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312" r:id="rId3"/>
    <p:sldId id="313" r:id="rId4"/>
    <p:sldId id="314" r:id="rId5"/>
    <p:sldId id="315" r:id="rId6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ienvenue" id="{E75E278A-FF0E-49A4-B170-79828D63BBAD}">
          <p14:sldIdLst>
            <p14:sldId id="256"/>
          </p14:sldIdLst>
        </p14:section>
        <p14:section name="Création, morphose, annotation, collaboration, recherche" id="{B9B51309-D148-4332-87C2-07BE32FBCA3B}">
          <p14:sldIdLst>
            <p14:sldId id="312"/>
            <p14:sldId id="313"/>
            <p14:sldId id="314"/>
            <p14:sldId id="315"/>
          </p14:sldIdLst>
        </p14:section>
        <p14:section name="En savoir plus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27"/>
    <a:srgbClr val="D24726"/>
    <a:srgbClr val="03B2D4"/>
    <a:srgbClr val="22B14C"/>
    <a:srgbClr val="545454"/>
    <a:srgbClr val="EFD129"/>
    <a:srgbClr val="C40077"/>
    <a:srgbClr val="B4C905"/>
    <a:srgbClr val="E29202"/>
    <a:srgbClr val="E89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3552" autoAdjust="0"/>
  </p:normalViewPr>
  <p:slideViewPr>
    <p:cSldViewPr snapToGrid="0">
      <p:cViewPr varScale="1">
        <p:scale>
          <a:sx n="91" d="100"/>
          <a:sy n="91" d="100"/>
        </p:scale>
        <p:origin x="250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3504" y="-3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35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3B9F70-C9FE-45FE-8BA2-11B9BDB0807C}" type="datetime1">
              <a:rPr lang="fr-FR" smtClean="0"/>
              <a:t>13/11/2020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22DDE82-2D54-4AB2-8114-EB06BAB63866}" type="datetime1">
              <a:rPr lang="fr-FR" noProof="0" smtClean="0"/>
              <a:t>13/11/2020</a:t>
            </a:fld>
            <a:endParaRPr lang="fr-FR" noProof="0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r>
              <a:rPr lang="en-US" noProof="0" dirty="0"/>
              <a:t>+</a:t>
            </a:r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 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1800" noProof="0" dirty="0"/>
          </a:p>
        </p:txBody>
      </p:sp>
      <p:cxnSp>
        <p:nvCxnSpPr>
          <p:cNvPr id="12" name="Connecteur droit 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Modifier les styles du texte du masque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Deuxième niveau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Troisième niveau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Quatrième niveau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6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F100C82-D502-454B-9D54-D5DEB14EB94C}" type="datetime1">
              <a:rPr lang="fr-FR" noProof="0" smtClean="0"/>
              <a:t>13/11/2020</a:t>
            </a:fld>
            <a:endParaRPr lang="fr-FR" noProof="0" dirty="0"/>
          </a:p>
        </p:txBody>
      </p:sp>
      <p:sp>
        <p:nvSpPr>
          <p:cNvPr id="7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Modifier les styles du texte du masque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Deuxième niveau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Troisième niveau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Quatrième niveau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1800" noProof="0" dirty="0"/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Deuxième niveau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Troisième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Quatrième niveau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2E4A3FCC-7018-480A-9973-FBF3BF4CEEDD}" type="datetime1">
              <a:rPr lang="fr-FR" noProof="0" smtClean="0"/>
              <a:t>13/11/2020</a:t>
            </a:fld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cxnSp>
        <p:nvCxnSpPr>
          <p:cNvPr id="8" name="Connecteur droit 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857519" y="155961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fr-FR" sz="7200" b="1" dirty="0" smtClean="0">
                <a:solidFill>
                  <a:schemeClr val="bg1"/>
                </a:solidFill>
              </a:rPr>
              <a:t>L’organisation </a:t>
            </a:r>
            <a:br>
              <a:rPr lang="fr-FR" sz="7200" b="1" dirty="0" smtClean="0">
                <a:solidFill>
                  <a:schemeClr val="bg1"/>
                </a:solidFill>
              </a:rPr>
            </a:br>
            <a:r>
              <a:rPr lang="fr-FR" sz="7200" b="1" dirty="0" smtClean="0">
                <a:solidFill>
                  <a:schemeClr val="bg1"/>
                </a:solidFill>
              </a:rPr>
              <a:t>d’une rencontre sportive</a:t>
            </a:r>
            <a:endParaRPr lang="fr-FR" sz="7200" b="1" dirty="0">
              <a:solidFill>
                <a:schemeClr val="bg1"/>
              </a:solidFill>
            </a:endParaRPr>
          </a:p>
        </p:txBody>
      </p:sp>
      <p:sp>
        <p:nvSpPr>
          <p:cNvPr id="3" name="Sous-titre 2"/>
          <p:cNvSpPr>
            <a:spLocks noGrp="1"/>
          </p:cNvSpPr>
          <p:nvPr>
            <p:ph type="subTitle" idx="4294967295"/>
          </p:nvPr>
        </p:nvSpPr>
        <p:spPr>
          <a:xfrm>
            <a:off x="8031051" y="5914565"/>
            <a:ext cx="3561834" cy="66654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fr-FR" sz="2400" dirty="0">
                <a:solidFill>
                  <a:schemeClr val="bg1"/>
                </a:solidFill>
                <a:latin typeface="+mj-lt"/>
              </a:rPr>
              <a:t>m</a:t>
            </a:r>
            <a:r>
              <a:rPr lang="fr-FR" sz="2400" dirty="0" smtClean="0">
                <a:solidFill>
                  <a:schemeClr val="bg1"/>
                </a:solidFill>
                <a:latin typeface="+mj-lt"/>
              </a:rPr>
              <a:t>ention complémentaire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Sous-titre 2"/>
          <p:cNvSpPr txBox="1">
            <a:spLocks/>
          </p:cNvSpPr>
          <p:nvPr/>
        </p:nvSpPr>
        <p:spPr>
          <a:xfrm>
            <a:off x="9403477" y="4367462"/>
            <a:ext cx="2567436" cy="19479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 smtClean="0">
                <a:solidFill>
                  <a:schemeClr val="bg1"/>
                </a:solidFill>
                <a:latin typeface="+mj-lt"/>
              </a:rPr>
              <a:t>AG</a:t>
            </a:r>
            <a:r>
              <a:rPr lang="fr-FR" sz="9600" dirty="0" smtClean="0">
                <a:solidFill>
                  <a:schemeClr val="bg1"/>
                </a:solidFill>
                <a:latin typeface="+mj-lt"/>
              </a:rPr>
              <a:t>2</a:t>
            </a:r>
            <a:r>
              <a:rPr lang="fr-FR" sz="5400" dirty="0" smtClean="0">
                <a:solidFill>
                  <a:schemeClr val="bg1"/>
                </a:solidFill>
                <a:latin typeface="+mj-lt"/>
              </a:rPr>
              <a:t>S</a:t>
            </a:r>
            <a:endParaRPr lang="fr-FR" sz="5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0" name="Groupe 29"/>
          <p:cNvGrpSpPr/>
          <p:nvPr/>
        </p:nvGrpSpPr>
        <p:grpSpPr>
          <a:xfrm>
            <a:off x="696286" y="4566583"/>
            <a:ext cx="1350937" cy="1603846"/>
            <a:chOff x="696286" y="4566583"/>
            <a:chExt cx="1350937" cy="1603846"/>
          </a:xfrm>
        </p:grpSpPr>
        <p:sp>
          <p:nvSpPr>
            <p:cNvPr id="9" name="ZoneTexte 8"/>
            <p:cNvSpPr txBox="1"/>
            <p:nvPr/>
          </p:nvSpPr>
          <p:spPr>
            <a:xfrm rot="18545936">
              <a:off x="837464" y="5023675"/>
              <a:ext cx="1283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+mj-lt"/>
                </a:rPr>
                <a:t>Étape 1</a:t>
              </a:r>
              <a:endParaRPr lang="fr-FR" b="1" dirty="0">
                <a:latin typeface="+mj-lt"/>
              </a:endParaRPr>
            </a:p>
          </p:txBody>
        </p:sp>
        <p:sp>
          <p:nvSpPr>
            <p:cNvPr id="5" name="Ellipse 4"/>
            <p:cNvSpPr/>
            <p:nvPr/>
          </p:nvSpPr>
          <p:spPr>
            <a:xfrm>
              <a:off x="1283778" y="5860361"/>
              <a:ext cx="243280" cy="23941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Bouée 7"/>
            <p:cNvSpPr/>
            <p:nvPr/>
          </p:nvSpPr>
          <p:spPr>
            <a:xfrm>
              <a:off x="696286" y="5658700"/>
              <a:ext cx="520118" cy="511729"/>
            </a:xfrm>
            <a:prstGeom prst="donu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 rot="18545936">
              <a:off x="1266966" y="5190677"/>
              <a:ext cx="12835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atin typeface="+mj-lt"/>
                </a:rPr>
                <a:t>Cadrage</a:t>
              </a:r>
              <a:endParaRPr lang="fr-FR" sz="1200" b="1" dirty="0">
                <a:latin typeface="+mj-lt"/>
              </a:endParaRPr>
            </a:p>
          </p:txBody>
        </p:sp>
        <p:sp>
          <p:nvSpPr>
            <p:cNvPr id="27" name="Ellipse 26"/>
            <p:cNvSpPr/>
            <p:nvPr/>
          </p:nvSpPr>
          <p:spPr>
            <a:xfrm>
              <a:off x="1560094" y="5972795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Ellipse 28"/>
            <p:cNvSpPr/>
            <p:nvPr/>
          </p:nvSpPr>
          <p:spPr>
            <a:xfrm>
              <a:off x="1729759" y="5967809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1921080" y="4563088"/>
            <a:ext cx="1350937" cy="1603846"/>
            <a:chOff x="696286" y="4566583"/>
            <a:chExt cx="1350937" cy="1603846"/>
          </a:xfrm>
        </p:grpSpPr>
        <p:sp>
          <p:nvSpPr>
            <p:cNvPr id="33" name="ZoneTexte 32"/>
            <p:cNvSpPr txBox="1"/>
            <p:nvPr/>
          </p:nvSpPr>
          <p:spPr>
            <a:xfrm rot="18545936">
              <a:off x="837464" y="5023675"/>
              <a:ext cx="1283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+mj-lt"/>
                </a:rPr>
                <a:t>Étape 2</a:t>
              </a:r>
              <a:endParaRPr lang="fr-FR" b="1" dirty="0">
                <a:latin typeface="+mj-lt"/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1283778" y="5860361"/>
              <a:ext cx="243280" cy="23941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Bouée 34"/>
            <p:cNvSpPr/>
            <p:nvPr/>
          </p:nvSpPr>
          <p:spPr>
            <a:xfrm>
              <a:off x="696286" y="5658700"/>
              <a:ext cx="520118" cy="511729"/>
            </a:xfrm>
            <a:prstGeom prst="donu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6" name="ZoneTexte 35"/>
            <p:cNvSpPr txBox="1"/>
            <p:nvPr/>
          </p:nvSpPr>
          <p:spPr>
            <a:xfrm rot="18545936">
              <a:off x="1266966" y="5190677"/>
              <a:ext cx="12835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atin typeface="+mj-lt"/>
                </a:rPr>
                <a:t>Conception</a:t>
              </a:r>
              <a:endParaRPr lang="fr-FR" sz="1200" b="1" dirty="0">
                <a:latin typeface="+mj-lt"/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1560094" y="5972795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1729759" y="5967809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9" name="Groupe 38"/>
          <p:cNvGrpSpPr/>
          <p:nvPr/>
        </p:nvGrpSpPr>
        <p:grpSpPr>
          <a:xfrm>
            <a:off x="3189460" y="4563088"/>
            <a:ext cx="1350937" cy="1603846"/>
            <a:chOff x="696286" y="4566583"/>
            <a:chExt cx="1350937" cy="1603846"/>
          </a:xfrm>
        </p:grpSpPr>
        <p:sp>
          <p:nvSpPr>
            <p:cNvPr id="40" name="ZoneTexte 39"/>
            <p:cNvSpPr txBox="1"/>
            <p:nvPr/>
          </p:nvSpPr>
          <p:spPr>
            <a:xfrm rot="18545936">
              <a:off x="837464" y="5023675"/>
              <a:ext cx="1283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+mj-lt"/>
                </a:rPr>
                <a:t>Étape 3</a:t>
              </a:r>
              <a:endParaRPr lang="fr-FR" b="1" dirty="0">
                <a:latin typeface="+mj-lt"/>
              </a:endParaRPr>
            </a:p>
          </p:txBody>
        </p:sp>
        <p:sp>
          <p:nvSpPr>
            <p:cNvPr id="41" name="Ellipse 40"/>
            <p:cNvSpPr/>
            <p:nvPr/>
          </p:nvSpPr>
          <p:spPr>
            <a:xfrm>
              <a:off x="1283778" y="5860361"/>
              <a:ext cx="243280" cy="23941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Bouée 41"/>
            <p:cNvSpPr/>
            <p:nvPr/>
          </p:nvSpPr>
          <p:spPr>
            <a:xfrm>
              <a:off x="696286" y="5658700"/>
              <a:ext cx="520118" cy="511729"/>
            </a:xfrm>
            <a:prstGeom prst="donu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 rot="18545936">
              <a:off x="1266966" y="5190677"/>
              <a:ext cx="12835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atin typeface="+mj-lt"/>
                </a:rPr>
                <a:t>Réalisation</a:t>
              </a:r>
              <a:endParaRPr lang="fr-FR" sz="1200" b="1" dirty="0">
                <a:latin typeface="+mj-lt"/>
              </a:endParaRPr>
            </a:p>
          </p:txBody>
        </p:sp>
        <p:sp>
          <p:nvSpPr>
            <p:cNvPr id="44" name="Ellipse 43"/>
            <p:cNvSpPr/>
            <p:nvPr/>
          </p:nvSpPr>
          <p:spPr>
            <a:xfrm>
              <a:off x="1560094" y="5972795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1729759" y="5967809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4437093" y="4523758"/>
            <a:ext cx="1350937" cy="1603846"/>
            <a:chOff x="696286" y="4566583"/>
            <a:chExt cx="1350937" cy="1603846"/>
          </a:xfrm>
        </p:grpSpPr>
        <p:sp>
          <p:nvSpPr>
            <p:cNvPr id="47" name="ZoneTexte 46"/>
            <p:cNvSpPr txBox="1"/>
            <p:nvPr/>
          </p:nvSpPr>
          <p:spPr>
            <a:xfrm rot="18545936">
              <a:off x="837464" y="5023675"/>
              <a:ext cx="1283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+mj-lt"/>
                </a:rPr>
                <a:t>Étape 4</a:t>
              </a:r>
              <a:endParaRPr lang="fr-FR" b="1" dirty="0">
                <a:latin typeface="+mj-lt"/>
              </a:endParaRPr>
            </a:p>
          </p:txBody>
        </p:sp>
        <p:sp>
          <p:nvSpPr>
            <p:cNvPr id="48" name="Ellipse 47"/>
            <p:cNvSpPr/>
            <p:nvPr/>
          </p:nvSpPr>
          <p:spPr>
            <a:xfrm>
              <a:off x="1283778" y="5860361"/>
              <a:ext cx="243280" cy="23941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Bouée 48"/>
            <p:cNvSpPr/>
            <p:nvPr/>
          </p:nvSpPr>
          <p:spPr>
            <a:xfrm>
              <a:off x="696286" y="5658700"/>
              <a:ext cx="520118" cy="511729"/>
            </a:xfrm>
            <a:prstGeom prst="donu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 rot="18545936">
              <a:off x="1266966" y="5190677"/>
              <a:ext cx="12835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atin typeface="+mj-lt"/>
                </a:rPr>
                <a:t>Clôture</a:t>
              </a:r>
              <a:endParaRPr lang="fr-FR" sz="1200" b="1" dirty="0">
                <a:latin typeface="+mj-lt"/>
              </a:endParaRPr>
            </a:p>
          </p:txBody>
        </p:sp>
        <p:sp>
          <p:nvSpPr>
            <p:cNvPr id="51" name="Ellipse 50"/>
            <p:cNvSpPr/>
            <p:nvPr/>
          </p:nvSpPr>
          <p:spPr>
            <a:xfrm>
              <a:off x="1560094" y="5972795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/>
            <p:cNvSpPr/>
            <p:nvPr/>
          </p:nvSpPr>
          <p:spPr>
            <a:xfrm>
              <a:off x="1729759" y="5967809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Quel type de tournoi ?</a:t>
            </a:r>
            <a:endParaRPr lang="fr-FR" b="1" dirty="0"/>
          </a:p>
        </p:txBody>
      </p:sp>
      <p:sp>
        <p:nvSpPr>
          <p:cNvPr id="58" name="Ellipse 57"/>
          <p:cNvSpPr/>
          <p:nvPr/>
        </p:nvSpPr>
        <p:spPr>
          <a:xfrm>
            <a:off x="608026" y="1711234"/>
            <a:ext cx="1440317" cy="128998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59" name="Image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119" y="1531172"/>
            <a:ext cx="436112" cy="436132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228" y="1967477"/>
            <a:ext cx="388501" cy="388519"/>
          </a:xfrm>
          <a:prstGeom prst="rect">
            <a:avLst/>
          </a:prstGeom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113" y="2701578"/>
            <a:ext cx="388501" cy="388519"/>
          </a:xfrm>
          <a:prstGeom prst="rect">
            <a:avLst/>
          </a:prstGeom>
        </p:spPr>
      </p:pic>
      <p:pic>
        <p:nvPicPr>
          <p:cNvPr id="62" name="Image 6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27" y="2500739"/>
            <a:ext cx="370092" cy="370109"/>
          </a:xfrm>
          <a:prstGeom prst="rect">
            <a:avLst/>
          </a:prstGeom>
        </p:spPr>
      </p:pic>
      <p:pic>
        <p:nvPicPr>
          <p:cNvPr id="63" name="Image 6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" b="12165"/>
          <a:stretch/>
        </p:blipFill>
        <p:spPr bwMode="auto">
          <a:xfrm>
            <a:off x="795005" y="1565799"/>
            <a:ext cx="393580" cy="3459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4" name="Image 6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9803">
            <a:off x="1653725" y="2473037"/>
            <a:ext cx="462774" cy="462795"/>
          </a:xfrm>
          <a:prstGeom prst="rect">
            <a:avLst/>
          </a:prstGeom>
        </p:spPr>
      </p:pic>
      <p:pic>
        <p:nvPicPr>
          <p:cNvPr id="66" name="Image 6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73" y="2002105"/>
            <a:ext cx="462139" cy="462160"/>
          </a:xfrm>
          <a:prstGeom prst="rect">
            <a:avLst/>
          </a:prstGeom>
        </p:spPr>
      </p:pic>
      <p:sp>
        <p:nvSpPr>
          <p:cNvPr id="67" name="Zone de texte 60"/>
          <p:cNvSpPr txBox="1"/>
          <p:nvPr/>
        </p:nvSpPr>
        <p:spPr>
          <a:xfrm>
            <a:off x="711093" y="2112578"/>
            <a:ext cx="1219069" cy="3961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Tournoi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8" name="Connecteur droit 67"/>
          <p:cNvCxnSpPr/>
          <p:nvPr/>
        </p:nvCxnSpPr>
        <p:spPr>
          <a:xfrm flipV="1">
            <a:off x="2730157" y="1565711"/>
            <a:ext cx="545429" cy="2338"/>
          </a:xfrm>
          <a:prstGeom prst="line">
            <a:avLst/>
          </a:prstGeom>
          <a:ln w="2857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flipV="1">
            <a:off x="2730157" y="2212137"/>
            <a:ext cx="545429" cy="2338"/>
          </a:xfrm>
          <a:prstGeom prst="line">
            <a:avLst/>
          </a:prstGeom>
          <a:ln w="2857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 flipV="1">
            <a:off x="2730157" y="4135130"/>
            <a:ext cx="545429" cy="2338"/>
          </a:xfrm>
          <a:prstGeom prst="line">
            <a:avLst/>
          </a:prstGeom>
          <a:ln w="2857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Zone de texte 51"/>
          <p:cNvSpPr txBox="1"/>
          <p:nvPr/>
        </p:nvSpPr>
        <p:spPr>
          <a:xfrm>
            <a:off x="3004091" y="1360788"/>
            <a:ext cx="2808000" cy="39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5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À élimination directe</a:t>
            </a:r>
            <a:endParaRPr lang="fr-FR" sz="15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8" name="Zone de texte 187"/>
          <p:cNvSpPr txBox="1"/>
          <p:nvPr/>
        </p:nvSpPr>
        <p:spPr>
          <a:xfrm>
            <a:off x="3004091" y="2022324"/>
            <a:ext cx="2808000" cy="396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À double élimination directe</a:t>
            </a:r>
            <a:endParaRPr lang="fr-FR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0" name="Zone de texte 198"/>
          <p:cNvSpPr txBox="1"/>
          <p:nvPr/>
        </p:nvSpPr>
        <p:spPr>
          <a:xfrm>
            <a:off x="3004091" y="3920310"/>
            <a:ext cx="2808000" cy="396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Avec plusieurs tours</a:t>
            </a:r>
            <a:endParaRPr lang="fr-FR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1" name="Zone de texte 193"/>
          <p:cNvSpPr txBox="1"/>
          <p:nvPr/>
        </p:nvSpPr>
        <p:spPr>
          <a:xfrm>
            <a:off x="5996331" y="1420144"/>
            <a:ext cx="5706043" cy="39100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rgbClr val="222222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Tournoi où, à partir du 1</a:t>
            </a:r>
            <a:r>
              <a:rPr lang="fr-FR" sz="1400" baseline="30000" dirty="0">
                <a:solidFill>
                  <a:srgbClr val="222222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fr-FR" sz="1400" dirty="0">
                <a:solidFill>
                  <a:srgbClr val="222222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tour, le perdant de n'importe </a:t>
            </a:r>
            <a:r>
              <a:rPr lang="fr-FR" sz="1400" dirty="0" smtClean="0">
                <a:solidFill>
                  <a:srgbClr val="222222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quelle partie </a:t>
            </a:r>
            <a:r>
              <a:rPr lang="fr-FR" sz="1400" dirty="0">
                <a:solidFill>
                  <a:srgbClr val="222222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est  éliminé</a:t>
            </a:r>
            <a:endParaRPr lang="fr-FR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4" name="Zone de texte 195"/>
          <p:cNvSpPr txBox="1"/>
          <p:nvPr/>
        </p:nvSpPr>
        <p:spPr>
          <a:xfrm>
            <a:off x="5996331" y="4526403"/>
            <a:ext cx="5338210" cy="4535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400" i="1" dirty="0">
                <a:solidFill>
                  <a:srgbClr val="222222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Les perdants du premier tour  peuvent se rencontrer dans un tournoi  parallèle (pour la 3</a:t>
            </a:r>
            <a:r>
              <a:rPr lang="fr-FR" sz="1400" i="1" baseline="30000" dirty="0">
                <a:solidFill>
                  <a:srgbClr val="222222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ème</a:t>
            </a:r>
            <a:r>
              <a:rPr lang="fr-FR" sz="1400" i="1" dirty="0">
                <a:solidFill>
                  <a:srgbClr val="222222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place ; consolante…)</a:t>
            </a:r>
            <a:endParaRPr lang="fr-FR" sz="1400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1" name="Zone de texte 194"/>
          <p:cNvSpPr txBox="1"/>
          <p:nvPr/>
        </p:nvSpPr>
        <p:spPr>
          <a:xfrm>
            <a:off x="5996331" y="2051781"/>
            <a:ext cx="4964596" cy="28285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rgbClr val="22222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Tournoi où l’équipe qui a perdu 2 parties est éliminée</a:t>
            </a:r>
            <a:endParaRPr lang="fr-FR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3" name="Zone de texte 199"/>
          <p:cNvSpPr txBox="1"/>
          <p:nvPr/>
        </p:nvSpPr>
        <p:spPr>
          <a:xfrm>
            <a:off x="5996332" y="3679643"/>
            <a:ext cx="5602770" cy="56938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rgbClr val="22222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Tournoi où les équipes ou joueurs arrivé(e)s en tête du premier tour se qualifient pour un deuxième tour.</a:t>
            </a:r>
            <a:endParaRPr lang="fr-FR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rgbClr val="22222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vainqueurs du deuxième tour se qualifient pour les phases finales.</a:t>
            </a:r>
            <a:endParaRPr lang="fr-FR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rgbClr val="22222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5" name="Zone de texte 196"/>
          <p:cNvSpPr txBox="1"/>
          <p:nvPr/>
        </p:nvSpPr>
        <p:spPr>
          <a:xfrm>
            <a:off x="5996331" y="5132042"/>
            <a:ext cx="5602771" cy="73803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rgbClr val="22222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Tournoi où les équipes ou les joueurs regroupé(e)s en poules se rencontrent tous.</a:t>
            </a:r>
            <a:endParaRPr lang="fr-FR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rgbClr val="22222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 où les meilleurs classés sont qualifiés pour le tour suivant ou pour les phases finales.</a:t>
            </a:r>
            <a:endParaRPr lang="fr-FR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rgbClr val="22222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phases finales sont à élimination directe</a:t>
            </a:r>
            <a:endParaRPr lang="fr-FR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136" name="Connecteur droit 135"/>
          <p:cNvCxnSpPr/>
          <p:nvPr/>
        </p:nvCxnSpPr>
        <p:spPr>
          <a:xfrm flipV="1">
            <a:off x="2730156" y="5409270"/>
            <a:ext cx="545429" cy="2338"/>
          </a:xfrm>
          <a:prstGeom prst="line">
            <a:avLst/>
          </a:prstGeom>
          <a:ln w="2857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Zone de texte 188"/>
          <p:cNvSpPr txBox="1"/>
          <p:nvPr/>
        </p:nvSpPr>
        <p:spPr>
          <a:xfrm>
            <a:off x="3002871" y="5232766"/>
            <a:ext cx="2809220" cy="448959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Avec qualification</a:t>
            </a:r>
            <a:endParaRPr lang="fr-FR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8" name="Connecteur droit 137"/>
          <p:cNvCxnSpPr/>
          <p:nvPr/>
        </p:nvCxnSpPr>
        <p:spPr>
          <a:xfrm flipV="1">
            <a:off x="2730157" y="3089535"/>
            <a:ext cx="545429" cy="2338"/>
          </a:xfrm>
          <a:prstGeom prst="line">
            <a:avLst/>
          </a:prstGeom>
          <a:ln w="2857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Zone de texte 32"/>
          <p:cNvSpPr txBox="1"/>
          <p:nvPr/>
        </p:nvSpPr>
        <p:spPr>
          <a:xfrm>
            <a:off x="3004091" y="2876702"/>
            <a:ext cx="2808000" cy="396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Plateau (ou ronde)</a:t>
            </a:r>
            <a:endParaRPr lang="fr-FR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0" name="Zone de texte 197"/>
          <p:cNvSpPr txBox="1"/>
          <p:nvPr/>
        </p:nvSpPr>
        <p:spPr>
          <a:xfrm>
            <a:off x="5996331" y="2629546"/>
            <a:ext cx="5246698" cy="89031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rgbClr val="222222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Tournoi où toutes les équipes ou tous les joueurs se rencontrent.</a:t>
            </a:r>
            <a:endParaRPr lang="fr-FR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rgbClr val="222222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À la fin du tournoi, les participants sont classés ou non.</a:t>
            </a:r>
            <a:endParaRPr lang="fr-FR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rgbClr val="222222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Il n’y a pas de phases finales</a:t>
            </a:r>
            <a:endParaRPr lang="fr-FR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13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9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4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9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4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9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4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9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4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9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7" grpId="0"/>
      <p:bldP spid="97" grpId="0" animBg="1"/>
      <p:bldP spid="98" grpId="0" animBg="1"/>
      <p:bldP spid="100" grpId="0" animBg="1"/>
      <p:bldP spid="101" grpId="0"/>
      <p:bldP spid="124" grpId="0"/>
      <p:bldP spid="131" grpId="0"/>
      <p:bldP spid="133" grpId="0"/>
      <p:bldP spid="135" grpId="0"/>
      <p:bldP spid="137" grpId="0" animBg="1"/>
      <p:bldP spid="139" grpId="0" animBg="1"/>
      <p:bldP spid="1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206" y="448056"/>
            <a:ext cx="10789797" cy="640080"/>
          </a:xfrm>
        </p:spPr>
        <p:txBody>
          <a:bodyPr>
            <a:noAutofit/>
          </a:bodyPr>
          <a:lstStyle/>
          <a:p>
            <a:r>
              <a:rPr lang="fr-FR" b="1" dirty="0" smtClean="0"/>
              <a:t>Quels sont les </a:t>
            </a:r>
            <a:r>
              <a:rPr lang="fr-FR" b="1" dirty="0"/>
              <a:t>critères préalables à la création </a:t>
            </a:r>
            <a:r>
              <a:rPr lang="fr-FR" b="1" dirty="0" smtClean="0"/>
              <a:t>d’un tournoi ?</a:t>
            </a:r>
            <a:endParaRPr lang="fr-FR" dirty="0"/>
          </a:p>
        </p:txBody>
      </p:sp>
      <p:sp>
        <p:nvSpPr>
          <p:cNvPr id="5" name="Zone de texte 106"/>
          <p:cNvSpPr txBox="1"/>
          <p:nvPr/>
        </p:nvSpPr>
        <p:spPr>
          <a:xfrm>
            <a:off x="1046191" y="2064603"/>
            <a:ext cx="3312612" cy="12141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la </a:t>
            </a:r>
            <a:r>
              <a:rPr lang="fr-FR" sz="1600" dirty="0" smtClean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discipline sportive</a:t>
            </a:r>
            <a:endParaRPr lang="fr-FR" sz="1600" dirty="0">
              <a:effectLst/>
              <a:latin typeface="Segoe UI Light" panose="020B0502040204020203" pitchFamily="34" charset="0"/>
              <a:ea typeface="Calibri" panose="020F0502020204030204" pitchFamily="34" charset="0"/>
              <a:cs typeface="Segoe UI Light" panose="020B0502040204020203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le public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les objectifs (compétition – loisir)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le cadre fédéral ou non du tournoi</a:t>
            </a:r>
          </a:p>
        </p:txBody>
      </p:sp>
      <p:sp>
        <p:nvSpPr>
          <p:cNvPr id="6" name="Zone de texte 43"/>
          <p:cNvSpPr txBox="1"/>
          <p:nvPr/>
        </p:nvSpPr>
        <p:spPr>
          <a:xfrm>
            <a:off x="6888237" y="1944153"/>
            <a:ext cx="4422766" cy="169989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le nombre maxi d’équipes ou </a:t>
            </a:r>
            <a:r>
              <a:rPr lang="fr-FR" sz="1600" dirty="0" smtClean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de joueurs </a:t>
            </a:r>
            <a:endParaRPr lang="fr-FR" sz="1600" dirty="0">
              <a:effectLst/>
              <a:latin typeface="Segoe UI Light" panose="020B0502040204020203" pitchFamily="34" charset="0"/>
              <a:ea typeface="Calibri" panose="020F0502020204030204" pitchFamily="34" charset="0"/>
              <a:cs typeface="Segoe UI Light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le nombre de </a:t>
            </a:r>
            <a:r>
              <a:rPr lang="fr-FR" sz="1600" dirty="0" smtClean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matchs </a:t>
            </a:r>
            <a:r>
              <a:rPr lang="fr-FR" sz="16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sur la durée du tournoi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le nombre de phase de qualification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le nombre de phases finales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la prise ou non en compte de têtes de série…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 </a:t>
            </a:r>
          </a:p>
        </p:txBody>
      </p:sp>
      <p:sp>
        <p:nvSpPr>
          <p:cNvPr id="7" name="Zone de texte 68"/>
          <p:cNvSpPr txBox="1"/>
          <p:nvPr/>
        </p:nvSpPr>
        <p:spPr>
          <a:xfrm>
            <a:off x="6888237" y="4233793"/>
            <a:ext cx="4021190" cy="15144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la </a:t>
            </a:r>
            <a:r>
              <a:rPr lang="fr-FR" sz="16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durée de la manifestation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la durée de chaque rencontre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la durée des pauses entre les rencontres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039" y="2472887"/>
            <a:ext cx="609685" cy="60968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130" y="2405124"/>
            <a:ext cx="609685" cy="60968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130" y="4421062"/>
            <a:ext cx="601694" cy="60169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039" y="4391993"/>
            <a:ext cx="599038" cy="59903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132053" y="4421062"/>
            <a:ext cx="3205028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le lieu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le nombre de terrains</a:t>
            </a:r>
          </a:p>
        </p:txBody>
      </p:sp>
    </p:spTree>
    <p:extLst>
      <p:ext uri="{BB962C8B-B14F-4D97-AF65-F5344CB8AC3E}">
        <p14:creationId xmlns:p14="http://schemas.microsoft.com/office/powerpoint/2010/main" val="281921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206" y="448056"/>
            <a:ext cx="10789797" cy="640080"/>
          </a:xfrm>
        </p:spPr>
        <p:txBody>
          <a:bodyPr>
            <a:noAutofit/>
          </a:bodyPr>
          <a:lstStyle/>
          <a:p>
            <a:r>
              <a:rPr lang="fr-FR" b="1" dirty="0" smtClean="0"/>
              <a:t>Comment calculer le nombre de matchs ?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549046" y="3301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3052627" y="3301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556208" y="3301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059789" y="3301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563371" y="3301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2549045" y="3805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3052626" y="3805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3556207" y="3805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4059788" y="3805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4563370" y="3805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2549045" y="4309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052626" y="4309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3556207" y="4309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4059788" y="4309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4563370" y="4309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2549045" y="4813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3052626" y="4813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3556207" y="4813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4059788" y="4813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4563370" y="4813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2549045" y="5313186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3052626" y="5313186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3556207" y="5313186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4059788" y="5313186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563370" y="5313186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549045" y="2920543"/>
            <a:ext cx="50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1" name="ZoneTexte 50"/>
          <p:cNvSpPr txBox="1"/>
          <p:nvPr/>
        </p:nvSpPr>
        <p:spPr>
          <a:xfrm>
            <a:off x="3052835" y="2920543"/>
            <a:ext cx="50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3556416" y="2920543"/>
            <a:ext cx="50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4033338" y="2920543"/>
            <a:ext cx="50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54" name="ZoneTexte 53"/>
          <p:cNvSpPr txBox="1"/>
          <p:nvPr/>
        </p:nvSpPr>
        <p:spPr>
          <a:xfrm>
            <a:off x="4510260" y="2920543"/>
            <a:ext cx="50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1923298" y="3369284"/>
            <a:ext cx="50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6" name="ZoneTexte 55"/>
          <p:cNvSpPr txBox="1"/>
          <p:nvPr/>
        </p:nvSpPr>
        <p:spPr>
          <a:xfrm>
            <a:off x="1923298" y="3873284"/>
            <a:ext cx="50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1923297" y="4429689"/>
            <a:ext cx="50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58" name="ZoneTexte 57"/>
          <p:cNvSpPr txBox="1"/>
          <p:nvPr/>
        </p:nvSpPr>
        <p:spPr>
          <a:xfrm>
            <a:off x="1923296" y="4943854"/>
            <a:ext cx="50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1958155" y="5380520"/>
            <a:ext cx="50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469985" y="1828800"/>
            <a:ext cx="4907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Par exemple, pour une poule de 5 équipes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633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4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6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8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200"/>
                            </p:stCondLst>
                            <p:childTnLst>
                              <p:par>
                                <p:cTn id="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400"/>
                            </p:stCondLst>
                            <p:childTnLst>
                              <p:par>
                                <p:cTn id="5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600"/>
                            </p:stCondLst>
                            <p:childTnLst>
                              <p:par>
                                <p:cTn id="6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800"/>
                            </p:stCondLst>
                            <p:childTnLst>
                              <p:par>
                                <p:cTn id="6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200"/>
                            </p:stCondLst>
                            <p:childTnLst>
                              <p:par>
                                <p:cTn id="7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400"/>
                            </p:stCondLst>
                            <p:childTnLst>
                              <p:par>
                                <p:cTn id="7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600"/>
                            </p:stCondLst>
                            <p:childTnLst>
                              <p:par>
                                <p:cTn id="8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800"/>
                            </p:stCondLst>
                            <p:childTnLst>
                              <p:par>
                                <p:cTn id="8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200"/>
                            </p:stCondLst>
                            <p:childTnLst>
                              <p:par>
                                <p:cTn id="9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400"/>
                            </p:stCondLst>
                            <p:childTnLst>
                              <p:par>
                                <p:cTn id="9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600"/>
                            </p:stCondLst>
                            <p:childTnLst>
                              <p:par>
                                <p:cTn id="10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800"/>
                            </p:stCondLst>
                            <p:childTnLst>
                              <p:par>
                                <p:cTn id="10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7000"/>
                            </p:stCondLst>
                            <p:childTnLst>
                              <p:par>
                                <p:cTn id="10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200"/>
                            </p:stCondLst>
                            <p:childTnLst>
                              <p:par>
                                <p:cTn id="1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400"/>
                            </p:stCondLst>
                            <p:childTnLst>
                              <p:par>
                                <p:cTn id="1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600"/>
                            </p:stCondLst>
                            <p:childTnLst>
                              <p:par>
                                <p:cTn id="1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800"/>
                            </p:stCondLst>
                            <p:childTnLst>
                              <p:par>
                                <p:cTn id="1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8000"/>
                            </p:stCondLst>
                            <p:childTnLst>
                              <p:par>
                                <p:cTn id="1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9000"/>
                            </p:stCondLst>
                            <p:childTnLst>
                              <p:par>
                                <p:cTn id="1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9500"/>
                            </p:stCondLst>
                            <p:childTnLst>
                              <p:par>
                                <p:cTn id="1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7" grpId="0" animBg="1"/>
      <p:bldP spid="18" grpId="0" animBg="1"/>
      <p:bldP spid="20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9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206" y="448056"/>
            <a:ext cx="10789797" cy="640080"/>
          </a:xfrm>
        </p:spPr>
        <p:txBody>
          <a:bodyPr>
            <a:noAutofit/>
          </a:bodyPr>
          <a:lstStyle/>
          <a:p>
            <a:r>
              <a:rPr lang="fr-FR" b="1" dirty="0" smtClean="0"/>
              <a:t>Comment calculer le nombre de matchs ?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549045" y="2920543"/>
            <a:ext cx="50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1" name="ZoneTexte 50"/>
          <p:cNvSpPr txBox="1"/>
          <p:nvPr/>
        </p:nvSpPr>
        <p:spPr>
          <a:xfrm>
            <a:off x="3052835" y="2920543"/>
            <a:ext cx="50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3556416" y="2920543"/>
            <a:ext cx="50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4033338" y="2920543"/>
            <a:ext cx="50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54" name="ZoneTexte 53"/>
          <p:cNvSpPr txBox="1"/>
          <p:nvPr/>
        </p:nvSpPr>
        <p:spPr>
          <a:xfrm>
            <a:off x="4510260" y="2920543"/>
            <a:ext cx="50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1923298" y="3369284"/>
            <a:ext cx="50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6" name="ZoneTexte 55"/>
          <p:cNvSpPr txBox="1"/>
          <p:nvPr/>
        </p:nvSpPr>
        <p:spPr>
          <a:xfrm>
            <a:off x="1923298" y="3873284"/>
            <a:ext cx="50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1923297" y="4429689"/>
            <a:ext cx="50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58" name="ZoneTexte 57"/>
          <p:cNvSpPr txBox="1"/>
          <p:nvPr/>
        </p:nvSpPr>
        <p:spPr>
          <a:xfrm>
            <a:off x="1923296" y="4943854"/>
            <a:ext cx="50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1958155" y="5380520"/>
            <a:ext cx="50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469985" y="1828800"/>
            <a:ext cx="4907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Par exemple, pour une poule de 5 équipes :</a:t>
            </a:r>
            <a:endParaRPr lang="fr-FR" dirty="0"/>
          </a:p>
        </p:txBody>
      </p:sp>
      <p:sp>
        <p:nvSpPr>
          <p:cNvPr id="62" name="Rectangle 61"/>
          <p:cNvSpPr/>
          <p:nvPr/>
        </p:nvSpPr>
        <p:spPr>
          <a:xfrm>
            <a:off x="2548836" y="3295842"/>
            <a:ext cx="504000" cy="5148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3052417" y="3803645"/>
            <a:ext cx="504000" cy="50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3555788" y="4309279"/>
            <a:ext cx="504000" cy="50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5" name="Rectangle 64"/>
          <p:cNvSpPr/>
          <p:nvPr/>
        </p:nvSpPr>
        <p:spPr>
          <a:xfrm>
            <a:off x="4059788" y="4810596"/>
            <a:ext cx="504000" cy="50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>
            <a:off x="4563370" y="5309832"/>
            <a:ext cx="504000" cy="5121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2549046" y="3301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3052627" y="3301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3556208" y="3301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4059789" y="3301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4563371" y="3301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2549045" y="3805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3052626" y="3805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3556207" y="3805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4059788" y="3805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4563370" y="3805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2549045" y="4309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3052626" y="4309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3556207" y="4309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4059788" y="4309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4563370" y="4309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2549045" y="4813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3052626" y="4813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3556207" y="4813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4059788" y="4813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4563370" y="4813950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2549045" y="5313186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3052626" y="5313186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3556207" y="5313186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4059788" y="5313186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4563370" y="5313186"/>
            <a:ext cx="504000" cy="5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793" y="3419057"/>
            <a:ext cx="279607" cy="279607"/>
          </a:xfrm>
          <a:prstGeom prst="rect">
            <a:avLst/>
          </a:prstGeom>
        </p:spPr>
      </p:pic>
      <p:pic>
        <p:nvPicPr>
          <p:cNvPr id="92" name="Image 91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673" y="3419057"/>
            <a:ext cx="279607" cy="279607"/>
          </a:xfrm>
          <a:prstGeom prst="rect">
            <a:avLst/>
          </a:prstGeom>
        </p:spPr>
      </p:pic>
      <p:pic>
        <p:nvPicPr>
          <p:cNvPr id="93" name="Image 92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835" y="3419057"/>
            <a:ext cx="279607" cy="279607"/>
          </a:xfrm>
          <a:prstGeom prst="rect">
            <a:avLst/>
          </a:prstGeom>
        </p:spPr>
      </p:pic>
      <p:pic>
        <p:nvPicPr>
          <p:cNvPr id="94" name="Image 93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465" y="3431189"/>
            <a:ext cx="279607" cy="279607"/>
          </a:xfrm>
          <a:prstGeom prst="rect">
            <a:avLst/>
          </a:prstGeom>
        </p:spPr>
      </p:pic>
      <p:pic>
        <p:nvPicPr>
          <p:cNvPr id="95" name="Image 94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672" y="3919858"/>
            <a:ext cx="279607" cy="279607"/>
          </a:xfrm>
          <a:prstGeom prst="rect">
            <a:avLst/>
          </a:prstGeom>
        </p:spPr>
      </p:pic>
      <p:pic>
        <p:nvPicPr>
          <p:cNvPr id="96" name="Image 95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324" y="3928478"/>
            <a:ext cx="279607" cy="279607"/>
          </a:xfrm>
          <a:prstGeom prst="rect">
            <a:avLst/>
          </a:prstGeom>
        </p:spPr>
      </p:pic>
      <p:pic>
        <p:nvPicPr>
          <p:cNvPr id="97" name="Image 96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215" y="3935189"/>
            <a:ext cx="279607" cy="279607"/>
          </a:xfrm>
          <a:prstGeom prst="rect">
            <a:avLst/>
          </a:prstGeom>
        </p:spPr>
      </p:pic>
      <p:pic>
        <p:nvPicPr>
          <p:cNvPr id="98" name="Image 97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765" y="4427714"/>
            <a:ext cx="279607" cy="279607"/>
          </a:xfrm>
          <a:prstGeom prst="rect">
            <a:avLst/>
          </a:prstGeom>
        </p:spPr>
      </p:pic>
      <p:pic>
        <p:nvPicPr>
          <p:cNvPr id="99" name="Image 98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57" y="4421475"/>
            <a:ext cx="279607" cy="279607"/>
          </a:xfrm>
          <a:prstGeom prst="rect">
            <a:avLst/>
          </a:prstGeom>
        </p:spPr>
      </p:pic>
      <p:pic>
        <p:nvPicPr>
          <p:cNvPr id="100" name="Image 99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415" y="4937717"/>
            <a:ext cx="279607" cy="27960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377651" y="3208810"/>
            <a:ext cx="4606724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L’équipe 1 ne peut pas rencontrer l’équipe 1</a:t>
            </a:r>
          </a:p>
          <a:p>
            <a:r>
              <a:rPr lang="fr-FR" sz="1400" dirty="0" smtClean="0"/>
              <a:t>L’équipe 2 ne peut pas rencontrer l’équipe 2</a:t>
            </a:r>
          </a:p>
          <a:p>
            <a:r>
              <a:rPr lang="fr-FR" sz="1400" dirty="0" smtClean="0"/>
              <a:t>…</a:t>
            </a:r>
            <a:endParaRPr lang="fr-FR" sz="1400" dirty="0"/>
          </a:p>
        </p:txBody>
      </p:sp>
      <p:sp>
        <p:nvSpPr>
          <p:cNvPr id="101" name="ZoneTexte 100"/>
          <p:cNvSpPr txBox="1"/>
          <p:nvPr/>
        </p:nvSpPr>
        <p:spPr>
          <a:xfrm>
            <a:off x="6377651" y="4177862"/>
            <a:ext cx="4606724" cy="738664"/>
          </a:xfrm>
          <a:prstGeom prst="rect">
            <a:avLst/>
          </a:prstGeom>
          <a:noFill/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L’équipe 1 ne rencontre qu’une seule fois l’équipe 2</a:t>
            </a:r>
          </a:p>
          <a:p>
            <a:r>
              <a:rPr lang="fr-FR" sz="1400" dirty="0"/>
              <a:t>L’équipe </a:t>
            </a:r>
            <a:r>
              <a:rPr lang="fr-FR" sz="1400" dirty="0" smtClean="0"/>
              <a:t>2 </a:t>
            </a:r>
            <a:r>
              <a:rPr lang="fr-FR" sz="1400" dirty="0"/>
              <a:t>ne rencontre qu’une seule fois l’équipe </a:t>
            </a:r>
            <a:r>
              <a:rPr lang="fr-FR" sz="1400" dirty="0" smtClean="0"/>
              <a:t>1</a:t>
            </a:r>
          </a:p>
          <a:p>
            <a:r>
              <a:rPr lang="fr-FR" sz="1400" dirty="0" smtClean="0"/>
              <a:t>…</a:t>
            </a:r>
            <a:endParaRPr lang="fr-FR" sz="1400" dirty="0"/>
          </a:p>
        </p:txBody>
      </p:sp>
      <p:sp>
        <p:nvSpPr>
          <p:cNvPr id="102" name="ZoneTexte 101"/>
          <p:cNvSpPr txBox="1"/>
          <p:nvPr/>
        </p:nvSpPr>
        <p:spPr>
          <a:xfrm>
            <a:off x="6657258" y="5077520"/>
            <a:ext cx="2671937" cy="116955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L’équipe 1 rencontre l’équipe 2</a:t>
            </a:r>
          </a:p>
          <a:p>
            <a:r>
              <a:rPr lang="fr-FR" sz="1400" dirty="0"/>
              <a:t>L’équipe 1 rencontre </a:t>
            </a:r>
            <a:r>
              <a:rPr lang="fr-FR" sz="1400" dirty="0" smtClean="0"/>
              <a:t>l’équipe 3</a:t>
            </a:r>
          </a:p>
          <a:p>
            <a:r>
              <a:rPr lang="fr-FR" sz="1400" dirty="0"/>
              <a:t>L’équipe 1 rencontre </a:t>
            </a:r>
            <a:r>
              <a:rPr lang="fr-FR" sz="1400" dirty="0" smtClean="0"/>
              <a:t>l’équipe 4</a:t>
            </a:r>
          </a:p>
          <a:p>
            <a:r>
              <a:rPr lang="fr-FR" sz="1400" dirty="0"/>
              <a:t>L’équipe 1 rencontre </a:t>
            </a:r>
            <a:r>
              <a:rPr lang="fr-FR" sz="1400" dirty="0" smtClean="0"/>
              <a:t>l’équipe 5</a:t>
            </a:r>
          </a:p>
          <a:p>
            <a:r>
              <a:rPr lang="fr-FR" sz="1400" dirty="0" smtClean="0"/>
              <a:t>…</a:t>
            </a:r>
            <a:endParaRPr lang="fr-FR" sz="1400" dirty="0"/>
          </a:p>
        </p:txBody>
      </p:sp>
      <p:pic>
        <p:nvPicPr>
          <p:cNvPr id="103" name="Image 102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651" y="5146914"/>
            <a:ext cx="279607" cy="279607"/>
          </a:xfrm>
          <a:prstGeom prst="rect">
            <a:avLst/>
          </a:prstGeom>
        </p:spPr>
      </p:pic>
      <p:sp>
        <p:nvSpPr>
          <p:cNvPr id="104" name="ZoneTexte 103"/>
          <p:cNvSpPr txBox="1"/>
          <p:nvPr/>
        </p:nvSpPr>
        <p:spPr>
          <a:xfrm>
            <a:off x="9757890" y="5313186"/>
            <a:ext cx="647914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10</a:t>
            </a:r>
          </a:p>
        </p:txBody>
      </p:sp>
      <p:sp>
        <p:nvSpPr>
          <p:cNvPr id="105" name="ZoneTexte 104"/>
          <p:cNvSpPr txBox="1"/>
          <p:nvPr/>
        </p:nvSpPr>
        <p:spPr>
          <a:xfrm>
            <a:off x="10256716" y="5303576"/>
            <a:ext cx="1580585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RENCONTRES </a:t>
            </a:r>
            <a:r>
              <a:rPr lang="fr-FR" sz="1400" dirty="0" smtClean="0"/>
              <a:t>SONT A PRÉVOIR</a:t>
            </a:r>
            <a:endParaRPr lang="fr-FR" sz="1400" dirty="0"/>
          </a:p>
        </p:txBody>
      </p:sp>
      <p:sp>
        <p:nvSpPr>
          <p:cNvPr id="106" name="ZoneTexte 105"/>
          <p:cNvSpPr txBox="1"/>
          <p:nvPr/>
        </p:nvSpPr>
        <p:spPr>
          <a:xfrm>
            <a:off x="9359389" y="5310271"/>
            <a:ext cx="647914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2800" b="1" dirty="0"/>
              <a:t>=</a:t>
            </a:r>
            <a:endParaRPr lang="fr-F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088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6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6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6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6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6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6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6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6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6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6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6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"/>
                            </p:stCondLst>
                            <p:childTnLst>
                              <p:par>
                                <p:cTn id="8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0" dur="2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"/>
                            </p:stCondLst>
                            <p:childTnLst>
                              <p:par>
                                <p:cTn id="9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4" dur="2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"/>
                            </p:stCondLst>
                            <p:childTnLst>
                              <p:par>
                                <p:cTn id="96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8" dur="2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00"/>
                            </p:stCondLst>
                            <p:childTnLst>
                              <p:par>
                                <p:cTn id="10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2" dur="2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6" dur="2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00"/>
                            </p:stCondLst>
                            <p:childTnLst>
                              <p:par>
                                <p:cTn id="10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0" dur="2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1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4" dur="2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600"/>
                            </p:stCondLst>
                            <p:childTnLst>
                              <p:par>
                                <p:cTn id="116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8" dur="2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800"/>
                            </p:stCondLst>
                            <p:childTnLst>
                              <p:par>
                                <p:cTn id="12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2" dur="2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5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  <p:bldP spid="65" grpId="0" animBg="1"/>
      <p:bldP spid="66" grpId="0" animBg="1"/>
      <p:bldP spid="72" grpId="0" animBg="1"/>
      <p:bldP spid="77" grpId="0" animBg="1"/>
      <p:bldP spid="78" grpId="0" animBg="1"/>
      <p:bldP spid="82" grpId="0" animBg="1"/>
      <p:bldP spid="83" grpId="0" animBg="1"/>
      <p:bldP spid="84" grpId="0" animBg="1"/>
      <p:bldP spid="87" grpId="0" animBg="1"/>
      <p:bldP spid="88" grpId="0" animBg="1"/>
      <p:bldP spid="89" grpId="0" animBg="1"/>
      <p:bldP spid="90" grpId="0" animBg="1"/>
      <p:bldP spid="5" grpId="0" animBg="1"/>
      <p:bldP spid="101" grpId="0" animBg="1"/>
      <p:bldP spid="102" grpId="0"/>
      <p:bldP spid="104" grpId="0"/>
      <p:bldP spid="105" grpId="0"/>
      <p:bldP spid="106" grpId="0"/>
    </p:bldLst>
  </p:timing>
</p:sld>
</file>

<file path=ppt/theme/theme1.xml><?xml version="1.0" encoding="utf-8"?>
<a:theme xmlns:a="http://schemas.openxmlformats.org/drawingml/2006/main" name="DocBienven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684340_TF10001108" id="{21D781BD-D87E-410F-98B2-1F83A9D33089}" vid="{EAAC1C9A-8D2C-4710-8D5B-945A6982405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Bienvenue dans PowerPoint</Template>
  <TotalTime>4213</TotalTime>
  <Words>407</Words>
  <Application>Microsoft Office PowerPoint</Application>
  <PresentationFormat>Grand écran</PresentationFormat>
  <Paragraphs>89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Segoe UI</vt:lpstr>
      <vt:lpstr>Segoe UI Light</vt:lpstr>
      <vt:lpstr>Times New Roman</vt:lpstr>
      <vt:lpstr>DocBienvenue</vt:lpstr>
      <vt:lpstr>L’organisation  d’une rencontre sportive</vt:lpstr>
      <vt:lpstr>Quel type de tournoi ?</vt:lpstr>
      <vt:lpstr>Quels sont les critères préalables à la création d’un tournoi ?</vt:lpstr>
      <vt:lpstr>Comment calculer le nombre de matchs ?</vt:lpstr>
      <vt:lpstr>Comment calculer le nombre de matchs ?</vt:lpstr>
    </vt:vector>
  </TitlesOfParts>
  <Company>Rectorat de Clermont-Fd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gestion de projet</dc:title>
  <dc:creator>Laurent ROBIN</dc:creator>
  <cp:keywords/>
  <cp:lastModifiedBy>Laurent Robin</cp:lastModifiedBy>
  <cp:revision>203</cp:revision>
  <dcterms:created xsi:type="dcterms:W3CDTF">2018-09-03T11:40:53Z</dcterms:created>
  <dcterms:modified xsi:type="dcterms:W3CDTF">2020-11-13T12:07:00Z</dcterms:modified>
  <cp:version/>
</cp:coreProperties>
</file>