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271"/>
            <p14:sldId id="272"/>
            <p14:sldId id="273"/>
            <p14:sldId id="274"/>
            <p14:sldId id="275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231" autoAdjust="0"/>
  </p:normalViewPr>
  <p:slideViewPr>
    <p:cSldViewPr snapToGrid="0">
      <p:cViewPr varScale="1">
        <p:scale>
          <a:sx n="98" d="100"/>
          <a:sy n="98" d="100"/>
        </p:scale>
        <p:origin x="96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04" y="-3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07/11/2022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07/11/2022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53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F100C82-D502-454B-9D54-D5DEB14EB94C}" type="datetime1">
              <a:rPr lang="fr-FR" noProof="0" smtClean="0"/>
              <a:t>07/11/2022</a:t>
            </a:fld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E4A3FCC-7018-480A-9973-FBF3BF4CEEDD}" type="datetime1">
              <a:rPr lang="fr-FR" noProof="0" smtClean="0"/>
              <a:t>07/11/2022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57519" y="155961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7200" b="1" dirty="0" smtClean="0">
                <a:solidFill>
                  <a:schemeClr val="bg1"/>
                </a:solidFill>
              </a:rPr>
              <a:t>La communication</a:t>
            </a:r>
            <a:endParaRPr lang="fr-FR" sz="72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031051" y="5914565"/>
            <a:ext cx="3561834" cy="66654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m</a:t>
            </a:r>
            <a:r>
              <a:rPr lang="fr-FR" sz="2400" dirty="0" smtClean="0">
                <a:solidFill>
                  <a:schemeClr val="bg1"/>
                </a:solidFill>
                <a:latin typeface="+mj-lt"/>
              </a:rPr>
              <a:t>ention complémentaire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9403477" y="4367462"/>
            <a:ext cx="2567436" cy="1947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fr-FR" sz="9600" b="1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5400" b="1" dirty="0" smtClean="0">
                <a:solidFill>
                  <a:schemeClr val="bg1"/>
                </a:solidFill>
                <a:latin typeface="+mj-lt"/>
              </a:rPr>
              <a:t>S</a:t>
            </a:r>
            <a:endParaRPr lang="fr-FR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4577" cy="640080"/>
          </a:xfrm>
        </p:spPr>
        <p:txBody>
          <a:bodyPr rtlCol="0">
            <a:noAutofit/>
          </a:bodyPr>
          <a:lstStyle/>
          <a:p>
            <a:pPr rtl="0"/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La communication de l’animateur ?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774734" y="4942389"/>
            <a:ext cx="18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Avec quoi ?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6882462" y="4707198"/>
            <a:ext cx="4677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Directe - Médiatisée</a:t>
            </a:r>
          </a:p>
          <a:p>
            <a:r>
              <a:rPr lang="fr-FR" dirty="0" smtClean="0">
                <a:latin typeface="+mj-lt"/>
              </a:rPr>
              <a:t>Interpersonnelle – Collective</a:t>
            </a:r>
          </a:p>
          <a:p>
            <a:r>
              <a:rPr lang="fr-FR" dirty="0" smtClean="0">
                <a:latin typeface="+mj-lt"/>
              </a:rPr>
              <a:t>Orale – Écrite</a:t>
            </a:r>
          </a:p>
          <a:p>
            <a:r>
              <a:rPr lang="fr-FR" dirty="0" smtClean="0">
                <a:latin typeface="+mj-lt"/>
              </a:rPr>
              <a:t>Formelle – Informelle</a:t>
            </a:r>
          </a:p>
          <a:p>
            <a:r>
              <a:rPr lang="fr-FR" dirty="0" smtClean="0">
                <a:latin typeface="+mj-lt"/>
              </a:rPr>
              <a:t>Descendante – Ascendante - Horizontale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6882462" y="4275722"/>
            <a:ext cx="286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Sous quelle forme ?</a:t>
            </a:r>
            <a:endParaRPr lang="fr-FR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1774734" y="5311721"/>
            <a:ext cx="2864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Les mots</a:t>
            </a:r>
          </a:p>
          <a:p>
            <a:r>
              <a:rPr lang="fr-FR" dirty="0" smtClean="0">
                <a:latin typeface="+mj-lt"/>
              </a:rPr>
              <a:t>Les gestes</a:t>
            </a:r>
          </a:p>
          <a:p>
            <a:r>
              <a:rPr lang="fr-FR" dirty="0" smtClean="0">
                <a:latin typeface="+mj-lt"/>
              </a:rPr>
              <a:t>Les mimiques</a:t>
            </a:r>
          </a:p>
          <a:p>
            <a:r>
              <a:rPr lang="fr-FR" dirty="0" smtClean="0">
                <a:latin typeface="+mj-lt"/>
              </a:rPr>
              <a:t>Les attitudes corporelles</a:t>
            </a:r>
            <a:endParaRPr lang="fr-FR" dirty="0">
              <a:latin typeface="+mj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882462" y="1892324"/>
            <a:ext cx="32314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Voix</a:t>
            </a:r>
          </a:p>
          <a:p>
            <a:r>
              <a:rPr lang="fr-FR" dirty="0" smtClean="0">
                <a:latin typeface="+mj-lt"/>
              </a:rPr>
              <a:t>Téléphone</a:t>
            </a:r>
          </a:p>
          <a:p>
            <a:r>
              <a:rPr lang="fr-FR" dirty="0" smtClean="0">
                <a:latin typeface="+mj-lt"/>
              </a:rPr>
              <a:t>Courrier papier ou électronique</a:t>
            </a:r>
          </a:p>
          <a:p>
            <a:r>
              <a:rPr lang="fr-FR" dirty="0" smtClean="0">
                <a:latin typeface="+mj-lt"/>
              </a:rPr>
              <a:t>Supports visuels</a:t>
            </a:r>
            <a:br>
              <a:rPr lang="fr-FR" dirty="0" smtClean="0">
                <a:latin typeface="+mj-lt"/>
              </a:rPr>
            </a:br>
            <a:r>
              <a:rPr lang="fr-FR" sz="1200" dirty="0" smtClean="0">
                <a:latin typeface="+mj-lt"/>
              </a:rPr>
              <a:t>(Documents – Affiches – flyers…)</a:t>
            </a:r>
          </a:p>
          <a:p>
            <a:r>
              <a:rPr lang="fr-FR" dirty="0" smtClean="0">
                <a:latin typeface="+mj-lt"/>
              </a:rPr>
              <a:t>Site Internet – réseaux sociaux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882462" y="1494773"/>
            <a:ext cx="220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Avec quels outils ?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1774734" y="1850211"/>
            <a:ext cx="232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Délivrer un message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774734" y="1494773"/>
            <a:ext cx="18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Pourquoi ?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4726" y="4997106"/>
            <a:ext cx="548084" cy="5480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4196" y="3008630"/>
            <a:ext cx="578614" cy="57861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5968" y="1604751"/>
            <a:ext cx="546842" cy="5468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46260" y="1542919"/>
            <a:ext cx="590623" cy="590623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774734" y="2905308"/>
            <a:ext cx="189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Avec </a:t>
            </a:r>
            <a:r>
              <a:rPr lang="fr-FR" b="1" dirty="0" smtClean="0"/>
              <a:t>qui </a:t>
            </a:r>
            <a:r>
              <a:rPr lang="fr-FR" b="1" dirty="0" smtClean="0"/>
              <a:t>?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1774734" y="3299956"/>
            <a:ext cx="2864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j-lt"/>
              </a:rPr>
              <a:t>Le public</a:t>
            </a:r>
          </a:p>
          <a:p>
            <a:r>
              <a:rPr lang="fr-FR" dirty="0" smtClean="0">
                <a:latin typeface="+mj-lt"/>
              </a:rPr>
              <a:t>Les représentants légaux</a:t>
            </a:r>
          </a:p>
          <a:p>
            <a:r>
              <a:rPr lang="fr-FR" dirty="0" smtClean="0">
                <a:latin typeface="+mj-lt"/>
              </a:rPr>
              <a:t>Les partenaires</a:t>
            </a:r>
          </a:p>
          <a:p>
            <a:r>
              <a:rPr lang="fr-FR" dirty="0" smtClean="0">
                <a:latin typeface="+mj-lt"/>
              </a:rPr>
              <a:t>Les institutions</a:t>
            </a:r>
            <a:endParaRPr lang="fr-FR" dirty="0" smtClean="0">
              <a:latin typeface="+mj-lt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9901" y="4326316"/>
            <a:ext cx="562113" cy="56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 est la portée d’un message ?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89313"/>
            <a:ext cx="9144000" cy="4397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695" y="5275548"/>
            <a:ext cx="803266" cy="48196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561" y="4142673"/>
            <a:ext cx="1134031" cy="53818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299" y="5215839"/>
            <a:ext cx="929401" cy="60137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4302" y="4142673"/>
            <a:ext cx="961043" cy="53818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2596" y="4142673"/>
            <a:ext cx="1458766" cy="79569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9016" y="5386265"/>
            <a:ext cx="1161696" cy="60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9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est le poids des mots ?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2141659" y="3356992"/>
            <a:ext cx="8898517" cy="2331539"/>
            <a:chOff x="2123728" y="1988840"/>
            <a:chExt cx="5040000" cy="401630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2123728" y="1988840"/>
              <a:ext cx="5040000" cy="108012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2123728" y="2636912"/>
              <a:ext cx="5040000" cy="108012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2123728" y="3429000"/>
              <a:ext cx="5040000" cy="108012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2123728" y="4221088"/>
              <a:ext cx="5040000" cy="108012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2123728" y="4925020"/>
              <a:ext cx="5040000" cy="108012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à coins arrondis 10"/>
          <p:cNvSpPr/>
          <p:nvPr/>
        </p:nvSpPr>
        <p:spPr>
          <a:xfrm>
            <a:off x="5076056" y="1997224"/>
            <a:ext cx="504000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076056" y="2377908"/>
            <a:ext cx="504000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076057" y="2752462"/>
            <a:ext cx="504000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665140" y="1997224"/>
            <a:ext cx="288000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665140" y="2377908"/>
            <a:ext cx="288000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%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665140" y="2752462"/>
            <a:ext cx="288000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%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141019" y="1997224"/>
            <a:ext cx="2664937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+mj-lt"/>
              </a:rPr>
              <a:t>Les mots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141019" y="2377908"/>
            <a:ext cx="2664937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+mj-lt"/>
              </a:rPr>
              <a:t>La voix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141019" y="2752462"/>
            <a:ext cx="2664937" cy="3385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+mj-lt"/>
              </a:rPr>
              <a:t>L’attitude corporelle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382043" y="2377907"/>
            <a:ext cx="539262" cy="7131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>
                <a:solidFill>
                  <a:schemeClr val="tx1"/>
                </a:solidFill>
              </a:rPr>
              <a:t>93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7019728" y="2377907"/>
            <a:ext cx="272627" cy="7131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41018" y="3484643"/>
            <a:ext cx="87836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50000"/>
              <a:buFont typeface="Calibri" pitchFamily="34" charset="0"/>
              <a:buChar char="→"/>
            </a:pPr>
            <a:r>
              <a:rPr lang="fr-FR" dirty="0" smtClean="0">
                <a:latin typeface="+mj-lt"/>
              </a:rPr>
              <a:t>La </a:t>
            </a:r>
            <a:r>
              <a:rPr lang="fr-FR" dirty="0">
                <a:latin typeface="+mj-lt"/>
              </a:rPr>
              <a:t>voix est </a:t>
            </a:r>
            <a:r>
              <a:rPr lang="fr-FR" b="1" dirty="0">
                <a:latin typeface="+mj-lt"/>
              </a:rPr>
              <a:t>5 fois plus importante</a:t>
            </a:r>
            <a:r>
              <a:rPr lang="fr-FR" dirty="0">
                <a:latin typeface="+mj-lt"/>
              </a:rPr>
              <a:t> que les mots.</a:t>
            </a:r>
          </a:p>
          <a:p>
            <a:pPr marL="285750" indent="-285750">
              <a:buSzPct val="50000"/>
              <a:buFont typeface="Calibri" pitchFamily="34" charset="0"/>
              <a:buChar char="→"/>
            </a:pPr>
            <a:endParaRPr lang="fr-FR" dirty="0">
              <a:latin typeface="+mj-lt"/>
            </a:endParaRPr>
          </a:p>
          <a:p>
            <a:pPr marL="285750" indent="-285750">
              <a:buSzPct val="50000"/>
              <a:buFont typeface="Calibri" pitchFamily="34" charset="0"/>
              <a:buChar char="→"/>
            </a:pPr>
            <a:r>
              <a:rPr lang="fr-FR" dirty="0" smtClean="0">
                <a:latin typeface="+mj-lt"/>
              </a:rPr>
              <a:t>Le visuel représente plus de la moitié de la communication</a:t>
            </a:r>
            <a:endParaRPr lang="fr-FR" dirty="0">
              <a:latin typeface="+mj-lt"/>
            </a:endParaRPr>
          </a:p>
          <a:p>
            <a:pPr marL="285750" indent="-285750">
              <a:buSzPct val="50000"/>
              <a:buFont typeface="Calibri" pitchFamily="34" charset="0"/>
              <a:buChar char="→"/>
            </a:pPr>
            <a:endParaRPr lang="fr-FR" dirty="0">
              <a:latin typeface="+mj-lt"/>
            </a:endParaRPr>
          </a:p>
          <a:p>
            <a:pPr marL="285750" indent="-285750">
              <a:buSzPct val="50000"/>
              <a:buFont typeface="Calibri" pitchFamily="34" charset="0"/>
              <a:buChar char="→"/>
            </a:pPr>
            <a:r>
              <a:rPr lang="fr-FR" dirty="0" smtClean="0">
                <a:latin typeface="+mj-lt"/>
              </a:rPr>
              <a:t>Si </a:t>
            </a:r>
            <a:r>
              <a:rPr lang="fr-FR" dirty="0">
                <a:latin typeface="+mj-lt"/>
              </a:rPr>
              <a:t>la voix est en accord avec les mots alors ceux-ci prennent </a:t>
            </a:r>
            <a:r>
              <a:rPr lang="fr-FR" dirty="0" smtClean="0">
                <a:latin typeface="+mj-lt"/>
              </a:rPr>
              <a:t>toute </a:t>
            </a:r>
            <a:r>
              <a:rPr lang="fr-FR" dirty="0">
                <a:latin typeface="+mj-lt"/>
              </a:rPr>
              <a:t>leur importance</a:t>
            </a:r>
          </a:p>
          <a:p>
            <a:pPr marL="285750" indent="-285750">
              <a:buSzPct val="50000"/>
              <a:buFont typeface="Calibri" pitchFamily="34" charset="0"/>
              <a:buChar char="→"/>
            </a:pPr>
            <a:endParaRPr lang="fr-FR" dirty="0">
              <a:latin typeface="+mj-lt"/>
            </a:endParaRPr>
          </a:p>
          <a:p>
            <a:pPr marL="285750" indent="-285750">
              <a:buSzPct val="50000"/>
              <a:buFont typeface="Calibri" pitchFamily="34" charset="0"/>
              <a:buChar char="→"/>
            </a:pPr>
            <a:r>
              <a:rPr lang="fr-FR" dirty="0" smtClean="0">
                <a:latin typeface="+mj-lt"/>
              </a:rPr>
              <a:t>Il </a:t>
            </a:r>
            <a:r>
              <a:rPr lang="fr-FR" dirty="0">
                <a:latin typeface="+mj-lt"/>
              </a:rPr>
              <a:t>faut s'occuper de la relation autant que du thème qui pose problème</a:t>
            </a:r>
          </a:p>
        </p:txBody>
      </p:sp>
    </p:spTree>
    <p:extLst>
      <p:ext uri="{BB962C8B-B14F-4D97-AF65-F5344CB8AC3E}">
        <p14:creationId xmlns:p14="http://schemas.microsoft.com/office/powerpoint/2010/main" val="3256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0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schéma de </a:t>
            </a:r>
            <a:r>
              <a:rPr lang="fr-FR" smtClean="0"/>
              <a:t>la communication</a:t>
            </a:r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883800" y="2914150"/>
            <a:ext cx="1755648" cy="16642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995836" y="2882146"/>
            <a:ext cx="1755648" cy="1664208"/>
          </a:xfrm>
          <a:prstGeom prst="ellipse">
            <a:avLst/>
          </a:prstGeom>
          <a:solidFill>
            <a:srgbClr val="D2472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929338" y="2980944"/>
            <a:ext cx="3904488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3886872" y="4718304"/>
            <a:ext cx="3904488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779230" y="2019039"/>
            <a:ext cx="10204704" cy="3577089"/>
          </a:xfrm>
          <a:prstGeom prst="ellipse">
            <a:avLst/>
          </a:prstGeom>
          <a:noFill/>
          <a:ln w="28575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338" y="3382423"/>
            <a:ext cx="294725" cy="51377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496635" y="3389425"/>
            <a:ext cx="294725" cy="51377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523" y="4041985"/>
            <a:ext cx="419952" cy="41995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992" y="4032841"/>
            <a:ext cx="419952" cy="41995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883800" y="3564375"/>
            <a:ext cx="178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Émetteur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95836" y="3564375"/>
            <a:ext cx="175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Récepteur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992624" y="2489954"/>
            <a:ext cx="167686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+mj-lt"/>
              </a:rPr>
              <a:t>Message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049565" y="3471433"/>
            <a:ext cx="98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Bruits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669489" y="3379709"/>
            <a:ext cx="98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Bruits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231475" y="4067295"/>
            <a:ext cx="3166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Codage – Code </a:t>
            </a:r>
            <a:r>
              <a:rPr lang="fr-FR" dirty="0">
                <a:latin typeface="+mj-lt"/>
              </a:rPr>
              <a:t>– </a:t>
            </a:r>
            <a:r>
              <a:rPr lang="fr-FR" dirty="0" smtClean="0">
                <a:latin typeface="+mj-lt"/>
              </a:rPr>
              <a:t>Décodage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886872" y="4890086"/>
            <a:ext cx="390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Rétroaction - Feedback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076700" y="1369813"/>
            <a:ext cx="390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Contexte de la communication</a:t>
            </a:r>
            <a:endParaRPr lang="fr-FR" dirty="0" smtClean="0">
              <a:latin typeface="+mj-lt"/>
            </a:endParaRPr>
          </a:p>
          <a:p>
            <a:pPr algn="ctr"/>
            <a:r>
              <a:rPr lang="fr-FR" dirty="0" smtClean="0">
                <a:latin typeface="+mj-lt"/>
              </a:rPr>
              <a:t>(environnement, situation…)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093246" y="3009768"/>
            <a:ext cx="3403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Canal</a:t>
            </a:r>
          </a:p>
        </p:txBody>
      </p:sp>
    </p:spTree>
    <p:extLst>
      <p:ext uri="{BB962C8B-B14F-4D97-AF65-F5344CB8AC3E}">
        <p14:creationId xmlns:p14="http://schemas.microsoft.com/office/powerpoint/2010/main" val="310199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105" y="1510481"/>
            <a:ext cx="5834747" cy="355484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notion de </a:t>
            </a:r>
            <a:r>
              <a:rPr lang="fr-FR" dirty="0" err="1" smtClean="0"/>
              <a:t>Proxémie</a:t>
            </a:r>
            <a:endParaRPr lang="fr-FR" dirty="0"/>
          </a:p>
        </p:txBody>
      </p:sp>
      <p:cxnSp>
        <p:nvCxnSpPr>
          <p:cNvPr id="50" name="Connecteur droit 49"/>
          <p:cNvCxnSpPr/>
          <p:nvPr/>
        </p:nvCxnSpPr>
        <p:spPr>
          <a:xfrm flipV="1">
            <a:off x="8488410" y="2999192"/>
            <a:ext cx="516469" cy="818639"/>
          </a:xfrm>
          <a:prstGeom prst="line">
            <a:avLst/>
          </a:prstGeom>
          <a:ln w="1905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7636985" y="2451610"/>
            <a:ext cx="841289" cy="1361270"/>
          </a:xfrm>
          <a:prstGeom prst="line">
            <a:avLst/>
          </a:prstGeom>
          <a:ln w="1905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6907193" y="1817568"/>
            <a:ext cx="1245715" cy="1999155"/>
          </a:xfrm>
          <a:prstGeom prst="line">
            <a:avLst/>
          </a:prstGeom>
          <a:ln w="1905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9390514" y="3402674"/>
            <a:ext cx="280691" cy="477971"/>
          </a:xfrm>
          <a:prstGeom prst="line">
            <a:avLst/>
          </a:prstGeom>
          <a:ln w="1905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 de texte 9"/>
          <p:cNvSpPr txBox="1"/>
          <p:nvPr/>
        </p:nvSpPr>
        <p:spPr>
          <a:xfrm>
            <a:off x="8143786" y="1529367"/>
            <a:ext cx="3468321" cy="49962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intime de proximité</a:t>
            </a:r>
          </a:p>
        </p:txBody>
      </p:sp>
      <p:sp>
        <p:nvSpPr>
          <p:cNvPr id="55" name="Zone de texte 10"/>
          <p:cNvSpPr txBox="1"/>
          <p:nvPr/>
        </p:nvSpPr>
        <p:spPr>
          <a:xfrm>
            <a:off x="8458002" y="2105769"/>
            <a:ext cx="2301652" cy="49962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personnelle</a:t>
            </a:r>
          </a:p>
        </p:txBody>
      </p:sp>
      <p:sp>
        <p:nvSpPr>
          <p:cNvPr id="56" name="Zone de texte 11"/>
          <p:cNvSpPr txBox="1"/>
          <p:nvPr/>
        </p:nvSpPr>
        <p:spPr>
          <a:xfrm>
            <a:off x="8985074" y="2653351"/>
            <a:ext cx="2301652" cy="49962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sociale</a:t>
            </a:r>
          </a:p>
        </p:txBody>
      </p:sp>
      <p:sp>
        <p:nvSpPr>
          <p:cNvPr id="57" name="Zone de texte 12"/>
          <p:cNvSpPr txBox="1"/>
          <p:nvPr/>
        </p:nvSpPr>
        <p:spPr>
          <a:xfrm>
            <a:off x="9674323" y="3143293"/>
            <a:ext cx="2301652" cy="49962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publique</a:t>
            </a:r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5883456" y="5199127"/>
            <a:ext cx="5938726" cy="88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7143968" y="4071521"/>
            <a:ext cx="12736" cy="1508449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7941724" y="3984055"/>
            <a:ext cx="13190" cy="160546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9320784" y="3987076"/>
            <a:ext cx="7588" cy="1663916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Zone de texte 19"/>
          <p:cNvSpPr txBox="1"/>
          <p:nvPr/>
        </p:nvSpPr>
        <p:spPr>
          <a:xfrm>
            <a:off x="9368111" y="5227947"/>
            <a:ext cx="2370020" cy="5958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de 3,60 m </a:t>
            </a:r>
            <a:b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7,00 m</a:t>
            </a:r>
          </a:p>
        </p:txBody>
      </p:sp>
      <p:sp>
        <p:nvSpPr>
          <p:cNvPr id="63" name="Zone de texte 20"/>
          <p:cNvSpPr txBox="1"/>
          <p:nvPr/>
        </p:nvSpPr>
        <p:spPr>
          <a:xfrm>
            <a:off x="7941724" y="5247102"/>
            <a:ext cx="1188647" cy="342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de 1,20 m</a:t>
            </a:r>
          </a:p>
        </p:txBody>
      </p:sp>
      <p:sp>
        <p:nvSpPr>
          <p:cNvPr id="64" name="Zone de texte 21"/>
          <p:cNvSpPr txBox="1"/>
          <p:nvPr/>
        </p:nvSpPr>
        <p:spPr>
          <a:xfrm>
            <a:off x="7111684" y="5237554"/>
            <a:ext cx="1188647" cy="342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+ 0,45 m</a:t>
            </a:r>
          </a:p>
        </p:txBody>
      </p:sp>
      <p:sp>
        <p:nvSpPr>
          <p:cNvPr id="65" name="Zone de texte 22"/>
          <p:cNvSpPr txBox="1"/>
          <p:nvPr/>
        </p:nvSpPr>
        <p:spPr>
          <a:xfrm>
            <a:off x="6191812" y="5237554"/>
            <a:ext cx="1188647" cy="342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+ 0,15 m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2412" y="1661367"/>
            <a:ext cx="3306177" cy="35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Selon Édouard </a:t>
            </a: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fr-FR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HALL,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distance </a:t>
            </a: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séparant les </a:t>
            </a:r>
            <a:r>
              <a:rPr lang="fr-FR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individus les </a:t>
            </a: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uns des autres </a:t>
            </a:r>
            <a:r>
              <a:rPr lang="fr-FR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varie en </a:t>
            </a: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fonction des circonstances. </a:t>
            </a:r>
            <a:endParaRPr lang="fr-FR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 démontre également l’existence d’un code sur le modèle de celui du langage auquel tous les membres d’une même culture se réfèrent, consciemment ou non.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4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46" grpId="0"/>
    </p:bld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1237</TotalTime>
  <Words>272</Words>
  <Application>Microsoft Office PowerPoint</Application>
  <PresentationFormat>Grand écran</PresentationFormat>
  <Paragraphs>75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Times New Roman</vt:lpstr>
      <vt:lpstr>DocBienvenue</vt:lpstr>
      <vt:lpstr>La communication</vt:lpstr>
      <vt:lpstr>La communication de l’animateur ?</vt:lpstr>
      <vt:lpstr>Quelle est la portée d’un message ?</vt:lpstr>
      <vt:lpstr>Quel est le poids des mots ?</vt:lpstr>
      <vt:lpstr>Le schéma de la communication</vt:lpstr>
      <vt:lpstr>La notion de Proxémie</vt:lpstr>
    </vt:vector>
  </TitlesOfParts>
  <Company>Rectorat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Laurent ROBIN</dc:creator>
  <cp:keywords/>
  <cp:lastModifiedBy>Laurent Robin</cp:lastModifiedBy>
  <cp:revision>76</cp:revision>
  <dcterms:created xsi:type="dcterms:W3CDTF">2018-09-03T11:40:53Z</dcterms:created>
  <dcterms:modified xsi:type="dcterms:W3CDTF">2022-11-07T09:32:43Z</dcterms:modified>
  <cp:version/>
</cp:coreProperties>
</file>