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00"/>
    <p:sldId id="257" r:id="rId101"/>
    <p:sldId id="258" r:id="rId102"/>
    <p:sldId id="259" r:id="rId103"/>
    <p:sldId id="260" r:id="rId104"/>
    <p:sldId id="261" r:id="rId105"/>
    <p:sldId id="262" r:id="rId106"/>
    <p:sldId id="263" r:id="rId107"/>
    <p:sldId id="264" r:id="rId108"/>
    <p:sldId id="265" r:id="rId109"/>
    <p:sldId id="266" r:id="rId110"/>
    <p:sldId id="267" r:id="rId111"/>
    <p:sldId id="268" r:id="rId112"/>
    <p:sldId id="269" r:id="rId113"/>
    <p:sldId id="270" r:id="rId114"/>
    <p:sldId id="271" r:id="rId115"/>
  </p:sldIdLst>
  <p:sldSz cx="7556500" cy="106934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CS Gordon Serif" charset="1" panose="00000000000000000000"/>
      <p:regular r:id="rId10"/>
    </p:embeddedFont>
    <p:embeddedFont>
      <p:font typeface="One Little Font" charset="1" panose="00000500000000000000"/>
      <p:regular r:id="rId11"/>
    </p:embeddedFont>
    <p:embeddedFont>
      <p:font typeface="One Little Font Bold" charset="1" panose="00000800000000000000"/>
      <p:regular r:id="rId12"/>
    </p:embeddedFont>
    <p:embeddedFont>
      <p:font typeface="Caldina" charset="1" panose="02000506040000020004"/>
      <p:regular r:id="rId13"/>
    </p:embeddedFont>
    <p:embeddedFont>
      <p:font typeface="Caldina Bold" charset="1" panose="02000506040000020004"/>
      <p:regular r:id="rId14"/>
    </p:embeddedFont>
    <p:embeddedFont>
      <p:font typeface="Caldina Italics" charset="1" panose="02000506040000020004"/>
      <p:regular r:id="rId15"/>
    </p:embeddedFont>
    <p:embeddedFont>
      <p:font typeface="Caldina Bold Italics" charset="1" panose="02000506040000020004"/>
      <p:regular r:id="rId16"/>
    </p:embeddedFont>
    <p:embeddedFont>
      <p:font typeface="Lazydog" charset="1" panose="00000000000000000000"/>
      <p:regular r:id="rId17"/>
    </p:embeddedFont>
    <p:embeddedFont>
      <p:font typeface="IreneFlorentina" charset="1" panose="02000503000000000000"/>
      <p:regular r:id="rId18"/>
    </p:embeddedFont>
    <p:embeddedFont>
      <p:font typeface="Rugrats Sans" charset="1" panose="00000000000000000000"/>
      <p:regular r:id="rId19"/>
    </p:embeddedFont>
    <p:embeddedFont>
      <p:font typeface="Akzidenz-Grotesk" charset="1" panose="02000503030000020003"/>
      <p:regular r:id="rId20"/>
    </p:embeddedFont>
    <p:embeddedFont>
      <p:font typeface="Akzidenz-Grotesk Bold" charset="1" panose="02000803050000020004"/>
      <p:regular r:id="rId21"/>
    </p:embeddedFont>
    <p:embeddedFont>
      <p:font typeface="Akzidenz-Grotesk Italics" charset="1" panose="02000503050000090004"/>
      <p:regular r:id="rId22"/>
    </p:embeddedFont>
    <p:embeddedFont>
      <p:font typeface="Akzidenz-Grotesk Bold Italics" charset="1" panose="02000803060000090004"/>
      <p:regular r:id="rId23"/>
    </p:embeddedFont>
    <p:embeddedFont>
      <p:font typeface="Akzidenz-Grotesk Light" charset="1" panose="02000506040000020003"/>
      <p:regular r:id="rId24"/>
    </p:embeddedFont>
    <p:embeddedFont>
      <p:font typeface="Akzidenz-Grotesk Medium" charset="1" panose="02000603030000020004"/>
      <p:regular r:id="rId25"/>
    </p:embeddedFont>
    <p:embeddedFont>
      <p:font typeface="Akzidenz-Grotesk Heavy" charset="1" panose="02000503050000020004"/>
      <p:regular r:id="rId26"/>
    </p:embeddedFont>
    <p:embeddedFont>
      <p:font typeface="Akzidenz-Grotesk Heavy Italics" charset="1" panose="02000003030000090004"/>
      <p:regular r:id="rId27"/>
    </p:embeddedFont>
    <p:embeddedFont>
      <p:font typeface="Cooper BT Bold" charset="1" panose="0208080404030B020404"/>
      <p:regular r:id="rId28"/>
    </p:embeddedFont>
    <p:embeddedFont>
      <p:font typeface="Cooper BT Bold Italics" charset="1" panose="0208080405030B090404"/>
      <p:regular r:id="rId29"/>
    </p:embeddedFont>
    <p:embeddedFont>
      <p:font typeface="Cooper BT Light" charset="1" panose="0208050304030B020404"/>
      <p:regular r:id="rId30"/>
    </p:embeddedFont>
    <p:embeddedFont>
      <p:font typeface="Cooper BT Light Italics" charset="1" panose="0208050304030B090404"/>
      <p:regular r:id="rId31"/>
    </p:embeddedFont>
    <p:embeddedFont>
      <p:font typeface="Cooper BT Medium" charset="1" panose="0208060305030B020404"/>
      <p:regular r:id="rId32"/>
    </p:embeddedFont>
    <p:embeddedFont>
      <p:font typeface="Cooper BT Medium Italics" charset="1" panose="0208060305030B090404"/>
      <p:regular r:id="rId33"/>
    </p:embeddedFont>
    <p:embeddedFont>
      <p:font typeface="Cooper BT Heavy" charset="1" panose="0208090404030B020404"/>
      <p:regular r:id="rId34"/>
    </p:embeddedFont>
    <p:embeddedFont>
      <p:font typeface="Cooper BT Heavy Italics" charset="1" panose="0208090405030B090404"/>
      <p:regular r:id="rId35"/>
    </p:embeddedFont>
    <p:embeddedFont>
      <p:font typeface="ITC Franklin Gothic LT" charset="1" panose="020B0504030503020204"/>
      <p:regular r:id="rId36"/>
    </p:embeddedFont>
    <p:embeddedFont>
      <p:font typeface="ITC Franklin Gothic LT Italics" charset="1" panose="020B0504030503090204"/>
      <p:regular r:id="rId37"/>
    </p:embeddedFont>
    <p:embeddedFont>
      <p:font typeface="ITC Franklin Gothic LT Semi-Bold" charset="1" panose="020B0704030502020204"/>
      <p:regular r:id="rId38"/>
    </p:embeddedFont>
    <p:embeddedFont>
      <p:font typeface="ITC Franklin Gothic LT Semi-Bold Italics" charset="1" panose="020B0704030502090204"/>
      <p:regular r:id="rId39"/>
    </p:embeddedFont>
    <p:embeddedFont>
      <p:font typeface="ITC Franklin Gothic LT Ultra-Bold" charset="1" panose="020B0904030502020204"/>
      <p:regular r:id="rId40"/>
    </p:embeddedFont>
    <p:embeddedFont>
      <p:font typeface="ITC Franklin Gothic LT Ultra-Bold Italics" charset="1" panose="020B0904030502090204"/>
      <p:regular r:id="rId41"/>
    </p:embeddedFont>
    <p:embeddedFont>
      <p:font typeface="Lucida Console" charset="1" panose="020B0609040504020204"/>
      <p:regular r:id="rId42"/>
    </p:embeddedFont>
    <p:embeddedFont>
      <p:font typeface="Lucida Console Italics" charset="1" panose="020B0609040504090204"/>
      <p:regular r:id="rId43"/>
    </p:embeddedFont>
    <p:embeddedFont>
      <p:font typeface="Lucida Console Semi-Bold" charset="1" panose="020B0809040504020204"/>
      <p:regular r:id="rId44"/>
    </p:embeddedFont>
    <p:embeddedFont>
      <p:font typeface="Lucida Console Semi-Bold Italics" charset="1" panose="020B0809040504090204"/>
      <p:regular r:id="rId45"/>
    </p:embeddedFont>
    <p:embeddedFont>
      <p:font typeface="Poppins" charset="1" panose="00000500000000000000"/>
      <p:regular r:id="rId46"/>
    </p:embeddedFont>
    <p:embeddedFont>
      <p:font typeface="Poppins Bold" charset="1" panose="00000800000000000000"/>
      <p:regular r:id="rId47"/>
    </p:embeddedFont>
    <p:embeddedFont>
      <p:font typeface="Poppins Italics" charset="1" panose="00000500000000000000"/>
      <p:regular r:id="rId48"/>
    </p:embeddedFont>
    <p:embeddedFont>
      <p:font typeface="Poppins Bold Italics" charset="1" panose="00000800000000000000"/>
      <p:regular r:id="rId49"/>
    </p:embeddedFont>
    <p:embeddedFont>
      <p:font typeface="Poppins Thin" charset="1" panose="00000300000000000000"/>
      <p:regular r:id="rId50"/>
    </p:embeddedFont>
    <p:embeddedFont>
      <p:font typeface="Poppins Thin Italics" charset="1" panose="00000300000000000000"/>
      <p:regular r:id="rId51"/>
    </p:embeddedFont>
    <p:embeddedFont>
      <p:font typeface="Poppins Extra-Light" charset="1" panose="00000300000000000000"/>
      <p:regular r:id="rId52"/>
    </p:embeddedFont>
    <p:embeddedFont>
      <p:font typeface="Poppins Extra-Light Italics" charset="1" panose="00000300000000000000"/>
      <p:regular r:id="rId53"/>
    </p:embeddedFont>
    <p:embeddedFont>
      <p:font typeface="Poppins Light" charset="1" panose="00000400000000000000"/>
      <p:regular r:id="rId54"/>
    </p:embeddedFont>
    <p:embeddedFont>
      <p:font typeface="Poppins Light Italics" charset="1" panose="00000400000000000000"/>
      <p:regular r:id="rId55"/>
    </p:embeddedFont>
    <p:embeddedFont>
      <p:font typeface="Poppins Medium" charset="1" panose="00000600000000000000"/>
      <p:regular r:id="rId56"/>
    </p:embeddedFont>
    <p:embeddedFont>
      <p:font typeface="Poppins Medium Italics" charset="1" panose="00000600000000000000"/>
      <p:regular r:id="rId57"/>
    </p:embeddedFont>
    <p:embeddedFont>
      <p:font typeface="Poppins Semi-Bold" charset="1" panose="00000700000000000000"/>
      <p:regular r:id="rId58"/>
    </p:embeddedFont>
    <p:embeddedFont>
      <p:font typeface="Poppins Semi-Bold Italics" charset="1" panose="00000700000000000000"/>
      <p:regular r:id="rId59"/>
    </p:embeddedFont>
    <p:embeddedFont>
      <p:font typeface="Poppins Ultra-Bold" charset="1" panose="00000900000000000000"/>
      <p:regular r:id="rId60"/>
    </p:embeddedFont>
    <p:embeddedFont>
      <p:font typeface="Poppins Ultra-Bold Italics" charset="1" panose="00000900000000000000"/>
      <p:regular r:id="rId61"/>
    </p:embeddedFont>
    <p:embeddedFont>
      <p:font typeface="Poppins Heavy" charset="1" panose="00000A00000000000000"/>
      <p:regular r:id="rId62"/>
    </p:embeddedFont>
    <p:embeddedFont>
      <p:font typeface="Poppins Heavy Italics" charset="1" panose="00000A00000000000000"/>
      <p:regular r:id="rId63"/>
    </p:embeddedFont>
    <p:embeddedFont>
      <p:font typeface="Open Sauce" charset="1" panose="00000500000000000000"/>
      <p:regular r:id="rId64"/>
    </p:embeddedFont>
    <p:embeddedFont>
      <p:font typeface="Open Sauce Bold" charset="1" panose="00000800000000000000"/>
      <p:regular r:id="rId65"/>
    </p:embeddedFont>
    <p:embeddedFont>
      <p:font typeface="Open Sauce Italics" charset="1" panose="00000500000000000000"/>
      <p:regular r:id="rId66"/>
    </p:embeddedFont>
    <p:embeddedFont>
      <p:font typeface="Open Sauce Bold Italics" charset="1" panose="00000800000000000000"/>
      <p:regular r:id="rId67"/>
    </p:embeddedFont>
    <p:embeddedFont>
      <p:font typeface="Open Sauce Light" charset="1" panose="00000400000000000000"/>
      <p:regular r:id="rId68"/>
    </p:embeddedFont>
    <p:embeddedFont>
      <p:font typeface="Open Sauce Light Italics" charset="1" panose="00000400000000000000"/>
      <p:regular r:id="rId69"/>
    </p:embeddedFont>
    <p:embeddedFont>
      <p:font typeface="Open Sauce Medium" charset="1" panose="00000600000000000000"/>
      <p:regular r:id="rId70"/>
    </p:embeddedFont>
    <p:embeddedFont>
      <p:font typeface="Open Sauce Medium Italics" charset="1" panose="00000600000000000000"/>
      <p:regular r:id="rId71"/>
    </p:embeddedFont>
    <p:embeddedFont>
      <p:font typeface="Open Sauce Semi-Bold" charset="1" panose="00000700000000000000"/>
      <p:regular r:id="rId72"/>
    </p:embeddedFont>
    <p:embeddedFont>
      <p:font typeface="Open Sauce Semi-Bold Italics" charset="1" panose="00000700000000000000"/>
      <p:regular r:id="rId73"/>
    </p:embeddedFont>
    <p:embeddedFont>
      <p:font typeface="Open Sauce Heavy" charset="1" panose="00000A00000000000000"/>
      <p:regular r:id="rId74"/>
    </p:embeddedFont>
    <p:embeddedFont>
      <p:font typeface="Open Sauce Heavy Italics" charset="1" panose="00000A00000000000000"/>
      <p:regular r:id="rId75"/>
    </p:embeddedFont>
    <p:embeddedFont>
      <p:font typeface="Open Sans" charset="1" panose="020B0606030504020204"/>
      <p:regular r:id="rId76"/>
    </p:embeddedFont>
    <p:embeddedFont>
      <p:font typeface="Open Sans Bold" charset="1" panose="020B0806030504020204"/>
      <p:regular r:id="rId77"/>
    </p:embeddedFont>
    <p:embeddedFont>
      <p:font typeface="Open Sans Italics" charset="1" panose="020B0606030504020204"/>
      <p:regular r:id="rId78"/>
    </p:embeddedFont>
    <p:embeddedFont>
      <p:font typeface="Open Sans Bold Italics" charset="1" panose="020B0806030504020204"/>
      <p:regular r:id="rId79"/>
    </p:embeddedFont>
    <p:embeddedFont>
      <p:font typeface="Open Sans Light" charset="1" panose="020B0306030504020204"/>
      <p:regular r:id="rId80"/>
    </p:embeddedFont>
    <p:embeddedFont>
      <p:font typeface="Open Sans Light Italics" charset="1" panose="020B0306030504020204"/>
      <p:regular r:id="rId81"/>
    </p:embeddedFont>
    <p:embeddedFont>
      <p:font typeface="Open Sans Ultra-Bold" charset="1" panose="00000000000000000000"/>
      <p:regular r:id="rId82"/>
    </p:embeddedFont>
    <p:embeddedFont>
      <p:font typeface="Open Sans Ultra-Bold Italics" charset="1" panose="00000000000000000000"/>
      <p:regular r:id="rId83"/>
    </p:embeddedFont>
    <p:embeddedFont>
      <p:font typeface="Lato" charset="1" panose="020F0502020204030203"/>
      <p:regular r:id="rId84"/>
    </p:embeddedFont>
    <p:embeddedFont>
      <p:font typeface="Lato Bold" charset="1" panose="020F0502020204030203"/>
      <p:regular r:id="rId85"/>
    </p:embeddedFont>
    <p:embeddedFont>
      <p:font typeface="Lato Italics" charset="1" panose="020F0502020204030203"/>
      <p:regular r:id="rId86"/>
    </p:embeddedFont>
    <p:embeddedFont>
      <p:font typeface="Lato Bold Italics" charset="1" panose="020F0502020204030203"/>
      <p:regular r:id="rId87"/>
    </p:embeddedFont>
    <p:embeddedFont>
      <p:font typeface="Lato Thin" charset="1" panose="020F0502020204030203"/>
      <p:regular r:id="rId88"/>
    </p:embeddedFont>
    <p:embeddedFont>
      <p:font typeface="Lato Thin Italics" charset="1" panose="020F0502020204030203"/>
      <p:regular r:id="rId89"/>
    </p:embeddedFont>
    <p:embeddedFont>
      <p:font typeface="Lato Light" charset="1" panose="020F0502020204030203"/>
      <p:regular r:id="rId90"/>
    </p:embeddedFont>
    <p:embeddedFont>
      <p:font typeface="Lato Light Italics" charset="1" panose="020F0502020204030203"/>
      <p:regular r:id="rId91"/>
    </p:embeddedFont>
    <p:embeddedFont>
      <p:font typeface="Lato Heavy" charset="1" panose="020F0502020204030203"/>
      <p:regular r:id="rId92"/>
    </p:embeddedFont>
    <p:embeddedFont>
      <p:font typeface="Lato Heavy Italics" charset="1" panose="020F0502020204030203"/>
      <p:regular r:id="rId93"/>
    </p:embeddedFont>
    <p:embeddedFont>
      <p:font typeface="Calps" charset="1" panose="02000000000000000000"/>
      <p:regular r:id="rId94"/>
    </p:embeddedFont>
    <p:embeddedFont>
      <p:font typeface="Calps Bold" charset="1" panose="02000000000000000000"/>
      <p:regular r:id="rId95"/>
    </p:embeddedFont>
    <p:embeddedFont>
      <p:font typeface="Calps Italics" charset="1" panose="02000000000000000000"/>
      <p:regular r:id="rId96"/>
    </p:embeddedFont>
    <p:embeddedFont>
      <p:font typeface="Calps Bold Italics" charset="1" panose="02000000000000000000"/>
      <p:regular r:id="rId97"/>
    </p:embeddedFont>
    <p:embeddedFont>
      <p:font typeface="Calps Light" charset="1" panose="02000000000000000000"/>
      <p:regular r:id="rId98"/>
    </p:embeddedFont>
    <p:embeddedFont>
      <p:font typeface="Calps Light Italics" charset="1" panose="02000000000000000000"/>
      <p:regular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1.xml" Type="http://schemas.openxmlformats.org/officeDocument/2006/relationships/slide"/><Relationship Id="rId101" Target="slides/slide2.xml" Type="http://schemas.openxmlformats.org/officeDocument/2006/relationships/slide"/><Relationship Id="rId102" Target="slides/slide3.xml" Type="http://schemas.openxmlformats.org/officeDocument/2006/relationships/slide"/><Relationship Id="rId103" Target="slides/slide4.xml" Type="http://schemas.openxmlformats.org/officeDocument/2006/relationships/slide"/><Relationship Id="rId104" Target="slides/slide5.xml" Type="http://schemas.openxmlformats.org/officeDocument/2006/relationships/slide"/><Relationship Id="rId105" Target="slides/slide6.xml" Type="http://schemas.openxmlformats.org/officeDocument/2006/relationships/slide"/><Relationship Id="rId106" Target="slides/slide7.xml" Type="http://schemas.openxmlformats.org/officeDocument/2006/relationships/slide"/><Relationship Id="rId107" Target="slides/slide8.xml" Type="http://schemas.openxmlformats.org/officeDocument/2006/relationships/slide"/><Relationship Id="rId108" Target="slides/slide9.xml" Type="http://schemas.openxmlformats.org/officeDocument/2006/relationships/slide"/><Relationship Id="rId109" Target="slides/slide10.xml" Type="http://schemas.openxmlformats.org/officeDocument/2006/relationships/slide"/><Relationship Id="rId11" Target="fonts/font11.fntdata" Type="http://schemas.openxmlformats.org/officeDocument/2006/relationships/font"/><Relationship Id="rId110" Target="slides/slide11.xml" Type="http://schemas.openxmlformats.org/officeDocument/2006/relationships/slide"/><Relationship Id="rId111" Target="slides/slide12.xml" Type="http://schemas.openxmlformats.org/officeDocument/2006/relationships/slide"/><Relationship Id="rId112" Target="slides/slide13.xml" Type="http://schemas.openxmlformats.org/officeDocument/2006/relationships/slide"/><Relationship Id="rId113" Target="slides/slide14.xml" Type="http://schemas.openxmlformats.org/officeDocument/2006/relationships/slide"/><Relationship Id="rId114" Target="slides/slide15.xml" Type="http://schemas.openxmlformats.org/officeDocument/2006/relationships/slide"/><Relationship Id="rId115" Target="slides/slide1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fonts/font9.fntdata" Type="http://schemas.openxmlformats.org/officeDocument/2006/relationships/font"/><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 Id="rId93" Target="fonts/font93.fntdata" Type="http://schemas.openxmlformats.org/officeDocument/2006/relationships/font"/><Relationship Id="rId94" Target="fonts/font94.fntdata" Type="http://schemas.openxmlformats.org/officeDocument/2006/relationships/font"/><Relationship Id="rId95" Target="fonts/font95.fntdata" Type="http://schemas.openxmlformats.org/officeDocument/2006/relationships/font"/><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sv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jpe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1.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 Id="rId4" Target="../media/image26.png" Type="http://schemas.openxmlformats.org/officeDocument/2006/relationships/image"/><Relationship Id="rId5" Target="../media/image27.jpe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7.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tel://+33563517575" TargetMode="External" Type="http://schemas.openxmlformats.org/officeDocument/2006/relationships/hyperlink"/><Relationship Id="rId6" Target="../media/image11.jpeg" Type="http://schemas.openxmlformats.org/officeDocument/2006/relationships/image"/><Relationship Id="rId7" Target="../media/image1.png" Type="http://schemas.openxmlformats.org/officeDocument/2006/relationships/image"/><Relationship Id="rId8" Target="../media/image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2685" y="1325418"/>
            <a:ext cx="7007325" cy="4330249"/>
            <a:chOff x="0" y="0"/>
            <a:chExt cx="66906119" cy="41345325"/>
          </a:xfrm>
        </p:grpSpPr>
        <p:sp>
          <p:nvSpPr>
            <p:cNvPr name="Freeform 3" id="3"/>
            <p:cNvSpPr/>
            <p:nvPr/>
          </p:nvSpPr>
          <p:spPr>
            <a:xfrm flipH="false" flipV="false" rot="0">
              <a:off x="72390" y="72390"/>
              <a:ext cx="66761341" cy="41200545"/>
            </a:xfrm>
            <a:custGeom>
              <a:avLst/>
              <a:gdLst/>
              <a:ahLst/>
              <a:cxnLst/>
              <a:rect r="r" b="b" t="t" l="l"/>
              <a:pathLst>
                <a:path h="41200545" w="66761341">
                  <a:moveTo>
                    <a:pt x="0" y="0"/>
                  </a:moveTo>
                  <a:lnTo>
                    <a:pt x="66761341" y="0"/>
                  </a:lnTo>
                  <a:lnTo>
                    <a:pt x="66761341" y="41200545"/>
                  </a:lnTo>
                  <a:lnTo>
                    <a:pt x="0" y="41200545"/>
                  </a:lnTo>
                  <a:lnTo>
                    <a:pt x="0" y="0"/>
                  </a:lnTo>
                  <a:close/>
                </a:path>
              </a:pathLst>
            </a:custGeom>
            <a:solidFill>
              <a:srgbClr val="FFDD36"/>
            </a:solidFill>
          </p:spPr>
        </p:sp>
        <p:sp>
          <p:nvSpPr>
            <p:cNvPr name="Freeform 4" id="4"/>
            <p:cNvSpPr/>
            <p:nvPr/>
          </p:nvSpPr>
          <p:spPr>
            <a:xfrm flipH="false" flipV="false" rot="0">
              <a:off x="0" y="0"/>
              <a:ext cx="66906118" cy="41345324"/>
            </a:xfrm>
            <a:custGeom>
              <a:avLst/>
              <a:gdLst/>
              <a:ahLst/>
              <a:cxnLst/>
              <a:rect r="r" b="b" t="t" l="l"/>
              <a:pathLst>
                <a:path h="41345324" w="66906118">
                  <a:moveTo>
                    <a:pt x="66761339" y="41200546"/>
                  </a:moveTo>
                  <a:lnTo>
                    <a:pt x="66906118" y="41200546"/>
                  </a:lnTo>
                  <a:lnTo>
                    <a:pt x="66906118" y="41345324"/>
                  </a:lnTo>
                  <a:lnTo>
                    <a:pt x="66761339" y="41345324"/>
                  </a:lnTo>
                  <a:lnTo>
                    <a:pt x="66761339" y="41200546"/>
                  </a:lnTo>
                  <a:close/>
                  <a:moveTo>
                    <a:pt x="0" y="144780"/>
                  </a:moveTo>
                  <a:lnTo>
                    <a:pt x="144780" y="144780"/>
                  </a:lnTo>
                  <a:lnTo>
                    <a:pt x="144780" y="41200546"/>
                  </a:lnTo>
                  <a:lnTo>
                    <a:pt x="0" y="41200546"/>
                  </a:lnTo>
                  <a:lnTo>
                    <a:pt x="0" y="144780"/>
                  </a:lnTo>
                  <a:close/>
                  <a:moveTo>
                    <a:pt x="0" y="41200546"/>
                  </a:moveTo>
                  <a:lnTo>
                    <a:pt x="144780" y="41200546"/>
                  </a:lnTo>
                  <a:lnTo>
                    <a:pt x="144780" y="41345324"/>
                  </a:lnTo>
                  <a:lnTo>
                    <a:pt x="0" y="41345324"/>
                  </a:lnTo>
                  <a:lnTo>
                    <a:pt x="0" y="41200546"/>
                  </a:lnTo>
                  <a:close/>
                  <a:moveTo>
                    <a:pt x="66761339" y="144780"/>
                  </a:moveTo>
                  <a:lnTo>
                    <a:pt x="66906118" y="144780"/>
                  </a:lnTo>
                  <a:lnTo>
                    <a:pt x="66906118" y="41200546"/>
                  </a:lnTo>
                  <a:lnTo>
                    <a:pt x="66761339" y="41200546"/>
                  </a:lnTo>
                  <a:lnTo>
                    <a:pt x="66761339" y="144780"/>
                  </a:lnTo>
                  <a:close/>
                  <a:moveTo>
                    <a:pt x="144780" y="41200546"/>
                  </a:moveTo>
                  <a:lnTo>
                    <a:pt x="66761339" y="41200546"/>
                  </a:lnTo>
                  <a:lnTo>
                    <a:pt x="66761339" y="41345324"/>
                  </a:lnTo>
                  <a:lnTo>
                    <a:pt x="144780" y="41345324"/>
                  </a:lnTo>
                  <a:lnTo>
                    <a:pt x="144780" y="41200546"/>
                  </a:lnTo>
                  <a:close/>
                  <a:moveTo>
                    <a:pt x="66761339" y="0"/>
                  </a:moveTo>
                  <a:lnTo>
                    <a:pt x="66906118" y="0"/>
                  </a:lnTo>
                  <a:lnTo>
                    <a:pt x="66906118" y="144780"/>
                  </a:lnTo>
                  <a:lnTo>
                    <a:pt x="66761339" y="144780"/>
                  </a:lnTo>
                  <a:lnTo>
                    <a:pt x="66761339" y="0"/>
                  </a:lnTo>
                  <a:close/>
                  <a:moveTo>
                    <a:pt x="0" y="0"/>
                  </a:moveTo>
                  <a:lnTo>
                    <a:pt x="144780" y="0"/>
                  </a:lnTo>
                  <a:lnTo>
                    <a:pt x="144780" y="144780"/>
                  </a:lnTo>
                  <a:lnTo>
                    <a:pt x="0" y="144780"/>
                  </a:lnTo>
                  <a:lnTo>
                    <a:pt x="0" y="0"/>
                  </a:lnTo>
                  <a:close/>
                  <a:moveTo>
                    <a:pt x="144780" y="0"/>
                  </a:moveTo>
                  <a:lnTo>
                    <a:pt x="66761339" y="0"/>
                  </a:lnTo>
                  <a:lnTo>
                    <a:pt x="66761339" y="144780"/>
                  </a:lnTo>
                  <a:lnTo>
                    <a:pt x="144780" y="144780"/>
                  </a:lnTo>
                  <a:lnTo>
                    <a:pt x="144780" y="0"/>
                  </a:lnTo>
                  <a:close/>
                </a:path>
              </a:pathLst>
            </a:custGeom>
            <a:solidFill>
              <a:srgbClr val="FFFFFF"/>
            </a:solidFill>
          </p:spPr>
        </p:sp>
      </p:grpSp>
      <p:sp>
        <p:nvSpPr>
          <p:cNvPr name="Freeform 5" id="5"/>
          <p:cNvSpPr/>
          <p:nvPr/>
        </p:nvSpPr>
        <p:spPr>
          <a:xfrm flipH="false" flipV="false" rot="4416848">
            <a:off x="340333" y="1055785"/>
            <a:ext cx="795963" cy="539265"/>
          </a:xfrm>
          <a:custGeom>
            <a:avLst/>
            <a:gdLst/>
            <a:ahLst/>
            <a:cxnLst/>
            <a:rect r="r" b="b" t="t" l="l"/>
            <a:pathLst>
              <a:path h="539265" w="795963">
                <a:moveTo>
                  <a:pt x="0" y="0"/>
                </a:moveTo>
                <a:lnTo>
                  <a:pt x="795963" y="0"/>
                </a:lnTo>
                <a:lnTo>
                  <a:pt x="795963" y="539265"/>
                </a:lnTo>
                <a:lnTo>
                  <a:pt x="0" y="539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0" y="6141413"/>
            <a:ext cx="7560000" cy="636860"/>
            <a:chOff x="0" y="0"/>
            <a:chExt cx="2709333" cy="228236"/>
          </a:xfrm>
        </p:grpSpPr>
        <p:sp>
          <p:nvSpPr>
            <p:cNvPr name="Freeform 7" id="7"/>
            <p:cNvSpPr/>
            <p:nvPr/>
          </p:nvSpPr>
          <p:spPr>
            <a:xfrm flipH="false" flipV="false" rot="0">
              <a:off x="0" y="0"/>
              <a:ext cx="2709333" cy="228236"/>
            </a:xfrm>
            <a:custGeom>
              <a:avLst/>
              <a:gdLst/>
              <a:ahLst/>
              <a:cxnLst/>
              <a:rect r="r" b="b" t="t" l="l"/>
              <a:pathLst>
                <a:path h="228236" w="2709333">
                  <a:moveTo>
                    <a:pt x="0" y="0"/>
                  </a:moveTo>
                  <a:lnTo>
                    <a:pt x="2709333" y="0"/>
                  </a:lnTo>
                  <a:lnTo>
                    <a:pt x="2709333" y="228236"/>
                  </a:lnTo>
                  <a:lnTo>
                    <a:pt x="0" y="228236"/>
                  </a:lnTo>
                  <a:close/>
                </a:path>
              </a:pathLst>
            </a:custGeom>
            <a:solidFill>
              <a:srgbClr val="57224E"/>
            </a:solidFill>
          </p:spPr>
        </p:sp>
        <p:sp>
          <p:nvSpPr>
            <p:cNvPr name="TextBox 8" id="8"/>
            <p:cNvSpPr txBox="true"/>
            <p:nvPr/>
          </p:nvSpPr>
          <p:spPr>
            <a:xfrm>
              <a:off x="0" y="0"/>
              <a:ext cx="2709333" cy="228236"/>
            </a:xfrm>
            <a:prstGeom prst="rect">
              <a:avLst/>
            </a:prstGeom>
          </p:spPr>
          <p:txBody>
            <a:bodyPr anchor="ctr" rtlCol="false" tIns="50800" lIns="50800" bIns="50800" rIns="50800"/>
            <a:lstStyle/>
            <a:p>
              <a:pPr algn="ctr">
                <a:lnSpc>
                  <a:spcPts val="1559"/>
                </a:lnSpc>
              </a:pPr>
            </a:p>
          </p:txBody>
        </p:sp>
      </p:grpSp>
      <p:grpSp>
        <p:nvGrpSpPr>
          <p:cNvPr name="Group 9" id="9"/>
          <p:cNvGrpSpPr/>
          <p:nvPr/>
        </p:nvGrpSpPr>
        <p:grpSpPr>
          <a:xfrm rot="0">
            <a:off x="137559" y="119682"/>
            <a:ext cx="7422441" cy="262108"/>
            <a:chOff x="0" y="0"/>
            <a:chExt cx="9896589" cy="349477"/>
          </a:xfrm>
        </p:grpSpPr>
        <p:grpSp>
          <p:nvGrpSpPr>
            <p:cNvPr name="Group 10" id="10"/>
            <p:cNvGrpSpPr/>
            <p:nvPr/>
          </p:nvGrpSpPr>
          <p:grpSpPr>
            <a:xfrm rot="0">
              <a:off x="0" y="185"/>
              <a:ext cx="2305531" cy="349291"/>
              <a:chOff x="0" y="0"/>
              <a:chExt cx="22615557" cy="3426292"/>
            </a:xfrm>
          </p:grpSpPr>
          <p:sp>
            <p:nvSpPr>
              <p:cNvPr name="Freeform 11" id="11"/>
              <p:cNvSpPr/>
              <p:nvPr/>
            </p:nvSpPr>
            <p:spPr>
              <a:xfrm flipH="false" flipV="false" rot="0">
                <a:off x="72390" y="72390"/>
                <a:ext cx="22470777" cy="3281512"/>
              </a:xfrm>
              <a:custGeom>
                <a:avLst/>
                <a:gdLst/>
                <a:ahLst/>
                <a:cxnLst/>
                <a:rect r="r" b="b" t="t" l="l"/>
                <a:pathLst>
                  <a:path h="3281512" w="22470777">
                    <a:moveTo>
                      <a:pt x="0" y="0"/>
                    </a:moveTo>
                    <a:lnTo>
                      <a:pt x="22470777" y="0"/>
                    </a:lnTo>
                    <a:lnTo>
                      <a:pt x="22470777" y="3281512"/>
                    </a:lnTo>
                    <a:lnTo>
                      <a:pt x="0" y="3281512"/>
                    </a:lnTo>
                    <a:lnTo>
                      <a:pt x="0" y="0"/>
                    </a:lnTo>
                    <a:close/>
                  </a:path>
                </a:pathLst>
              </a:custGeom>
              <a:solidFill>
                <a:srgbClr val="FFFFFF"/>
              </a:solidFill>
            </p:spPr>
          </p:sp>
          <p:sp>
            <p:nvSpPr>
              <p:cNvPr name="Freeform 12" id="12"/>
              <p:cNvSpPr/>
              <p:nvPr/>
            </p:nvSpPr>
            <p:spPr>
              <a:xfrm flipH="false" flipV="false" rot="0">
                <a:off x="0" y="0"/>
                <a:ext cx="22615558" cy="3426292"/>
              </a:xfrm>
              <a:custGeom>
                <a:avLst/>
                <a:gdLst/>
                <a:ahLst/>
                <a:cxnLst/>
                <a:rect r="r" b="b" t="t" l="l"/>
                <a:pathLst>
                  <a:path h="3426292" w="22615558">
                    <a:moveTo>
                      <a:pt x="22470777" y="3281512"/>
                    </a:moveTo>
                    <a:lnTo>
                      <a:pt x="22615558" y="3281512"/>
                    </a:lnTo>
                    <a:lnTo>
                      <a:pt x="22615558" y="3426292"/>
                    </a:lnTo>
                    <a:lnTo>
                      <a:pt x="22470777" y="3426292"/>
                    </a:lnTo>
                    <a:lnTo>
                      <a:pt x="22470777" y="3281512"/>
                    </a:lnTo>
                    <a:close/>
                    <a:moveTo>
                      <a:pt x="0" y="144780"/>
                    </a:moveTo>
                    <a:lnTo>
                      <a:pt x="144780" y="144780"/>
                    </a:lnTo>
                    <a:lnTo>
                      <a:pt x="144780" y="3281512"/>
                    </a:lnTo>
                    <a:lnTo>
                      <a:pt x="0" y="3281512"/>
                    </a:lnTo>
                    <a:lnTo>
                      <a:pt x="0" y="144780"/>
                    </a:lnTo>
                    <a:close/>
                    <a:moveTo>
                      <a:pt x="0" y="3281512"/>
                    </a:moveTo>
                    <a:lnTo>
                      <a:pt x="144780" y="3281512"/>
                    </a:lnTo>
                    <a:lnTo>
                      <a:pt x="144780" y="3426292"/>
                    </a:lnTo>
                    <a:lnTo>
                      <a:pt x="0" y="3426292"/>
                    </a:lnTo>
                    <a:lnTo>
                      <a:pt x="0" y="3281512"/>
                    </a:lnTo>
                    <a:close/>
                    <a:moveTo>
                      <a:pt x="22470777" y="144780"/>
                    </a:moveTo>
                    <a:lnTo>
                      <a:pt x="22615558" y="144780"/>
                    </a:lnTo>
                    <a:lnTo>
                      <a:pt x="22615558" y="3281512"/>
                    </a:lnTo>
                    <a:lnTo>
                      <a:pt x="22470777" y="3281512"/>
                    </a:lnTo>
                    <a:lnTo>
                      <a:pt x="22470777" y="144780"/>
                    </a:lnTo>
                    <a:close/>
                    <a:moveTo>
                      <a:pt x="144780" y="3281512"/>
                    </a:moveTo>
                    <a:lnTo>
                      <a:pt x="22470777" y="3281512"/>
                    </a:lnTo>
                    <a:lnTo>
                      <a:pt x="22470777" y="3426292"/>
                    </a:lnTo>
                    <a:lnTo>
                      <a:pt x="144780" y="3426292"/>
                    </a:lnTo>
                    <a:lnTo>
                      <a:pt x="144780" y="3281512"/>
                    </a:lnTo>
                    <a:close/>
                    <a:moveTo>
                      <a:pt x="22470777" y="0"/>
                    </a:moveTo>
                    <a:lnTo>
                      <a:pt x="22615558" y="0"/>
                    </a:lnTo>
                    <a:lnTo>
                      <a:pt x="22615558" y="144780"/>
                    </a:lnTo>
                    <a:lnTo>
                      <a:pt x="22470777" y="144780"/>
                    </a:lnTo>
                    <a:lnTo>
                      <a:pt x="22470777" y="0"/>
                    </a:lnTo>
                    <a:close/>
                    <a:moveTo>
                      <a:pt x="0" y="0"/>
                    </a:moveTo>
                    <a:lnTo>
                      <a:pt x="144780" y="0"/>
                    </a:lnTo>
                    <a:lnTo>
                      <a:pt x="144780" y="144780"/>
                    </a:lnTo>
                    <a:lnTo>
                      <a:pt x="0" y="144780"/>
                    </a:lnTo>
                    <a:lnTo>
                      <a:pt x="0" y="0"/>
                    </a:lnTo>
                    <a:close/>
                    <a:moveTo>
                      <a:pt x="144780" y="0"/>
                    </a:moveTo>
                    <a:lnTo>
                      <a:pt x="22470777" y="0"/>
                    </a:lnTo>
                    <a:lnTo>
                      <a:pt x="22470777" y="144780"/>
                    </a:lnTo>
                    <a:lnTo>
                      <a:pt x="144780" y="144780"/>
                    </a:lnTo>
                    <a:lnTo>
                      <a:pt x="144780" y="0"/>
                    </a:lnTo>
                    <a:close/>
                  </a:path>
                </a:pathLst>
              </a:custGeom>
              <a:solidFill>
                <a:srgbClr val="000000"/>
              </a:solidFill>
            </p:spPr>
          </p:sp>
        </p:grpSp>
        <p:sp>
          <p:nvSpPr>
            <p:cNvPr name="TextBox 13" id="13"/>
            <p:cNvSpPr txBox="true"/>
            <p:nvPr/>
          </p:nvSpPr>
          <p:spPr>
            <a:xfrm rot="0">
              <a:off x="0" y="44656"/>
              <a:ext cx="2932086" cy="250825"/>
            </a:xfrm>
            <a:prstGeom prst="rect">
              <a:avLst/>
            </a:prstGeom>
          </p:spPr>
          <p:txBody>
            <a:bodyPr anchor="t" rtlCol="false" tIns="0" lIns="0" bIns="0" rIns="0">
              <a:spAutoFit/>
            </a:bodyPr>
            <a:lstStyle/>
            <a:p>
              <a:pPr>
                <a:lnSpc>
                  <a:spcPts val="1439"/>
                </a:lnSpc>
              </a:pPr>
              <a:r>
                <a:rPr lang="en-US" sz="1200">
                  <a:solidFill>
                    <a:srgbClr val="000000"/>
                  </a:solidFill>
                  <a:latin typeface="One Little Font"/>
                </a:rPr>
                <a:t>Date:</a:t>
              </a:r>
            </a:p>
          </p:txBody>
        </p:sp>
        <p:sp>
          <p:nvSpPr>
            <p:cNvPr name="TextBox 14" id="14"/>
            <p:cNvSpPr txBox="true"/>
            <p:nvPr/>
          </p:nvSpPr>
          <p:spPr>
            <a:xfrm rot="0">
              <a:off x="2305531" y="-28575"/>
              <a:ext cx="7591058" cy="311360"/>
            </a:xfrm>
            <a:prstGeom prst="rect">
              <a:avLst/>
            </a:prstGeom>
          </p:spPr>
          <p:txBody>
            <a:bodyPr anchor="t" rtlCol="false" tIns="0" lIns="0" bIns="0" rIns="0">
              <a:spAutoFit/>
            </a:bodyPr>
            <a:lstStyle/>
            <a:p>
              <a:pPr algn="ctr">
                <a:lnSpc>
                  <a:spcPts val="1960"/>
                </a:lnSpc>
              </a:pPr>
              <a:r>
                <a:rPr lang="en-US" sz="1400">
                  <a:solidFill>
                    <a:srgbClr val="000000"/>
                  </a:solidFill>
                  <a:latin typeface="Open Sans"/>
                  <a:ea typeface="Open Sans"/>
                </a:rPr>
                <a:t>⚙️ Séance #1 : L’accueil dans les métiers de la relation au client </a:t>
              </a:r>
            </a:p>
          </p:txBody>
        </p:sp>
      </p:grpSp>
      <p:sp>
        <p:nvSpPr>
          <p:cNvPr name="TextBox 15" id="15"/>
          <p:cNvSpPr txBox="true"/>
          <p:nvPr/>
        </p:nvSpPr>
        <p:spPr>
          <a:xfrm rot="0">
            <a:off x="367361" y="2038695"/>
            <a:ext cx="6706931" cy="3248660"/>
          </a:xfrm>
          <a:prstGeom prst="rect">
            <a:avLst/>
          </a:prstGeom>
        </p:spPr>
        <p:txBody>
          <a:bodyPr anchor="t" rtlCol="false" tIns="0" lIns="0" bIns="0" rIns="0">
            <a:spAutoFit/>
          </a:bodyPr>
          <a:lstStyle/>
          <a:p>
            <a:pPr>
              <a:lnSpc>
                <a:spcPts val="1540"/>
              </a:lnSpc>
              <a:spcBef>
                <a:spcPct val="0"/>
              </a:spcBef>
            </a:pPr>
            <a:r>
              <a:rPr lang="en-US" sz="1100">
                <a:solidFill>
                  <a:srgbClr val="57224E"/>
                </a:solidFill>
                <a:latin typeface="IreneFlorentina"/>
                <a:ea typeface="IreneFlorentina"/>
              </a:rPr>
              <a:t>Vous êtes élève en 2°MRC. </a:t>
            </a:r>
          </a:p>
          <a:p>
            <a:pPr>
              <a:lnSpc>
                <a:spcPts val="1540"/>
              </a:lnSpc>
              <a:spcBef>
                <a:spcPct val="0"/>
              </a:spcBef>
            </a:pPr>
            <a:r>
              <a:rPr lang="en-US" sz="1100">
                <a:solidFill>
                  <a:srgbClr val="57224E"/>
                </a:solidFill>
                <a:latin typeface="IreneFlorentina"/>
              </a:rPr>
              <a:t>Vous allez vous familiariser avec l’importance de l’accueil qui est commun à tous les métiers du commerce et de la vente.</a:t>
            </a:r>
          </a:p>
          <a:p>
            <a:pPr>
              <a:lnSpc>
                <a:spcPts val="1540"/>
              </a:lnSpc>
              <a:spcBef>
                <a:spcPct val="0"/>
              </a:spcBef>
            </a:pPr>
          </a:p>
          <a:p>
            <a:pPr>
              <a:lnSpc>
                <a:spcPts val="1540"/>
              </a:lnSpc>
              <a:spcBef>
                <a:spcPct val="0"/>
              </a:spcBef>
            </a:pPr>
            <a:r>
              <a:rPr lang="en-US" sz="1100">
                <a:solidFill>
                  <a:srgbClr val="57224E"/>
                </a:solidFill>
                <a:latin typeface="IreneFlorentina"/>
              </a:rPr>
              <a:t>Afin de comprendre les différentes techniques d’accueil, vous découvrirez 4 contextes différents. </a:t>
            </a:r>
          </a:p>
          <a:p>
            <a:pPr>
              <a:lnSpc>
                <a:spcPts val="1540"/>
              </a:lnSpc>
              <a:spcBef>
                <a:spcPct val="0"/>
              </a:spcBef>
            </a:pPr>
            <a:r>
              <a:rPr lang="en-US" sz="1100">
                <a:solidFill>
                  <a:srgbClr val="57224E"/>
                </a:solidFill>
                <a:latin typeface="IreneFlorentina"/>
              </a:rPr>
              <a:t> </a:t>
            </a:r>
          </a:p>
          <a:p>
            <a:pPr>
              <a:lnSpc>
                <a:spcPts val="1540"/>
              </a:lnSpc>
              <a:spcBef>
                <a:spcPct val="0"/>
              </a:spcBef>
            </a:pPr>
            <a:r>
              <a:rPr lang="en-US" sz="1100">
                <a:solidFill>
                  <a:srgbClr val="57224E"/>
                </a:solidFill>
                <a:latin typeface="IreneFlorentina"/>
              </a:rPr>
              <a:t>Pour chaque contexte, votre responsable vous confie les missions suivantes :</a:t>
            </a:r>
          </a:p>
          <a:p>
            <a:pPr marL="237491" indent="-118745" lvl="1">
              <a:lnSpc>
                <a:spcPts val="1540"/>
              </a:lnSpc>
              <a:spcBef>
                <a:spcPct val="0"/>
              </a:spcBef>
              <a:buFont typeface="Arial"/>
              <a:buChar char="•"/>
            </a:pPr>
            <a:r>
              <a:rPr lang="en-US" sz="1100">
                <a:solidFill>
                  <a:srgbClr val="57224E"/>
                </a:solidFill>
                <a:latin typeface="IreneFlorentina"/>
              </a:rPr>
              <a:t>Observer l’agent d’accueil et ses missions.</a:t>
            </a:r>
          </a:p>
          <a:p>
            <a:pPr marL="237491" indent="-118745" lvl="1">
              <a:lnSpc>
                <a:spcPts val="1540"/>
              </a:lnSpc>
              <a:spcBef>
                <a:spcPct val="0"/>
              </a:spcBef>
              <a:buFont typeface="Arial"/>
              <a:buChar char="•"/>
            </a:pPr>
            <a:r>
              <a:rPr lang="en-US" sz="1100">
                <a:solidFill>
                  <a:srgbClr val="57224E"/>
                </a:solidFill>
                <a:latin typeface="IreneFlorentina"/>
              </a:rPr>
              <a:t>Proposer une technique d’accueil ainsi que les softskills qu’il faut développer pour devenir un bon hôte d’accueil et satisfaire le client.</a:t>
            </a:r>
          </a:p>
          <a:p>
            <a:pPr marL="237491" indent="-118745" lvl="1">
              <a:lnSpc>
                <a:spcPts val="1540"/>
              </a:lnSpc>
              <a:spcBef>
                <a:spcPct val="0"/>
              </a:spcBef>
              <a:buFont typeface="Arial"/>
              <a:buChar char="•"/>
            </a:pPr>
            <a:r>
              <a:rPr lang="en-US" sz="1100">
                <a:solidFill>
                  <a:srgbClr val="57224E"/>
                </a:solidFill>
                <a:latin typeface="IreneFlorentina"/>
              </a:rPr>
              <a:t>Mettre en place une grille d’évaluation qui permettra d’ajuster les missions d’accueil dans une situation réelle d’accueil.</a:t>
            </a:r>
          </a:p>
          <a:p>
            <a:pPr>
              <a:lnSpc>
                <a:spcPts val="1540"/>
              </a:lnSpc>
              <a:spcBef>
                <a:spcPct val="0"/>
              </a:spcBef>
            </a:pPr>
          </a:p>
          <a:p>
            <a:pPr>
              <a:lnSpc>
                <a:spcPts val="1540"/>
              </a:lnSpc>
              <a:spcBef>
                <a:spcPct val="0"/>
              </a:spcBef>
            </a:pPr>
            <a:r>
              <a:rPr lang="en-US" sz="1100">
                <a:solidFill>
                  <a:srgbClr val="57224E"/>
                </a:solidFill>
                <a:latin typeface="IreneFlorentina"/>
              </a:rPr>
              <a:t>V</a:t>
            </a:r>
            <a:r>
              <a:rPr lang="en-US" sz="1100">
                <a:solidFill>
                  <a:srgbClr val="57224E"/>
                </a:solidFill>
                <a:latin typeface="IreneFlorentina"/>
              </a:rPr>
              <a:t>ous intégrerez une équipe de base qui s’intitule “Famille” puis chaque membre devra se rendre dans une équipe dite “d’experts” pour rapporter les études qui vont permettre à votre famille de faire le travail demandé.</a:t>
            </a:r>
          </a:p>
        </p:txBody>
      </p:sp>
      <p:sp>
        <p:nvSpPr>
          <p:cNvPr name="TextBox 16" id="16"/>
          <p:cNvSpPr txBox="true"/>
          <p:nvPr/>
        </p:nvSpPr>
        <p:spPr>
          <a:xfrm rot="0">
            <a:off x="338402" y="1437220"/>
            <a:ext cx="6735891" cy="449074"/>
          </a:xfrm>
          <a:prstGeom prst="rect">
            <a:avLst/>
          </a:prstGeom>
        </p:spPr>
        <p:txBody>
          <a:bodyPr anchor="t" rtlCol="false" tIns="0" lIns="0" bIns="0" rIns="0">
            <a:spAutoFit/>
          </a:bodyPr>
          <a:lstStyle/>
          <a:p>
            <a:pPr algn="ctr">
              <a:lnSpc>
                <a:spcPts val="3597"/>
              </a:lnSpc>
              <a:spcBef>
                <a:spcPct val="0"/>
              </a:spcBef>
            </a:pPr>
            <a:r>
              <a:rPr lang="en-US" sz="2569">
                <a:solidFill>
                  <a:srgbClr val="57224E"/>
                </a:solidFill>
                <a:latin typeface="IreneFlorentina"/>
              </a:rPr>
              <a:t>Le contexte </a:t>
            </a:r>
          </a:p>
        </p:txBody>
      </p:sp>
      <p:grpSp>
        <p:nvGrpSpPr>
          <p:cNvPr name="Group 17" id="17"/>
          <p:cNvGrpSpPr/>
          <p:nvPr/>
        </p:nvGrpSpPr>
        <p:grpSpPr>
          <a:xfrm rot="0">
            <a:off x="-346458" y="6778273"/>
            <a:ext cx="6755671" cy="2828497"/>
            <a:chOff x="0" y="0"/>
            <a:chExt cx="9007561" cy="3771329"/>
          </a:xfrm>
        </p:grpSpPr>
        <p:sp>
          <p:nvSpPr>
            <p:cNvPr name="TextBox 18" id="18"/>
            <p:cNvSpPr txBox="true"/>
            <p:nvPr/>
          </p:nvSpPr>
          <p:spPr>
            <a:xfrm rot="209908">
              <a:off x="2700135" y="1849922"/>
              <a:ext cx="5345453" cy="717416"/>
            </a:xfrm>
            <a:prstGeom prst="rect">
              <a:avLst/>
            </a:prstGeom>
          </p:spPr>
          <p:txBody>
            <a:bodyPr anchor="t" rtlCol="false" tIns="0" lIns="0" bIns="0" rIns="0">
              <a:spAutoFit/>
            </a:bodyPr>
            <a:lstStyle/>
            <a:p>
              <a:pPr algn="ctr">
                <a:lnSpc>
                  <a:spcPts val="3998"/>
                </a:lnSpc>
              </a:pPr>
              <a:r>
                <a:rPr lang="en-US" sz="3919">
                  <a:solidFill>
                    <a:srgbClr val="000000"/>
                  </a:solidFill>
                  <a:latin typeface="Caldina Bold"/>
                </a:rPr>
                <a:t>Centre Leclerc </a:t>
              </a:r>
            </a:p>
          </p:txBody>
        </p:sp>
        <p:sp>
          <p:nvSpPr>
            <p:cNvPr name="TextBox 19" id="19"/>
            <p:cNvSpPr txBox="true"/>
            <p:nvPr/>
          </p:nvSpPr>
          <p:spPr>
            <a:xfrm rot="-418436">
              <a:off x="18952" y="618077"/>
              <a:ext cx="8977623" cy="717416"/>
            </a:xfrm>
            <a:prstGeom prst="rect">
              <a:avLst/>
            </a:prstGeom>
          </p:spPr>
          <p:txBody>
            <a:bodyPr anchor="t" rtlCol="false" tIns="0" lIns="0" bIns="0" rIns="0">
              <a:spAutoFit/>
            </a:bodyPr>
            <a:lstStyle/>
            <a:p>
              <a:pPr algn="ctr">
                <a:lnSpc>
                  <a:spcPts val="3998"/>
                </a:lnSpc>
              </a:pPr>
              <a:r>
                <a:rPr lang="en-US" sz="3919">
                  <a:solidFill>
                    <a:srgbClr val="000000"/>
                  </a:solidFill>
                  <a:latin typeface="Caldina Bold"/>
                </a:rPr>
                <a:t>Hôtel Ibis</a:t>
              </a:r>
            </a:p>
          </p:txBody>
        </p:sp>
        <p:sp>
          <p:nvSpPr>
            <p:cNvPr name="TextBox 20" id="20"/>
            <p:cNvSpPr txBox="true"/>
            <p:nvPr/>
          </p:nvSpPr>
          <p:spPr>
            <a:xfrm rot="-186785">
              <a:off x="873827" y="2818007"/>
              <a:ext cx="7277825" cy="756263"/>
            </a:xfrm>
            <a:prstGeom prst="rect">
              <a:avLst/>
            </a:prstGeom>
          </p:spPr>
          <p:txBody>
            <a:bodyPr anchor="t" rtlCol="false" tIns="0" lIns="0" bIns="0" rIns="0">
              <a:spAutoFit/>
            </a:bodyPr>
            <a:lstStyle/>
            <a:p>
              <a:pPr algn="ctr" marL="0" indent="0" lvl="0">
                <a:lnSpc>
                  <a:spcPts val="4409"/>
                </a:lnSpc>
                <a:spcBef>
                  <a:spcPct val="0"/>
                </a:spcBef>
              </a:pPr>
              <a:r>
                <a:rPr lang="en-US" sz="3674" spc="124">
                  <a:solidFill>
                    <a:srgbClr val="000000"/>
                  </a:solidFill>
                  <a:latin typeface="Caldina Bold"/>
                </a:rPr>
                <a:t>DÉCATHLON</a:t>
              </a:r>
            </a:p>
          </p:txBody>
        </p:sp>
      </p:grpSp>
      <p:sp>
        <p:nvSpPr>
          <p:cNvPr name="TextBox 21" id="21"/>
          <p:cNvSpPr txBox="true"/>
          <p:nvPr/>
        </p:nvSpPr>
        <p:spPr>
          <a:xfrm rot="299969">
            <a:off x="2171452" y="9790021"/>
            <a:ext cx="4219057" cy="493378"/>
          </a:xfrm>
          <a:prstGeom prst="rect">
            <a:avLst/>
          </a:prstGeom>
        </p:spPr>
        <p:txBody>
          <a:bodyPr anchor="t" rtlCol="false" tIns="0" lIns="0" bIns="0" rIns="0">
            <a:spAutoFit/>
          </a:bodyPr>
          <a:lstStyle/>
          <a:p>
            <a:pPr algn="ctr">
              <a:lnSpc>
                <a:spcPts val="3674"/>
              </a:lnSpc>
            </a:pPr>
            <a:r>
              <a:rPr lang="en-US" sz="3674">
                <a:solidFill>
                  <a:srgbClr val="EB2030"/>
                </a:solidFill>
                <a:latin typeface="Caldina Bold"/>
              </a:rPr>
              <a:t>HEXAGONE </a:t>
            </a:r>
          </a:p>
        </p:txBody>
      </p:sp>
      <p:sp>
        <p:nvSpPr>
          <p:cNvPr name="TextBox 22" id="22"/>
          <p:cNvSpPr txBox="true"/>
          <p:nvPr/>
        </p:nvSpPr>
        <p:spPr>
          <a:xfrm rot="0">
            <a:off x="0" y="6255713"/>
            <a:ext cx="7412695" cy="381000"/>
          </a:xfrm>
          <a:prstGeom prst="rect">
            <a:avLst/>
          </a:prstGeom>
        </p:spPr>
        <p:txBody>
          <a:bodyPr anchor="t" rtlCol="false" tIns="0" lIns="0" bIns="0" rIns="0">
            <a:spAutoFit/>
          </a:bodyPr>
          <a:lstStyle/>
          <a:p>
            <a:pPr algn="ctr">
              <a:lnSpc>
                <a:spcPts val="3000"/>
              </a:lnSpc>
              <a:spcBef>
                <a:spcPct val="0"/>
              </a:spcBef>
            </a:pPr>
            <a:r>
              <a:rPr lang="en-US" sz="2500">
                <a:solidFill>
                  <a:srgbClr val="FFFFFF"/>
                </a:solidFill>
                <a:latin typeface="Open Sauce"/>
              </a:rPr>
              <a:t>L</a:t>
            </a:r>
            <a:r>
              <a:rPr lang="en-US" sz="2500">
                <a:solidFill>
                  <a:srgbClr val="FFFFFF"/>
                </a:solidFill>
                <a:latin typeface="Open Sauce"/>
              </a:rPr>
              <a:t>es 4 contextes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5164" y="3295285"/>
            <a:ext cx="3617556" cy="2600960"/>
            <a:chOff x="0" y="0"/>
            <a:chExt cx="1296451" cy="932125"/>
          </a:xfrm>
        </p:grpSpPr>
        <p:sp>
          <p:nvSpPr>
            <p:cNvPr name="Freeform 3" id="3"/>
            <p:cNvSpPr/>
            <p:nvPr/>
          </p:nvSpPr>
          <p:spPr>
            <a:xfrm flipH="false" flipV="false" rot="0">
              <a:off x="0" y="0"/>
              <a:ext cx="1296451" cy="932125"/>
            </a:xfrm>
            <a:custGeom>
              <a:avLst/>
              <a:gdLst/>
              <a:ahLst/>
              <a:cxnLst/>
              <a:rect r="r" b="b" t="t" l="l"/>
              <a:pathLst>
                <a:path h="932125" w="1296451">
                  <a:moveTo>
                    <a:pt x="79184" y="0"/>
                  </a:moveTo>
                  <a:lnTo>
                    <a:pt x="1217267" y="0"/>
                  </a:lnTo>
                  <a:cubicBezTo>
                    <a:pt x="1238268" y="0"/>
                    <a:pt x="1258408" y="8343"/>
                    <a:pt x="1273258" y="23192"/>
                  </a:cubicBezTo>
                  <a:cubicBezTo>
                    <a:pt x="1288108" y="38042"/>
                    <a:pt x="1296451" y="58183"/>
                    <a:pt x="1296451" y="79184"/>
                  </a:cubicBezTo>
                  <a:lnTo>
                    <a:pt x="1296451" y="852942"/>
                  </a:lnTo>
                  <a:cubicBezTo>
                    <a:pt x="1296451" y="873943"/>
                    <a:pt x="1288108" y="894083"/>
                    <a:pt x="1273258" y="908933"/>
                  </a:cubicBezTo>
                  <a:cubicBezTo>
                    <a:pt x="1258408" y="923783"/>
                    <a:pt x="1238268" y="932125"/>
                    <a:pt x="1217267" y="932125"/>
                  </a:cubicBezTo>
                  <a:lnTo>
                    <a:pt x="79184" y="932125"/>
                  </a:lnTo>
                  <a:cubicBezTo>
                    <a:pt x="58183" y="932125"/>
                    <a:pt x="38042" y="923783"/>
                    <a:pt x="23192" y="908933"/>
                  </a:cubicBezTo>
                  <a:cubicBezTo>
                    <a:pt x="8343" y="894083"/>
                    <a:pt x="0" y="873943"/>
                    <a:pt x="0" y="852942"/>
                  </a:cubicBezTo>
                  <a:lnTo>
                    <a:pt x="0" y="79184"/>
                  </a:lnTo>
                  <a:cubicBezTo>
                    <a:pt x="0" y="58183"/>
                    <a:pt x="8343" y="38042"/>
                    <a:pt x="23192" y="23192"/>
                  </a:cubicBezTo>
                  <a:cubicBezTo>
                    <a:pt x="38042" y="8343"/>
                    <a:pt x="58183" y="0"/>
                    <a:pt x="79184" y="0"/>
                  </a:cubicBezTo>
                  <a:close/>
                </a:path>
              </a:pathLst>
            </a:custGeom>
            <a:solidFill>
              <a:srgbClr val="F8E505"/>
            </a:solidFill>
          </p:spPr>
        </p:sp>
        <p:sp>
          <p:nvSpPr>
            <p:cNvPr name="TextBox 4" id="4"/>
            <p:cNvSpPr txBox="true"/>
            <p:nvPr/>
          </p:nvSpPr>
          <p:spPr>
            <a:xfrm>
              <a:off x="0" y="-38100"/>
              <a:ext cx="1296451" cy="970225"/>
            </a:xfrm>
            <a:prstGeom prst="rect">
              <a:avLst/>
            </a:prstGeom>
          </p:spPr>
          <p:txBody>
            <a:bodyPr anchor="ctr" rtlCol="false" tIns="50800" lIns="50800" bIns="50800" rIns="50800"/>
            <a:lstStyle/>
            <a:p>
              <a:pPr algn="ctr">
                <a:lnSpc>
                  <a:spcPts val="2023"/>
                </a:lnSpc>
              </a:pPr>
            </a:p>
          </p:txBody>
        </p:sp>
      </p:grpSp>
      <p:grpSp>
        <p:nvGrpSpPr>
          <p:cNvPr name="Group 5" id="5"/>
          <p:cNvGrpSpPr/>
          <p:nvPr/>
        </p:nvGrpSpPr>
        <p:grpSpPr>
          <a:xfrm rot="0">
            <a:off x="3975775" y="3295285"/>
            <a:ext cx="3369483" cy="2667635"/>
            <a:chOff x="0" y="0"/>
            <a:chExt cx="1207547" cy="956020"/>
          </a:xfrm>
        </p:grpSpPr>
        <p:sp>
          <p:nvSpPr>
            <p:cNvPr name="Freeform 6" id="6"/>
            <p:cNvSpPr/>
            <p:nvPr/>
          </p:nvSpPr>
          <p:spPr>
            <a:xfrm flipH="false" flipV="false" rot="0">
              <a:off x="0" y="0"/>
              <a:ext cx="1207547" cy="956020"/>
            </a:xfrm>
            <a:custGeom>
              <a:avLst/>
              <a:gdLst/>
              <a:ahLst/>
              <a:cxnLst/>
              <a:rect r="r" b="b" t="t" l="l"/>
              <a:pathLst>
                <a:path h="956020" w="1207547">
                  <a:moveTo>
                    <a:pt x="85013" y="0"/>
                  </a:moveTo>
                  <a:lnTo>
                    <a:pt x="1122533" y="0"/>
                  </a:lnTo>
                  <a:cubicBezTo>
                    <a:pt x="1169485" y="0"/>
                    <a:pt x="1207547" y="38062"/>
                    <a:pt x="1207547" y="85013"/>
                  </a:cubicBezTo>
                  <a:lnTo>
                    <a:pt x="1207547" y="871007"/>
                  </a:lnTo>
                  <a:cubicBezTo>
                    <a:pt x="1207547" y="917958"/>
                    <a:pt x="1169485" y="956020"/>
                    <a:pt x="1122533" y="956020"/>
                  </a:cubicBezTo>
                  <a:lnTo>
                    <a:pt x="85013" y="956020"/>
                  </a:lnTo>
                  <a:cubicBezTo>
                    <a:pt x="38062" y="956020"/>
                    <a:pt x="0" y="917958"/>
                    <a:pt x="0" y="871007"/>
                  </a:cubicBezTo>
                  <a:lnTo>
                    <a:pt x="0" y="85013"/>
                  </a:lnTo>
                  <a:cubicBezTo>
                    <a:pt x="0" y="38062"/>
                    <a:pt x="38062" y="0"/>
                    <a:pt x="85013" y="0"/>
                  </a:cubicBezTo>
                  <a:close/>
                </a:path>
              </a:pathLst>
            </a:custGeom>
            <a:solidFill>
              <a:srgbClr val="E8E8E8"/>
            </a:solidFill>
          </p:spPr>
        </p:sp>
        <p:sp>
          <p:nvSpPr>
            <p:cNvPr name="TextBox 7" id="7"/>
            <p:cNvSpPr txBox="true"/>
            <p:nvPr/>
          </p:nvSpPr>
          <p:spPr>
            <a:xfrm>
              <a:off x="0" y="-38100"/>
              <a:ext cx="1207547" cy="994120"/>
            </a:xfrm>
            <a:prstGeom prst="rect">
              <a:avLst/>
            </a:prstGeom>
          </p:spPr>
          <p:txBody>
            <a:bodyPr anchor="ctr" rtlCol="false" tIns="50800" lIns="50800" bIns="50800" rIns="50800"/>
            <a:lstStyle/>
            <a:p>
              <a:pPr algn="ctr">
                <a:lnSpc>
                  <a:spcPts val="2023"/>
                </a:lnSpc>
              </a:pPr>
            </a:p>
          </p:txBody>
        </p:sp>
      </p:grpSp>
      <p:sp>
        <p:nvSpPr>
          <p:cNvPr name="Freeform 8" id="8"/>
          <p:cNvSpPr/>
          <p:nvPr/>
        </p:nvSpPr>
        <p:spPr>
          <a:xfrm flipH="false" flipV="false" rot="0">
            <a:off x="461067" y="1636416"/>
            <a:ext cx="5550010" cy="1559700"/>
          </a:xfrm>
          <a:custGeom>
            <a:avLst/>
            <a:gdLst/>
            <a:ahLst/>
            <a:cxnLst/>
            <a:rect r="r" b="b" t="t" l="l"/>
            <a:pathLst>
              <a:path h="1559700" w="5550010">
                <a:moveTo>
                  <a:pt x="0" y="0"/>
                </a:moveTo>
                <a:lnTo>
                  <a:pt x="5550010" y="0"/>
                </a:lnTo>
                <a:lnTo>
                  <a:pt x="5550010" y="1559699"/>
                </a:lnTo>
                <a:lnTo>
                  <a:pt x="0" y="1559699"/>
                </a:lnTo>
                <a:lnTo>
                  <a:pt x="0" y="0"/>
                </a:lnTo>
                <a:close/>
              </a:path>
            </a:pathLst>
          </a:custGeom>
          <a:blipFill>
            <a:blip r:embed="rId2"/>
            <a:stretch>
              <a:fillRect l="0" t="-1003" r="0" b="-1003"/>
            </a:stretch>
          </a:blipFill>
        </p:spPr>
      </p:sp>
      <p:sp>
        <p:nvSpPr>
          <p:cNvPr name="Freeform 9" id="9"/>
          <p:cNvSpPr/>
          <p:nvPr/>
        </p:nvSpPr>
        <p:spPr>
          <a:xfrm flipH="false" flipV="false" rot="0">
            <a:off x="2992909" y="6153420"/>
            <a:ext cx="4036690" cy="4357599"/>
          </a:xfrm>
          <a:custGeom>
            <a:avLst/>
            <a:gdLst/>
            <a:ahLst/>
            <a:cxnLst/>
            <a:rect r="r" b="b" t="t" l="l"/>
            <a:pathLst>
              <a:path h="4357599" w="4036690">
                <a:moveTo>
                  <a:pt x="0" y="0"/>
                </a:moveTo>
                <a:lnTo>
                  <a:pt x="4036691" y="0"/>
                </a:lnTo>
                <a:lnTo>
                  <a:pt x="4036691" y="4357599"/>
                </a:lnTo>
                <a:lnTo>
                  <a:pt x="0" y="4357599"/>
                </a:lnTo>
                <a:lnTo>
                  <a:pt x="0" y="0"/>
                </a:lnTo>
                <a:close/>
              </a:path>
            </a:pathLst>
          </a:custGeom>
          <a:blipFill>
            <a:blip r:embed="rId3"/>
            <a:stretch>
              <a:fillRect l="0" t="0" r="0" b="0"/>
            </a:stretch>
          </a:blipFill>
        </p:spPr>
      </p:sp>
      <p:sp>
        <p:nvSpPr>
          <p:cNvPr name="TextBox 10" id="10"/>
          <p:cNvSpPr txBox="true"/>
          <p:nvPr/>
        </p:nvSpPr>
        <p:spPr>
          <a:xfrm rot="0">
            <a:off x="424064" y="3299012"/>
            <a:ext cx="3369136" cy="2403475"/>
          </a:xfrm>
          <a:prstGeom prst="rect">
            <a:avLst/>
          </a:prstGeom>
        </p:spPr>
        <p:txBody>
          <a:bodyPr anchor="t" rtlCol="false" tIns="0" lIns="0" bIns="0" rIns="0">
            <a:spAutoFit/>
          </a:bodyPr>
          <a:lstStyle/>
          <a:p>
            <a:pPr algn="ctr">
              <a:lnSpc>
                <a:spcPts val="1400"/>
              </a:lnSpc>
              <a:spcBef>
                <a:spcPct val="0"/>
              </a:spcBef>
            </a:pPr>
            <a:r>
              <a:rPr lang="en-US" sz="1000">
                <a:solidFill>
                  <a:srgbClr val="000000"/>
                </a:solidFill>
                <a:latin typeface="Poppins Bold"/>
              </a:rPr>
              <a:t>JE SUIS HÔTESSE D'ACCUEIL</a:t>
            </a:r>
          </a:p>
          <a:p>
            <a:pPr>
              <a:lnSpc>
                <a:spcPts val="1400"/>
              </a:lnSpc>
              <a:spcBef>
                <a:spcPct val="0"/>
              </a:spcBef>
            </a:pPr>
          </a:p>
          <a:p>
            <a:pPr>
              <a:lnSpc>
                <a:spcPts val="1400"/>
              </a:lnSpc>
              <a:spcBef>
                <a:spcPct val="0"/>
              </a:spcBef>
            </a:pPr>
            <a:r>
              <a:rPr lang="en-US" sz="1000">
                <a:solidFill>
                  <a:srgbClr val="000000"/>
                </a:solidFill>
                <a:latin typeface="Poppins"/>
              </a:rPr>
              <a:t>Question sur une promotion en cours, carte fidélité, retour d'un produit, échange, il y a mille raisons de se rendre à l'accueil d'un magasin E.Leclerc.  C'est là que je travaille. </a:t>
            </a:r>
          </a:p>
          <a:p>
            <a:pPr>
              <a:lnSpc>
                <a:spcPts val="1400"/>
              </a:lnSpc>
              <a:spcBef>
                <a:spcPct val="0"/>
              </a:spcBef>
            </a:pPr>
          </a:p>
          <a:p>
            <a:pPr>
              <a:lnSpc>
                <a:spcPts val="1400"/>
              </a:lnSpc>
              <a:spcBef>
                <a:spcPct val="0"/>
              </a:spcBef>
            </a:pPr>
            <a:r>
              <a:rPr lang="en-US" sz="1000">
                <a:solidFill>
                  <a:srgbClr val="000000"/>
                </a:solidFill>
                <a:latin typeface="Poppins"/>
              </a:rPr>
              <a:t>Je connais les rayons comme ma poche mais aussi la politique commerciale, les équipes et les procédures en vigueur dans mon magasin. </a:t>
            </a:r>
          </a:p>
          <a:p>
            <a:pPr>
              <a:lnSpc>
                <a:spcPts val="1400"/>
              </a:lnSpc>
              <a:spcBef>
                <a:spcPct val="0"/>
              </a:spcBef>
            </a:pPr>
          </a:p>
          <a:p>
            <a:pPr>
              <a:lnSpc>
                <a:spcPts val="1400"/>
              </a:lnSpc>
              <a:spcBef>
                <a:spcPct val="0"/>
              </a:spcBef>
            </a:pPr>
            <a:r>
              <a:rPr lang="en-US" sz="1000">
                <a:solidFill>
                  <a:srgbClr val="000000"/>
                </a:solidFill>
                <a:latin typeface="Poppins"/>
              </a:rPr>
              <a:t>Quand un client passe me voir, je fais le maximum pour essayer de lui apporter la solution qui le satisfasse.</a:t>
            </a:r>
          </a:p>
        </p:txBody>
      </p:sp>
      <p:sp>
        <p:nvSpPr>
          <p:cNvPr name="TextBox 11" id="11"/>
          <p:cNvSpPr txBox="true"/>
          <p:nvPr/>
        </p:nvSpPr>
        <p:spPr>
          <a:xfrm rot="0">
            <a:off x="4141466" y="3348515"/>
            <a:ext cx="3300003" cy="2486660"/>
          </a:xfrm>
          <a:prstGeom prst="rect">
            <a:avLst/>
          </a:prstGeom>
        </p:spPr>
        <p:txBody>
          <a:bodyPr anchor="t" rtlCol="false" tIns="0" lIns="0" bIns="0" rIns="0">
            <a:spAutoFit/>
          </a:bodyPr>
          <a:lstStyle/>
          <a:p>
            <a:pPr algn="ctr">
              <a:lnSpc>
                <a:spcPts val="1539"/>
              </a:lnSpc>
              <a:spcBef>
                <a:spcPct val="0"/>
              </a:spcBef>
            </a:pPr>
            <a:r>
              <a:rPr lang="en-US" sz="1099">
                <a:solidFill>
                  <a:srgbClr val="000000"/>
                </a:solidFill>
                <a:latin typeface="Poppins Bold"/>
              </a:rPr>
              <a:t>LES COULISSES DE MON MÉTIER</a:t>
            </a:r>
          </a:p>
          <a:p>
            <a:pPr>
              <a:lnSpc>
                <a:spcPts val="1539"/>
              </a:lnSpc>
              <a:spcBef>
                <a:spcPct val="0"/>
              </a:spcBef>
            </a:pPr>
          </a:p>
          <a:p>
            <a:pPr>
              <a:lnSpc>
                <a:spcPts val="1539"/>
              </a:lnSpc>
              <a:spcBef>
                <a:spcPct val="0"/>
              </a:spcBef>
            </a:pPr>
            <a:r>
              <a:rPr lang="en-US" sz="1099">
                <a:solidFill>
                  <a:srgbClr val="000000"/>
                </a:solidFill>
                <a:latin typeface="Poppins"/>
              </a:rPr>
              <a:t>Orientation du client ; réalisation des opérations de remboursement ; renseignement sur les opérations en cours (mécanisme promotionnel, catalogue, erratum…), gestion de services tels que la distribution de papier cadeau, de jetons pour les « caddies », de monnaie…</a:t>
            </a:r>
          </a:p>
          <a:p>
            <a:pPr>
              <a:lnSpc>
                <a:spcPts val="1539"/>
              </a:lnSpc>
              <a:spcBef>
                <a:spcPct val="0"/>
              </a:spcBef>
            </a:pPr>
          </a:p>
          <a:p>
            <a:pPr>
              <a:lnSpc>
                <a:spcPts val="1539"/>
              </a:lnSpc>
              <a:spcBef>
                <a:spcPct val="0"/>
              </a:spcBef>
            </a:pPr>
            <a:r>
              <a:rPr lang="en-US" sz="1099">
                <a:solidFill>
                  <a:srgbClr val="000000"/>
                </a:solidFill>
                <a:latin typeface="Poppins"/>
              </a:rPr>
              <a:t>Écoute et collecte des retours client afin de permettre l’amélioration de la satisfaction client.</a:t>
            </a:r>
          </a:p>
        </p:txBody>
      </p:sp>
      <p:sp>
        <p:nvSpPr>
          <p:cNvPr name="TextBox 12" id="12"/>
          <p:cNvSpPr txBox="true"/>
          <p:nvPr/>
        </p:nvSpPr>
        <p:spPr>
          <a:xfrm rot="0">
            <a:off x="2992909" y="1607841"/>
            <a:ext cx="4150656" cy="346075"/>
          </a:xfrm>
          <a:prstGeom prst="rect">
            <a:avLst/>
          </a:prstGeom>
        </p:spPr>
        <p:txBody>
          <a:bodyPr anchor="t" rtlCol="false" tIns="0" lIns="0" bIns="0" rIns="0">
            <a:spAutoFit/>
          </a:bodyPr>
          <a:lstStyle/>
          <a:p>
            <a:pPr>
              <a:lnSpc>
                <a:spcPts val="1400"/>
              </a:lnSpc>
              <a:spcBef>
                <a:spcPct val="0"/>
              </a:spcBef>
            </a:pPr>
            <a:r>
              <a:rPr lang="en-US" sz="1000">
                <a:solidFill>
                  <a:srgbClr val="000000"/>
                </a:solidFill>
                <a:latin typeface="Poppins"/>
              </a:rPr>
              <a:t>Parfaitement à l’aise avec l’outil informatique, je suis rigoureuse et organisée et je sais rester disponible en toutes circonstances.</a:t>
            </a:r>
          </a:p>
        </p:txBody>
      </p:sp>
      <p:sp>
        <p:nvSpPr>
          <p:cNvPr name="TextBox 13" id="13"/>
          <p:cNvSpPr txBox="true"/>
          <p:nvPr/>
        </p:nvSpPr>
        <p:spPr>
          <a:xfrm rot="0">
            <a:off x="26399" y="604450"/>
            <a:ext cx="7533601" cy="548602"/>
          </a:xfrm>
          <a:prstGeom prst="rect">
            <a:avLst/>
          </a:prstGeom>
        </p:spPr>
        <p:txBody>
          <a:bodyPr anchor="t" rtlCol="false" tIns="0" lIns="0" bIns="0" rIns="0">
            <a:spAutoFit/>
          </a:bodyPr>
          <a:lstStyle/>
          <a:p>
            <a:pPr algn="ctr" marL="0" indent="0" lvl="0">
              <a:lnSpc>
                <a:spcPts val="3959"/>
              </a:lnSpc>
            </a:pPr>
            <a:r>
              <a:rPr lang="en-US" sz="4398" spc="87">
                <a:solidFill>
                  <a:srgbClr val="397DC9"/>
                </a:solidFill>
                <a:latin typeface="Calps Bold"/>
              </a:rPr>
              <a:t>CONTEXTE #2</a:t>
            </a:r>
          </a:p>
        </p:txBody>
      </p:sp>
      <p:sp>
        <p:nvSpPr>
          <p:cNvPr name="Freeform 14" id="14"/>
          <p:cNvSpPr/>
          <p:nvPr/>
        </p:nvSpPr>
        <p:spPr>
          <a:xfrm flipH="false" flipV="false" rot="4231162">
            <a:off x="264102" y="670556"/>
            <a:ext cx="795963" cy="539265"/>
          </a:xfrm>
          <a:custGeom>
            <a:avLst/>
            <a:gdLst/>
            <a:ahLst/>
            <a:cxnLst/>
            <a:rect r="r" b="b" t="t" l="l"/>
            <a:pathLst>
              <a:path h="539265" w="795963">
                <a:moveTo>
                  <a:pt x="0" y="0"/>
                </a:moveTo>
                <a:lnTo>
                  <a:pt x="795963" y="0"/>
                </a:lnTo>
                <a:lnTo>
                  <a:pt x="795963" y="539265"/>
                </a:lnTo>
                <a:lnTo>
                  <a:pt x="0" y="5392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1651964" y="72782"/>
            <a:ext cx="5693293" cy="264159"/>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rPr>
              <a:t>Séance #1 : L’accueil dans les métiers de la relation au client </a:t>
            </a:r>
          </a:p>
        </p:txBody>
      </p:sp>
      <p:sp>
        <p:nvSpPr>
          <p:cNvPr name="TextBox 16" id="16"/>
          <p:cNvSpPr txBox="true"/>
          <p:nvPr/>
        </p:nvSpPr>
        <p:spPr>
          <a:xfrm rot="0">
            <a:off x="0" y="1095902"/>
            <a:ext cx="7560000" cy="350014"/>
          </a:xfrm>
          <a:prstGeom prst="rect">
            <a:avLst/>
          </a:prstGeom>
        </p:spPr>
        <p:txBody>
          <a:bodyPr anchor="t" rtlCol="false" tIns="0" lIns="0" bIns="0" rIns="0">
            <a:spAutoFit/>
          </a:bodyPr>
          <a:lstStyle/>
          <a:p>
            <a:pPr algn="ctr">
              <a:lnSpc>
                <a:spcPts val="2757"/>
              </a:lnSpc>
              <a:spcBef>
                <a:spcPct val="0"/>
              </a:spcBef>
            </a:pPr>
            <a:r>
              <a:rPr lang="en-US" sz="1969">
                <a:solidFill>
                  <a:srgbClr val="000000"/>
                </a:solidFill>
                <a:latin typeface="Poppins Bold"/>
              </a:rPr>
              <a:t>L’accueil en supermarché : </a:t>
            </a:r>
            <a:r>
              <a:rPr lang="en-US" sz="1969">
                <a:solidFill>
                  <a:srgbClr val="025ABB"/>
                </a:solidFill>
                <a:latin typeface="Poppins Bold"/>
              </a:rPr>
              <a:t>fiche mission</a:t>
            </a:r>
          </a:p>
        </p:txBody>
      </p:sp>
      <p:grpSp>
        <p:nvGrpSpPr>
          <p:cNvPr name="Group 17" id="17"/>
          <p:cNvGrpSpPr/>
          <p:nvPr/>
        </p:nvGrpSpPr>
        <p:grpSpPr>
          <a:xfrm rot="0">
            <a:off x="27736" y="-21492"/>
            <a:ext cx="1456798" cy="265454"/>
            <a:chOff x="0" y="0"/>
            <a:chExt cx="522084" cy="95133"/>
          </a:xfrm>
        </p:grpSpPr>
        <p:sp>
          <p:nvSpPr>
            <p:cNvPr name="Freeform 18" id="18"/>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397DC9"/>
            </a:solidFill>
          </p:spPr>
        </p:sp>
        <p:sp>
          <p:nvSpPr>
            <p:cNvPr name="TextBox 19" id="19"/>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0" id="20"/>
          <p:cNvSpPr txBox="true"/>
          <p:nvPr/>
        </p:nvSpPr>
        <p:spPr>
          <a:xfrm rot="0">
            <a:off x="0" y="-243"/>
            <a:ext cx="1484534" cy="174624"/>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EXPERT #2</a:t>
            </a:r>
          </a:p>
        </p:txBody>
      </p:sp>
      <p:grpSp>
        <p:nvGrpSpPr>
          <p:cNvPr name="Group 21" id="21"/>
          <p:cNvGrpSpPr/>
          <p:nvPr/>
        </p:nvGrpSpPr>
        <p:grpSpPr>
          <a:xfrm rot="0">
            <a:off x="74289" y="6086745"/>
            <a:ext cx="2820491" cy="650850"/>
            <a:chOff x="0" y="0"/>
            <a:chExt cx="3760655" cy="867800"/>
          </a:xfrm>
        </p:grpSpPr>
        <p:grpSp>
          <p:nvGrpSpPr>
            <p:cNvPr name="Group 22" id="22"/>
            <p:cNvGrpSpPr/>
            <p:nvPr/>
          </p:nvGrpSpPr>
          <p:grpSpPr>
            <a:xfrm rot="0">
              <a:off x="0" y="0"/>
              <a:ext cx="3760655" cy="867800"/>
              <a:chOff x="0" y="0"/>
              <a:chExt cx="26930122" cy="6214332"/>
            </a:xfrm>
          </p:grpSpPr>
          <p:sp>
            <p:nvSpPr>
              <p:cNvPr name="Freeform 23" id="23"/>
              <p:cNvSpPr/>
              <p:nvPr/>
            </p:nvSpPr>
            <p:spPr>
              <a:xfrm flipH="false" flipV="false" rot="0">
                <a:off x="72390" y="72390"/>
                <a:ext cx="26785341" cy="6069552"/>
              </a:xfrm>
              <a:custGeom>
                <a:avLst/>
                <a:gdLst/>
                <a:ahLst/>
                <a:cxnLst/>
                <a:rect r="r" b="b" t="t" l="l"/>
                <a:pathLst>
                  <a:path h="6069552" w="26785341">
                    <a:moveTo>
                      <a:pt x="0" y="0"/>
                    </a:moveTo>
                    <a:lnTo>
                      <a:pt x="26785341" y="0"/>
                    </a:lnTo>
                    <a:lnTo>
                      <a:pt x="26785341" y="6069552"/>
                    </a:lnTo>
                    <a:lnTo>
                      <a:pt x="0" y="6069552"/>
                    </a:lnTo>
                    <a:lnTo>
                      <a:pt x="0" y="0"/>
                    </a:lnTo>
                    <a:close/>
                  </a:path>
                </a:pathLst>
              </a:custGeom>
              <a:solidFill>
                <a:srgbClr val="397DC9"/>
              </a:solidFill>
            </p:spPr>
          </p:sp>
          <p:sp>
            <p:nvSpPr>
              <p:cNvPr name="Freeform 24" id="24"/>
              <p:cNvSpPr/>
              <p:nvPr/>
            </p:nvSpPr>
            <p:spPr>
              <a:xfrm flipH="false" flipV="false" rot="0">
                <a:off x="0" y="0"/>
                <a:ext cx="26930121" cy="6214332"/>
              </a:xfrm>
              <a:custGeom>
                <a:avLst/>
                <a:gdLst/>
                <a:ahLst/>
                <a:cxnLst/>
                <a:rect r="r" b="b" t="t" l="l"/>
                <a:pathLst>
                  <a:path h="6214332" w="26930121">
                    <a:moveTo>
                      <a:pt x="26785342" y="6069552"/>
                    </a:moveTo>
                    <a:lnTo>
                      <a:pt x="26930121" y="6069552"/>
                    </a:lnTo>
                    <a:lnTo>
                      <a:pt x="26930121" y="6214332"/>
                    </a:lnTo>
                    <a:lnTo>
                      <a:pt x="26785342" y="6214332"/>
                    </a:lnTo>
                    <a:lnTo>
                      <a:pt x="26785342" y="6069552"/>
                    </a:lnTo>
                    <a:close/>
                    <a:moveTo>
                      <a:pt x="0" y="144780"/>
                    </a:moveTo>
                    <a:lnTo>
                      <a:pt x="144780" y="144780"/>
                    </a:lnTo>
                    <a:lnTo>
                      <a:pt x="144780" y="6069552"/>
                    </a:lnTo>
                    <a:lnTo>
                      <a:pt x="0" y="6069552"/>
                    </a:lnTo>
                    <a:lnTo>
                      <a:pt x="0" y="144780"/>
                    </a:lnTo>
                    <a:close/>
                    <a:moveTo>
                      <a:pt x="0" y="6069552"/>
                    </a:moveTo>
                    <a:lnTo>
                      <a:pt x="144780" y="6069552"/>
                    </a:lnTo>
                    <a:lnTo>
                      <a:pt x="144780" y="6214332"/>
                    </a:lnTo>
                    <a:lnTo>
                      <a:pt x="0" y="6214332"/>
                    </a:lnTo>
                    <a:lnTo>
                      <a:pt x="0" y="6069552"/>
                    </a:lnTo>
                    <a:close/>
                    <a:moveTo>
                      <a:pt x="26785342" y="144780"/>
                    </a:moveTo>
                    <a:lnTo>
                      <a:pt x="26930121" y="144780"/>
                    </a:lnTo>
                    <a:lnTo>
                      <a:pt x="26930121" y="6069552"/>
                    </a:lnTo>
                    <a:lnTo>
                      <a:pt x="26785342" y="6069552"/>
                    </a:lnTo>
                    <a:lnTo>
                      <a:pt x="26785342" y="144780"/>
                    </a:lnTo>
                    <a:close/>
                    <a:moveTo>
                      <a:pt x="144780" y="6069552"/>
                    </a:moveTo>
                    <a:lnTo>
                      <a:pt x="26785342" y="6069552"/>
                    </a:lnTo>
                    <a:lnTo>
                      <a:pt x="26785342" y="6214332"/>
                    </a:lnTo>
                    <a:lnTo>
                      <a:pt x="144780" y="6214332"/>
                    </a:lnTo>
                    <a:lnTo>
                      <a:pt x="144780" y="6069552"/>
                    </a:lnTo>
                    <a:close/>
                    <a:moveTo>
                      <a:pt x="26785342" y="0"/>
                    </a:moveTo>
                    <a:lnTo>
                      <a:pt x="26930121" y="0"/>
                    </a:lnTo>
                    <a:lnTo>
                      <a:pt x="26930121" y="144780"/>
                    </a:lnTo>
                    <a:lnTo>
                      <a:pt x="26785342" y="144780"/>
                    </a:lnTo>
                    <a:lnTo>
                      <a:pt x="26785342" y="0"/>
                    </a:lnTo>
                    <a:close/>
                    <a:moveTo>
                      <a:pt x="0" y="0"/>
                    </a:moveTo>
                    <a:lnTo>
                      <a:pt x="144780" y="0"/>
                    </a:lnTo>
                    <a:lnTo>
                      <a:pt x="144780" y="144780"/>
                    </a:lnTo>
                    <a:lnTo>
                      <a:pt x="0" y="144780"/>
                    </a:lnTo>
                    <a:lnTo>
                      <a:pt x="0" y="0"/>
                    </a:lnTo>
                    <a:close/>
                    <a:moveTo>
                      <a:pt x="144780" y="0"/>
                    </a:moveTo>
                    <a:lnTo>
                      <a:pt x="26785342" y="0"/>
                    </a:lnTo>
                    <a:lnTo>
                      <a:pt x="26785342" y="144780"/>
                    </a:lnTo>
                    <a:lnTo>
                      <a:pt x="144780" y="144780"/>
                    </a:lnTo>
                    <a:lnTo>
                      <a:pt x="144780" y="0"/>
                    </a:lnTo>
                    <a:close/>
                  </a:path>
                </a:pathLst>
              </a:custGeom>
              <a:solidFill>
                <a:srgbClr val="FFFFFF"/>
              </a:solidFill>
            </p:spPr>
          </p:sp>
        </p:grpSp>
        <p:sp>
          <p:nvSpPr>
            <p:cNvPr name="TextBox 25" id="25"/>
            <p:cNvSpPr txBox="true"/>
            <p:nvPr/>
          </p:nvSpPr>
          <p:spPr>
            <a:xfrm rot="0">
              <a:off x="378061" y="87544"/>
              <a:ext cx="2967660" cy="644824"/>
            </a:xfrm>
            <a:prstGeom prst="rect">
              <a:avLst/>
            </a:prstGeom>
          </p:spPr>
          <p:txBody>
            <a:bodyPr anchor="t" rtlCol="false" tIns="0" lIns="0" bIns="0" rIns="0">
              <a:spAutoFit/>
            </a:bodyPr>
            <a:lstStyle/>
            <a:p>
              <a:pPr algn="ctr">
                <a:lnSpc>
                  <a:spcPts val="1970"/>
                </a:lnSpc>
                <a:spcBef>
                  <a:spcPct val="0"/>
                </a:spcBef>
              </a:pPr>
              <a:r>
                <a:rPr lang="en-US" sz="1407">
                  <a:solidFill>
                    <a:srgbClr val="FFFFFF"/>
                  </a:solidFill>
                  <a:latin typeface="Caldina"/>
                </a:rPr>
                <a:t>Fiche d’évaluation de l’accueil chez LECLERC</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326" y="3698095"/>
            <a:ext cx="4797387" cy="2432067"/>
          </a:xfrm>
          <a:custGeom>
            <a:avLst/>
            <a:gdLst/>
            <a:ahLst/>
            <a:cxnLst/>
            <a:rect r="r" b="b" t="t" l="l"/>
            <a:pathLst>
              <a:path h="2432067" w="4797387">
                <a:moveTo>
                  <a:pt x="0" y="0"/>
                </a:moveTo>
                <a:lnTo>
                  <a:pt x="4797387" y="0"/>
                </a:lnTo>
                <a:lnTo>
                  <a:pt x="4797387" y="2432066"/>
                </a:lnTo>
                <a:lnTo>
                  <a:pt x="0" y="2432066"/>
                </a:lnTo>
                <a:lnTo>
                  <a:pt x="0" y="0"/>
                </a:lnTo>
                <a:close/>
              </a:path>
            </a:pathLst>
          </a:custGeom>
          <a:blipFill>
            <a:blip r:embed="rId2"/>
            <a:stretch>
              <a:fillRect l="0" t="0" r="0" b="0"/>
            </a:stretch>
          </a:blipFill>
        </p:spPr>
      </p:sp>
      <p:sp>
        <p:nvSpPr>
          <p:cNvPr name="Freeform 3" id="3"/>
          <p:cNvSpPr/>
          <p:nvPr/>
        </p:nvSpPr>
        <p:spPr>
          <a:xfrm flipH="false" flipV="false" rot="0">
            <a:off x="486358" y="6130161"/>
            <a:ext cx="4591323" cy="964729"/>
          </a:xfrm>
          <a:custGeom>
            <a:avLst/>
            <a:gdLst/>
            <a:ahLst/>
            <a:cxnLst/>
            <a:rect r="r" b="b" t="t" l="l"/>
            <a:pathLst>
              <a:path h="964729" w="4591323">
                <a:moveTo>
                  <a:pt x="0" y="0"/>
                </a:moveTo>
                <a:lnTo>
                  <a:pt x="4591323" y="0"/>
                </a:lnTo>
                <a:lnTo>
                  <a:pt x="4591323" y="964729"/>
                </a:lnTo>
                <a:lnTo>
                  <a:pt x="0" y="964729"/>
                </a:lnTo>
                <a:lnTo>
                  <a:pt x="0" y="0"/>
                </a:lnTo>
                <a:close/>
              </a:path>
            </a:pathLst>
          </a:custGeom>
          <a:blipFill>
            <a:blip r:embed="rId3"/>
            <a:stretch>
              <a:fillRect l="0" t="0" r="0" b="0"/>
            </a:stretch>
          </a:blipFill>
        </p:spPr>
      </p:sp>
      <p:sp>
        <p:nvSpPr>
          <p:cNvPr name="Freeform 4" id="4"/>
          <p:cNvSpPr/>
          <p:nvPr/>
        </p:nvSpPr>
        <p:spPr>
          <a:xfrm flipH="false" flipV="false" rot="0">
            <a:off x="3400773" y="3557446"/>
            <a:ext cx="1896586" cy="1050252"/>
          </a:xfrm>
          <a:custGeom>
            <a:avLst/>
            <a:gdLst/>
            <a:ahLst/>
            <a:cxnLst/>
            <a:rect r="r" b="b" t="t" l="l"/>
            <a:pathLst>
              <a:path h="1050252" w="1896586">
                <a:moveTo>
                  <a:pt x="0" y="0"/>
                </a:moveTo>
                <a:lnTo>
                  <a:pt x="1896586" y="0"/>
                </a:lnTo>
                <a:lnTo>
                  <a:pt x="1896586" y="1050252"/>
                </a:lnTo>
                <a:lnTo>
                  <a:pt x="0" y="1050252"/>
                </a:lnTo>
                <a:lnTo>
                  <a:pt x="0" y="0"/>
                </a:lnTo>
                <a:close/>
              </a:path>
            </a:pathLst>
          </a:custGeom>
          <a:blipFill>
            <a:blip r:embed="rId4"/>
            <a:stretch>
              <a:fillRect l="0" t="0" r="0" b="0"/>
            </a:stretch>
          </a:blipFill>
        </p:spPr>
      </p:sp>
      <p:sp>
        <p:nvSpPr>
          <p:cNvPr name="Freeform 5" id="5"/>
          <p:cNvSpPr/>
          <p:nvPr/>
        </p:nvSpPr>
        <p:spPr>
          <a:xfrm flipH="false" flipV="false" rot="0">
            <a:off x="5371539" y="4293358"/>
            <a:ext cx="2006783" cy="2105284"/>
          </a:xfrm>
          <a:custGeom>
            <a:avLst/>
            <a:gdLst/>
            <a:ahLst/>
            <a:cxnLst/>
            <a:rect r="r" b="b" t="t" l="l"/>
            <a:pathLst>
              <a:path h="2105284" w="2006783">
                <a:moveTo>
                  <a:pt x="0" y="0"/>
                </a:moveTo>
                <a:lnTo>
                  <a:pt x="2006783" y="0"/>
                </a:lnTo>
                <a:lnTo>
                  <a:pt x="2006783" y="2105284"/>
                </a:lnTo>
                <a:lnTo>
                  <a:pt x="0" y="2105284"/>
                </a:lnTo>
                <a:lnTo>
                  <a:pt x="0" y="0"/>
                </a:lnTo>
                <a:close/>
              </a:path>
            </a:pathLst>
          </a:custGeom>
          <a:blipFill>
            <a:blip r:embed="rId5"/>
            <a:stretch>
              <a:fillRect l="-2454" t="0" r="-2454" b="0"/>
            </a:stretch>
          </a:blipFill>
        </p:spPr>
      </p:sp>
      <p:grpSp>
        <p:nvGrpSpPr>
          <p:cNvPr name="Group 6" id="6"/>
          <p:cNvGrpSpPr/>
          <p:nvPr/>
        </p:nvGrpSpPr>
        <p:grpSpPr>
          <a:xfrm rot="0">
            <a:off x="4835169" y="5786822"/>
            <a:ext cx="2814943" cy="836475"/>
            <a:chOff x="0" y="0"/>
            <a:chExt cx="3753257" cy="1115300"/>
          </a:xfrm>
        </p:grpSpPr>
        <p:sp>
          <p:nvSpPr>
            <p:cNvPr name="TextBox 7" id="7"/>
            <p:cNvSpPr txBox="true"/>
            <p:nvPr/>
          </p:nvSpPr>
          <p:spPr>
            <a:xfrm rot="0">
              <a:off x="0" y="-9525"/>
              <a:ext cx="3753257" cy="818092"/>
            </a:xfrm>
            <a:prstGeom prst="rect">
              <a:avLst/>
            </a:prstGeom>
          </p:spPr>
          <p:txBody>
            <a:bodyPr anchor="t" rtlCol="false" tIns="0" lIns="0" bIns="0" rIns="0">
              <a:spAutoFit/>
            </a:bodyPr>
            <a:lstStyle/>
            <a:p>
              <a:pPr algn="ctr">
                <a:lnSpc>
                  <a:spcPts val="4000"/>
                </a:lnSpc>
              </a:pPr>
            </a:p>
          </p:txBody>
        </p:sp>
        <p:sp>
          <p:nvSpPr>
            <p:cNvPr name="TextBox 8" id="8"/>
            <p:cNvSpPr txBox="true"/>
            <p:nvPr/>
          </p:nvSpPr>
          <p:spPr>
            <a:xfrm rot="0">
              <a:off x="663067" y="855796"/>
              <a:ext cx="2427124" cy="259504"/>
            </a:xfrm>
            <a:prstGeom prst="rect">
              <a:avLst/>
            </a:prstGeom>
          </p:spPr>
          <p:txBody>
            <a:bodyPr anchor="t" rtlCol="false" tIns="0" lIns="0" bIns="0" rIns="0">
              <a:spAutoFit/>
            </a:bodyPr>
            <a:lstStyle/>
            <a:p>
              <a:pPr algn="ctr" marL="0" indent="0" lvl="0">
                <a:lnSpc>
                  <a:spcPts val="1287"/>
                </a:lnSpc>
                <a:spcBef>
                  <a:spcPct val="0"/>
                </a:spcBef>
              </a:pPr>
              <a:r>
                <a:rPr lang="en-US" sz="1287" strike="noStrike" u="none">
                  <a:solidFill>
                    <a:srgbClr val="0A0047"/>
                  </a:solidFill>
                  <a:latin typeface="Akzidenz-Grotesk Bold"/>
                </a:rPr>
                <a:t>↓ EN SAVOIR PLUS ↓</a:t>
              </a:r>
            </a:p>
          </p:txBody>
        </p:sp>
      </p:grpSp>
      <p:sp>
        <p:nvSpPr>
          <p:cNvPr name="Freeform 9" id="9"/>
          <p:cNvSpPr/>
          <p:nvPr/>
        </p:nvSpPr>
        <p:spPr>
          <a:xfrm flipH="false" flipV="false" rot="0">
            <a:off x="782535" y="7190140"/>
            <a:ext cx="2887280" cy="1470561"/>
          </a:xfrm>
          <a:custGeom>
            <a:avLst/>
            <a:gdLst/>
            <a:ahLst/>
            <a:cxnLst/>
            <a:rect r="r" b="b" t="t" l="l"/>
            <a:pathLst>
              <a:path h="1470561" w="2887280">
                <a:moveTo>
                  <a:pt x="0" y="0"/>
                </a:moveTo>
                <a:lnTo>
                  <a:pt x="2887279" y="0"/>
                </a:lnTo>
                <a:lnTo>
                  <a:pt x="2887279" y="1470561"/>
                </a:lnTo>
                <a:lnTo>
                  <a:pt x="0" y="1470561"/>
                </a:lnTo>
                <a:lnTo>
                  <a:pt x="0" y="0"/>
                </a:lnTo>
                <a:close/>
              </a:path>
            </a:pathLst>
          </a:custGeom>
          <a:blipFill>
            <a:blip r:embed="rId6"/>
            <a:stretch>
              <a:fillRect l="0" t="0" r="0" b="0"/>
            </a:stretch>
          </a:blipFill>
        </p:spPr>
      </p:sp>
      <p:sp>
        <p:nvSpPr>
          <p:cNvPr name="Freeform 10" id="10"/>
          <p:cNvSpPr/>
          <p:nvPr/>
        </p:nvSpPr>
        <p:spPr>
          <a:xfrm flipH="false" flipV="false" rot="0">
            <a:off x="3780000" y="7190140"/>
            <a:ext cx="2885151" cy="1469477"/>
          </a:xfrm>
          <a:custGeom>
            <a:avLst/>
            <a:gdLst/>
            <a:ahLst/>
            <a:cxnLst/>
            <a:rect r="r" b="b" t="t" l="l"/>
            <a:pathLst>
              <a:path h="1469477" w="2885151">
                <a:moveTo>
                  <a:pt x="0" y="0"/>
                </a:moveTo>
                <a:lnTo>
                  <a:pt x="2885151" y="0"/>
                </a:lnTo>
                <a:lnTo>
                  <a:pt x="2885151" y="1469477"/>
                </a:lnTo>
                <a:lnTo>
                  <a:pt x="0" y="1469477"/>
                </a:lnTo>
                <a:lnTo>
                  <a:pt x="0" y="0"/>
                </a:lnTo>
                <a:close/>
              </a:path>
            </a:pathLst>
          </a:custGeom>
          <a:blipFill>
            <a:blip r:embed="rId7"/>
            <a:stretch>
              <a:fillRect l="0" t="0" r="0" b="0"/>
            </a:stretch>
          </a:blipFill>
        </p:spPr>
      </p:sp>
      <p:sp>
        <p:nvSpPr>
          <p:cNvPr name="Freeform 11" id="11"/>
          <p:cNvSpPr/>
          <p:nvPr/>
        </p:nvSpPr>
        <p:spPr>
          <a:xfrm flipH="false" flipV="false" rot="0">
            <a:off x="782535" y="8698801"/>
            <a:ext cx="3265333" cy="1663113"/>
          </a:xfrm>
          <a:custGeom>
            <a:avLst/>
            <a:gdLst/>
            <a:ahLst/>
            <a:cxnLst/>
            <a:rect r="r" b="b" t="t" l="l"/>
            <a:pathLst>
              <a:path h="1663113" w="3265333">
                <a:moveTo>
                  <a:pt x="0" y="0"/>
                </a:moveTo>
                <a:lnTo>
                  <a:pt x="3265333" y="0"/>
                </a:lnTo>
                <a:lnTo>
                  <a:pt x="3265333" y="1663113"/>
                </a:lnTo>
                <a:lnTo>
                  <a:pt x="0" y="1663113"/>
                </a:lnTo>
                <a:lnTo>
                  <a:pt x="0" y="0"/>
                </a:lnTo>
                <a:close/>
              </a:path>
            </a:pathLst>
          </a:custGeom>
          <a:blipFill>
            <a:blip r:embed="rId8"/>
            <a:stretch>
              <a:fillRect l="0" t="0" r="0" b="0"/>
            </a:stretch>
          </a:blipFill>
        </p:spPr>
      </p:sp>
      <p:sp>
        <p:nvSpPr>
          <p:cNvPr name="TextBox 12" id="12"/>
          <p:cNvSpPr txBox="true"/>
          <p:nvPr/>
        </p:nvSpPr>
        <p:spPr>
          <a:xfrm rot="0">
            <a:off x="4281885" y="8799857"/>
            <a:ext cx="2383266" cy="1487951"/>
          </a:xfrm>
          <a:prstGeom prst="rect">
            <a:avLst/>
          </a:prstGeom>
        </p:spPr>
        <p:txBody>
          <a:bodyPr anchor="t" rtlCol="false" tIns="0" lIns="0" bIns="0" rIns="0">
            <a:spAutoFit/>
          </a:bodyPr>
          <a:lstStyle/>
          <a:p>
            <a:pPr>
              <a:lnSpc>
                <a:spcPts val="1601"/>
              </a:lnSpc>
              <a:spcBef>
                <a:spcPct val="0"/>
              </a:spcBef>
            </a:pPr>
            <a:r>
              <a:rPr lang="en-US" sz="1144">
                <a:solidFill>
                  <a:srgbClr val="000000"/>
                </a:solidFill>
                <a:latin typeface="Poppins"/>
              </a:rPr>
              <a:t>Dire bonjour à tous les clients qui rentrent dans le magasin, être toujours disponibles avec le sourire  </a:t>
            </a:r>
            <a:r>
              <a:rPr lang="en-US" sz="1144">
                <a:solidFill>
                  <a:srgbClr val="000000"/>
                </a:solidFill>
                <a:latin typeface="Poppins"/>
              </a:rPr>
              <a:t>pour qu'ensemble, nous soyons au service de nos clients. </a:t>
            </a:r>
          </a:p>
          <a:p>
            <a:pPr algn="r">
              <a:lnSpc>
                <a:spcPts val="1321"/>
              </a:lnSpc>
              <a:spcBef>
                <a:spcPct val="0"/>
              </a:spcBef>
            </a:pPr>
            <a:r>
              <a:rPr lang="en-US" sz="944">
                <a:solidFill>
                  <a:srgbClr val="000000"/>
                </a:solidFill>
                <a:latin typeface="Poppins"/>
              </a:rPr>
              <a:t>Claire et Laura</a:t>
            </a:r>
            <a:r>
              <a:rPr lang="en-US" sz="944">
                <a:solidFill>
                  <a:srgbClr val="000000"/>
                </a:solidFill>
                <a:latin typeface="Poppins"/>
              </a:rPr>
              <a:t>, Vendeuses Hôtesses d’accueil Decathlon Castres </a:t>
            </a:r>
          </a:p>
          <a:p>
            <a:pPr algn="r">
              <a:lnSpc>
                <a:spcPts val="1321"/>
              </a:lnSpc>
              <a:spcBef>
                <a:spcPct val="0"/>
              </a:spcBef>
            </a:pPr>
          </a:p>
        </p:txBody>
      </p:sp>
      <p:grpSp>
        <p:nvGrpSpPr>
          <p:cNvPr name="Group 13" id="13"/>
          <p:cNvGrpSpPr/>
          <p:nvPr/>
        </p:nvGrpSpPr>
        <p:grpSpPr>
          <a:xfrm rot="0">
            <a:off x="0" y="-11590"/>
            <a:ext cx="7560000" cy="1467408"/>
            <a:chOff x="0" y="0"/>
            <a:chExt cx="10080000" cy="1956544"/>
          </a:xfrm>
        </p:grpSpPr>
        <p:sp>
          <p:nvSpPr>
            <p:cNvPr name="TextBox 14" id="14"/>
            <p:cNvSpPr txBox="true"/>
            <p:nvPr/>
          </p:nvSpPr>
          <p:spPr>
            <a:xfrm rot="0">
              <a:off x="35199" y="796489"/>
              <a:ext cx="10044801" cy="769569"/>
            </a:xfrm>
            <a:prstGeom prst="rect">
              <a:avLst/>
            </a:prstGeom>
          </p:spPr>
          <p:txBody>
            <a:bodyPr anchor="t" rtlCol="false" tIns="0" lIns="0" bIns="0" rIns="0">
              <a:spAutoFit/>
            </a:bodyPr>
            <a:lstStyle/>
            <a:p>
              <a:pPr algn="ctr" marL="0" indent="0" lvl="0">
                <a:lnSpc>
                  <a:spcPts val="3959"/>
                </a:lnSpc>
              </a:pPr>
              <a:r>
                <a:rPr lang="en-US" sz="4398" spc="87">
                  <a:solidFill>
                    <a:srgbClr val="397DC9"/>
                  </a:solidFill>
                  <a:latin typeface="Calps Bold"/>
                </a:rPr>
                <a:t>CONTEXTE #3</a:t>
              </a:r>
            </a:p>
          </p:txBody>
        </p:sp>
        <p:sp>
          <p:nvSpPr>
            <p:cNvPr name="Freeform 15" id="15"/>
            <p:cNvSpPr/>
            <p:nvPr/>
          </p:nvSpPr>
          <p:spPr>
            <a:xfrm flipH="false" flipV="false" rot="4231162">
              <a:off x="993250" y="900166"/>
              <a:ext cx="1061283" cy="719020"/>
            </a:xfrm>
            <a:custGeom>
              <a:avLst/>
              <a:gdLst/>
              <a:ahLst/>
              <a:cxnLst/>
              <a:rect r="r" b="b" t="t" l="l"/>
              <a:pathLst>
                <a:path h="719020" w="1061283">
                  <a:moveTo>
                    <a:pt x="0" y="0"/>
                  </a:moveTo>
                  <a:lnTo>
                    <a:pt x="1061284" y="0"/>
                  </a:lnTo>
                  <a:lnTo>
                    <a:pt x="1061284" y="719020"/>
                  </a:lnTo>
                  <a:lnTo>
                    <a:pt x="0" y="719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2202619" y="11251"/>
              <a:ext cx="7591058" cy="342687"/>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rPr>
                <a:t>Séance #1 : L’accueil dans les métiers de la relation au client </a:t>
              </a:r>
            </a:p>
          </p:txBody>
        </p:sp>
        <p:sp>
          <p:nvSpPr>
            <p:cNvPr name="TextBox 17" id="17"/>
            <p:cNvSpPr txBox="true"/>
            <p:nvPr/>
          </p:nvSpPr>
          <p:spPr>
            <a:xfrm rot="0">
              <a:off x="0" y="1508908"/>
              <a:ext cx="10080000" cy="447635"/>
            </a:xfrm>
            <a:prstGeom prst="rect">
              <a:avLst/>
            </a:prstGeom>
          </p:spPr>
          <p:txBody>
            <a:bodyPr anchor="t" rtlCol="false" tIns="0" lIns="0" bIns="0" rIns="0">
              <a:spAutoFit/>
            </a:bodyPr>
            <a:lstStyle/>
            <a:p>
              <a:pPr algn="ctr">
                <a:lnSpc>
                  <a:spcPts val="2757"/>
                </a:lnSpc>
                <a:spcBef>
                  <a:spcPct val="0"/>
                </a:spcBef>
              </a:pPr>
              <a:r>
                <a:rPr lang="en-US" sz="1969">
                  <a:solidFill>
                    <a:srgbClr val="000000"/>
                  </a:solidFill>
                  <a:latin typeface="Poppins Bold"/>
                </a:rPr>
                <a:t>L’accueil magasin spécialisé </a:t>
              </a:r>
              <a:r>
                <a:rPr lang="en-US" sz="1969">
                  <a:solidFill>
                    <a:srgbClr val="025ABB"/>
                  </a:solidFill>
                  <a:latin typeface="Poppins Bold"/>
                </a:rPr>
                <a:t>chez Décathlon</a:t>
              </a:r>
            </a:p>
          </p:txBody>
        </p:sp>
        <p:grpSp>
          <p:nvGrpSpPr>
            <p:cNvPr name="Group 18" id="18"/>
            <p:cNvGrpSpPr/>
            <p:nvPr/>
          </p:nvGrpSpPr>
          <p:grpSpPr>
            <a:xfrm rot="0">
              <a:off x="36982" y="0"/>
              <a:ext cx="1942397" cy="353938"/>
              <a:chOff x="0" y="0"/>
              <a:chExt cx="522084" cy="95133"/>
            </a:xfrm>
          </p:grpSpPr>
          <p:sp>
            <p:nvSpPr>
              <p:cNvPr name="Freeform 19" id="19"/>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397DC9"/>
              </a:solidFill>
            </p:spPr>
          </p:sp>
          <p:sp>
            <p:nvSpPr>
              <p:cNvPr name="TextBox 20" id="20"/>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1" id="21"/>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EXPERT #3</a:t>
              </a:r>
            </a:p>
          </p:txBody>
        </p:sp>
      </p:grpSp>
      <p:grpSp>
        <p:nvGrpSpPr>
          <p:cNvPr name="Group 22" id="22"/>
          <p:cNvGrpSpPr/>
          <p:nvPr/>
        </p:nvGrpSpPr>
        <p:grpSpPr>
          <a:xfrm rot="0">
            <a:off x="290617" y="1612470"/>
            <a:ext cx="7054640" cy="1728177"/>
            <a:chOff x="0" y="0"/>
            <a:chExt cx="67357880" cy="16500680"/>
          </a:xfrm>
        </p:grpSpPr>
        <p:sp>
          <p:nvSpPr>
            <p:cNvPr name="Freeform 23" id="23"/>
            <p:cNvSpPr/>
            <p:nvPr/>
          </p:nvSpPr>
          <p:spPr>
            <a:xfrm flipH="false" flipV="false" rot="0">
              <a:off x="72390" y="72390"/>
              <a:ext cx="67213103" cy="16355900"/>
            </a:xfrm>
            <a:custGeom>
              <a:avLst/>
              <a:gdLst/>
              <a:ahLst/>
              <a:cxnLst/>
              <a:rect r="r" b="b" t="t" l="l"/>
              <a:pathLst>
                <a:path h="16355900" w="67213103">
                  <a:moveTo>
                    <a:pt x="0" y="0"/>
                  </a:moveTo>
                  <a:lnTo>
                    <a:pt x="67213103" y="0"/>
                  </a:lnTo>
                  <a:lnTo>
                    <a:pt x="67213103" y="16355900"/>
                  </a:lnTo>
                  <a:lnTo>
                    <a:pt x="0" y="16355900"/>
                  </a:lnTo>
                  <a:lnTo>
                    <a:pt x="0" y="0"/>
                  </a:lnTo>
                  <a:close/>
                </a:path>
              </a:pathLst>
            </a:custGeom>
            <a:solidFill>
              <a:srgbClr val="397DC9"/>
            </a:solidFill>
          </p:spPr>
        </p:sp>
        <p:sp>
          <p:nvSpPr>
            <p:cNvPr name="Freeform 24" id="24"/>
            <p:cNvSpPr/>
            <p:nvPr/>
          </p:nvSpPr>
          <p:spPr>
            <a:xfrm flipH="false" flipV="false" rot="0">
              <a:off x="0" y="0"/>
              <a:ext cx="67357879" cy="16500680"/>
            </a:xfrm>
            <a:custGeom>
              <a:avLst/>
              <a:gdLst/>
              <a:ahLst/>
              <a:cxnLst/>
              <a:rect r="r" b="b" t="t" l="l"/>
              <a:pathLst>
                <a:path h="16500680" w="67357879">
                  <a:moveTo>
                    <a:pt x="67213100" y="16355899"/>
                  </a:moveTo>
                  <a:lnTo>
                    <a:pt x="67357879" y="16355899"/>
                  </a:lnTo>
                  <a:lnTo>
                    <a:pt x="67357879" y="16500680"/>
                  </a:lnTo>
                  <a:lnTo>
                    <a:pt x="67213100" y="16500680"/>
                  </a:lnTo>
                  <a:lnTo>
                    <a:pt x="67213100" y="16355899"/>
                  </a:lnTo>
                  <a:close/>
                  <a:moveTo>
                    <a:pt x="0" y="144780"/>
                  </a:moveTo>
                  <a:lnTo>
                    <a:pt x="144780" y="144780"/>
                  </a:lnTo>
                  <a:lnTo>
                    <a:pt x="144780" y="16355899"/>
                  </a:lnTo>
                  <a:lnTo>
                    <a:pt x="0" y="16355899"/>
                  </a:lnTo>
                  <a:lnTo>
                    <a:pt x="0" y="144780"/>
                  </a:lnTo>
                  <a:close/>
                  <a:moveTo>
                    <a:pt x="0" y="16355899"/>
                  </a:moveTo>
                  <a:lnTo>
                    <a:pt x="144780" y="16355899"/>
                  </a:lnTo>
                  <a:lnTo>
                    <a:pt x="144780" y="16500680"/>
                  </a:lnTo>
                  <a:lnTo>
                    <a:pt x="0" y="16500680"/>
                  </a:lnTo>
                  <a:lnTo>
                    <a:pt x="0" y="16355899"/>
                  </a:lnTo>
                  <a:close/>
                  <a:moveTo>
                    <a:pt x="67213100" y="144780"/>
                  </a:moveTo>
                  <a:lnTo>
                    <a:pt x="67357879" y="144780"/>
                  </a:lnTo>
                  <a:lnTo>
                    <a:pt x="67357879" y="16355899"/>
                  </a:lnTo>
                  <a:lnTo>
                    <a:pt x="67213100" y="16355899"/>
                  </a:lnTo>
                  <a:lnTo>
                    <a:pt x="67213100" y="144780"/>
                  </a:lnTo>
                  <a:close/>
                  <a:moveTo>
                    <a:pt x="144780" y="16355899"/>
                  </a:moveTo>
                  <a:lnTo>
                    <a:pt x="67213100" y="16355899"/>
                  </a:lnTo>
                  <a:lnTo>
                    <a:pt x="67213100" y="16500680"/>
                  </a:lnTo>
                  <a:lnTo>
                    <a:pt x="144780" y="16500680"/>
                  </a:lnTo>
                  <a:lnTo>
                    <a:pt x="144780" y="16355899"/>
                  </a:lnTo>
                  <a:close/>
                  <a:moveTo>
                    <a:pt x="67213100" y="0"/>
                  </a:moveTo>
                  <a:lnTo>
                    <a:pt x="67357879" y="0"/>
                  </a:lnTo>
                  <a:lnTo>
                    <a:pt x="67357879" y="144780"/>
                  </a:lnTo>
                  <a:lnTo>
                    <a:pt x="67213100" y="144780"/>
                  </a:lnTo>
                  <a:lnTo>
                    <a:pt x="67213100" y="0"/>
                  </a:lnTo>
                  <a:close/>
                  <a:moveTo>
                    <a:pt x="0" y="0"/>
                  </a:moveTo>
                  <a:lnTo>
                    <a:pt x="144780" y="0"/>
                  </a:lnTo>
                  <a:lnTo>
                    <a:pt x="144780" y="144780"/>
                  </a:lnTo>
                  <a:lnTo>
                    <a:pt x="0" y="144780"/>
                  </a:lnTo>
                  <a:lnTo>
                    <a:pt x="0" y="0"/>
                  </a:lnTo>
                  <a:close/>
                  <a:moveTo>
                    <a:pt x="144780" y="0"/>
                  </a:moveTo>
                  <a:lnTo>
                    <a:pt x="67213100" y="0"/>
                  </a:lnTo>
                  <a:lnTo>
                    <a:pt x="67213100" y="144780"/>
                  </a:lnTo>
                  <a:lnTo>
                    <a:pt x="144780" y="144780"/>
                  </a:lnTo>
                  <a:lnTo>
                    <a:pt x="144780" y="0"/>
                  </a:lnTo>
                  <a:close/>
                </a:path>
              </a:pathLst>
            </a:custGeom>
            <a:solidFill>
              <a:srgbClr val="FFFFFF"/>
            </a:solidFill>
          </p:spPr>
        </p:sp>
      </p:grpSp>
      <p:sp>
        <p:nvSpPr>
          <p:cNvPr name="TextBox 25" id="25"/>
          <p:cNvSpPr txBox="true"/>
          <p:nvPr/>
        </p:nvSpPr>
        <p:spPr>
          <a:xfrm rot="0">
            <a:off x="448620" y="1714787"/>
            <a:ext cx="6858899" cy="1545590"/>
          </a:xfrm>
          <a:prstGeom prst="rect">
            <a:avLst/>
          </a:prstGeom>
        </p:spPr>
        <p:txBody>
          <a:bodyPr anchor="t" rtlCol="false" tIns="0" lIns="0" bIns="0" rIns="0">
            <a:spAutoFit/>
          </a:bodyPr>
          <a:lstStyle/>
          <a:p>
            <a:pPr>
              <a:lnSpc>
                <a:spcPts val="1540"/>
              </a:lnSpc>
              <a:spcBef>
                <a:spcPct val="0"/>
              </a:spcBef>
            </a:pPr>
            <a:r>
              <a:rPr lang="en-US" sz="1100">
                <a:solidFill>
                  <a:srgbClr val="FFFFFF"/>
                </a:solidFill>
                <a:latin typeface="Poppins"/>
                <a:ea typeface="Poppins"/>
              </a:rPr>
              <a:t>Vous êtes élève en 2°MRC et en stage à Décathlon de Castres </a:t>
            </a:r>
          </a:p>
          <a:p>
            <a:pPr>
              <a:lnSpc>
                <a:spcPts val="1540"/>
              </a:lnSpc>
              <a:spcBef>
                <a:spcPct val="0"/>
              </a:spcBef>
            </a:pPr>
            <a:r>
              <a:rPr lang="en-US" sz="1100">
                <a:solidFill>
                  <a:srgbClr val="FFFFFF"/>
                </a:solidFill>
                <a:latin typeface="Poppins"/>
              </a:rPr>
              <a:t>Votre responsable souhaite vous familiariser avec l’accueil des clients. </a:t>
            </a:r>
          </a:p>
          <a:p>
            <a:pPr>
              <a:lnSpc>
                <a:spcPts val="1540"/>
              </a:lnSpc>
              <a:spcBef>
                <a:spcPct val="0"/>
              </a:spcBef>
            </a:pPr>
            <a:r>
              <a:rPr lang="en-US" sz="1100">
                <a:solidFill>
                  <a:srgbClr val="FFFFFF"/>
                </a:solidFill>
                <a:latin typeface="Poppins"/>
              </a:rPr>
              <a:t>Il vous confie les missions suivantes :</a:t>
            </a:r>
          </a:p>
          <a:p>
            <a:pPr marL="237491" indent="-118745" lvl="1">
              <a:lnSpc>
                <a:spcPts val="1540"/>
              </a:lnSpc>
              <a:spcBef>
                <a:spcPct val="0"/>
              </a:spcBef>
              <a:buFont typeface="Arial"/>
              <a:buChar char="•"/>
            </a:pPr>
            <a:r>
              <a:rPr lang="en-US" sz="1100">
                <a:solidFill>
                  <a:srgbClr val="FFFFFF"/>
                </a:solidFill>
                <a:latin typeface="Poppins"/>
              </a:rPr>
              <a:t>Observer l’agent d’accueil et ses missions.</a:t>
            </a:r>
          </a:p>
          <a:p>
            <a:pPr marL="237491" indent="-118745" lvl="1">
              <a:lnSpc>
                <a:spcPts val="1540"/>
              </a:lnSpc>
              <a:spcBef>
                <a:spcPct val="0"/>
              </a:spcBef>
              <a:buFont typeface="Arial"/>
              <a:buChar char="•"/>
            </a:pPr>
            <a:r>
              <a:rPr lang="en-US" sz="1100">
                <a:solidFill>
                  <a:srgbClr val="FFFFFF"/>
                </a:solidFill>
                <a:latin typeface="Poppins"/>
              </a:rPr>
              <a:t>Proposer une technique d’accueil ainsi que les softskills qu’il faut développer pour devenir un bon hôte d’accueil et satisfaire le client.</a:t>
            </a:r>
          </a:p>
          <a:p>
            <a:pPr marL="237491" indent="-118745" lvl="1">
              <a:lnSpc>
                <a:spcPts val="1540"/>
              </a:lnSpc>
              <a:spcBef>
                <a:spcPct val="0"/>
              </a:spcBef>
              <a:buFont typeface="Arial"/>
              <a:buChar char="•"/>
            </a:pPr>
            <a:r>
              <a:rPr lang="en-US" sz="1100">
                <a:solidFill>
                  <a:srgbClr val="FFFFFF"/>
                </a:solidFill>
                <a:latin typeface="Poppins"/>
              </a:rPr>
              <a:t>Mettre en place une grille qui servira à évaluer les missions d’accueil dans une situation réelle d’accueil.</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522927" y="3333525"/>
            <a:ext cx="3873456" cy="2592441"/>
            <a:chOff x="0" y="0"/>
            <a:chExt cx="1388159" cy="929072"/>
          </a:xfrm>
        </p:grpSpPr>
        <p:sp>
          <p:nvSpPr>
            <p:cNvPr name="Freeform 3" id="3"/>
            <p:cNvSpPr/>
            <p:nvPr/>
          </p:nvSpPr>
          <p:spPr>
            <a:xfrm flipH="false" flipV="false" rot="0">
              <a:off x="0" y="0"/>
              <a:ext cx="1388159" cy="929072"/>
            </a:xfrm>
            <a:custGeom>
              <a:avLst/>
              <a:gdLst/>
              <a:ahLst/>
              <a:cxnLst/>
              <a:rect r="r" b="b" t="t" l="l"/>
              <a:pathLst>
                <a:path h="929072" w="1388159">
                  <a:moveTo>
                    <a:pt x="73952" y="0"/>
                  </a:moveTo>
                  <a:lnTo>
                    <a:pt x="1314207" y="0"/>
                  </a:lnTo>
                  <a:cubicBezTo>
                    <a:pt x="1355050" y="0"/>
                    <a:pt x="1388159" y="33110"/>
                    <a:pt x="1388159" y="73952"/>
                  </a:cubicBezTo>
                  <a:lnTo>
                    <a:pt x="1388159" y="855120"/>
                  </a:lnTo>
                  <a:cubicBezTo>
                    <a:pt x="1388159" y="874733"/>
                    <a:pt x="1380368" y="893543"/>
                    <a:pt x="1366499" y="907412"/>
                  </a:cubicBezTo>
                  <a:cubicBezTo>
                    <a:pt x="1352630" y="921281"/>
                    <a:pt x="1333820" y="929072"/>
                    <a:pt x="1314207" y="929072"/>
                  </a:cubicBezTo>
                  <a:lnTo>
                    <a:pt x="73952" y="929072"/>
                  </a:lnTo>
                  <a:cubicBezTo>
                    <a:pt x="33110" y="929072"/>
                    <a:pt x="0" y="895963"/>
                    <a:pt x="0" y="855120"/>
                  </a:cubicBezTo>
                  <a:lnTo>
                    <a:pt x="0" y="73952"/>
                  </a:lnTo>
                  <a:cubicBezTo>
                    <a:pt x="0" y="54339"/>
                    <a:pt x="7791" y="35529"/>
                    <a:pt x="21660" y="21660"/>
                  </a:cubicBezTo>
                  <a:cubicBezTo>
                    <a:pt x="35529" y="7791"/>
                    <a:pt x="54339" y="0"/>
                    <a:pt x="73952" y="0"/>
                  </a:cubicBezTo>
                  <a:close/>
                </a:path>
              </a:pathLst>
            </a:custGeom>
            <a:solidFill>
              <a:srgbClr val="FFDD36"/>
            </a:solidFill>
          </p:spPr>
        </p:sp>
        <p:sp>
          <p:nvSpPr>
            <p:cNvPr name="TextBox 4" id="4"/>
            <p:cNvSpPr txBox="true"/>
            <p:nvPr/>
          </p:nvSpPr>
          <p:spPr>
            <a:xfrm>
              <a:off x="0" y="-38100"/>
              <a:ext cx="1388159" cy="967172"/>
            </a:xfrm>
            <a:prstGeom prst="rect">
              <a:avLst/>
            </a:prstGeom>
          </p:spPr>
          <p:txBody>
            <a:bodyPr anchor="ctr" rtlCol="false" tIns="50800" lIns="50800" bIns="50800" rIns="50800"/>
            <a:lstStyle/>
            <a:p>
              <a:pPr algn="ctr">
                <a:lnSpc>
                  <a:spcPts val="2023"/>
                </a:lnSpc>
              </a:pPr>
            </a:p>
          </p:txBody>
        </p:sp>
      </p:grpSp>
      <p:sp>
        <p:nvSpPr>
          <p:cNvPr name="Freeform 5" id="5"/>
          <p:cNvSpPr/>
          <p:nvPr/>
        </p:nvSpPr>
        <p:spPr>
          <a:xfrm flipH="false" flipV="false" rot="0">
            <a:off x="884320" y="1726228"/>
            <a:ext cx="2519955" cy="3831298"/>
          </a:xfrm>
          <a:custGeom>
            <a:avLst/>
            <a:gdLst/>
            <a:ahLst/>
            <a:cxnLst/>
            <a:rect r="r" b="b" t="t" l="l"/>
            <a:pathLst>
              <a:path h="3831298" w="2519955">
                <a:moveTo>
                  <a:pt x="0" y="0"/>
                </a:moveTo>
                <a:lnTo>
                  <a:pt x="2519955" y="0"/>
                </a:lnTo>
                <a:lnTo>
                  <a:pt x="2519955" y="3831298"/>
                </a:lnTo>
                <a:lnTo>
                  <a:pt x="0" y="3831298"/>
                </a:lnTo>
                <a:lnTo>
                  <a:pt x="0" y="0"/>
                </a:lnTo>
                <a:close/>
              </a:path>
            </a:pathLst>
          </a:custGeom>
          <a:blipFill>
            <a:blip r:embed="rId2"/>
            <a:stretch>
              <a:fillRect l="0" t="0" r="0" b="0"/>
            </a:stretch>
          </a:blipFill>
        </p:spPr>
      </p:sp>
      <p:sp>
        <p:nvSpPr>
          <p:cNvPr name="Freeform 6" id="6"/>
          <p:cNvSpPr/>
          <p:nvPr/>
        </p:nvSpPr>
        <p:spPr>
          <a:xfrm flipH="false" flipV="false" rot="0">
            <a:off x="3632765" y="2071550"/>
            <a:ext cx="2904123" cy="1109575"/>
          </a:xfrm>
          <a:custGeom>
            <a:avLst/>
            <a:gdLst/>
            <a:ahLst/>
            <a:cxnLst/>
            <a:rect r="r" b="b" t="t" l="l"/>
            <a:pathLst>
              <a:path h="1109575" w="2904123">
                <a:moveTo>
                  <a:pt x="0" y="0"/>
                </a:moveTo>
                <a:lnTo>
                  <a:pt x="2904124" y="0"/>
                </a:lnTo>
                <a:lnTo>
                  <a:pt x="2904124" y="1109575"/>
                </a:lnTo>
                <a:lnTo>
                  <a:pt x="0" y="1109575"/>
                </a:lnTo>
                <a:lnTo>
                  <a:pt x="0" y="0"/>
                </a:lnTo>
                <a:close/>
              </a:path>
            </a:pathLst>
          </a:custGeom>
          <a:blipFill>
            <a:blip r:embed="rId3"/>
            <a:stretch>
              <a:fillRect l="0" t="0" r="0" b="0"/>
            </a:stretch>
          </a:blipFill>
        </p:spPr>
      </p:sp>
      <p:sp>
        <p:nvSpPr>
          <p:cNvPr name="Freeform 7" id="7"/>
          <p:cNvSpPr/>
          <p:nvPr/>
        </p:nvSpPr>
        <p:spPr>
          <a:xfrm flipH="false" flipV="false" rot="0">
            <a:off x="3141869" y="6255273"/>
            <a:ext cx="4166584" cy="4251933"/>
          </a:xfrm>
          <a:custGeom>
            <a:avLst/>
            <a:gdLst/>
            <a:ahLst/>
            <a:cxnLst/>
            <a:rect r="r" b="b" t="t" l="l"/>
            <a:pathLst>
              <a:path h="4251933" w="4166584">
                <a:moveTo>
                  <a:pt x="0" y="0"/>
                </a:moveTo>
                <a:lnTo>
                  <a:pt x="4166584" y="0"/>
                </a:lnTo>
                <a:lnTo>
                  <a:pt x="4166584" y="4251933"/>
                </a:lnTo>
                <a:lnTo>
                  <a:pt x="0" y="4251933"/>
                </a:lnTo>
                <a:lnTo>
                  <a:pt x="0" y="0"/>
                </a:lnTo>
                <a:close/>
              </a:path>
            </a:pathLst>
          </a:custGeom>
          <a:blipFill>
            <a:blip r:embed="rId4"/>
            <a:stretch>
              <a:fillRect l="0" t="0" r="0" b="0"/>
            </a:stretch>
          </a:blipFill>
        </p:spPr>
      </p:sp>
      <p:sp>
        <p:nvSpPr>
          <p:cNvPr name="TextBox 8" id="8"/>
          <p:cNvSpPr txBox="true"/>
          <p:nvPr/>
        </p:nvSpPr>
        <p:spPr>
          <a:xfrm rot="0">
            <a:off x="3632765" y="3451866"/>
            <a:ext cx="3675688" cy="2105660"/>
          </a:xfrm>
          <a:prstGeom prst="rect">
            <a:avLst/>
          </a:prstGeom>
        </p:spPr>
        <p:txBody>
          <a:bodyPr anchor="t" rtlCol="false" tIns="0" lIns="0" bIns="0" rIns="0">
            <a:spAutoFit/>
          </a:bodyPr>
          <a:lstStyle/>
          <a:p>
            <a:pPr algn="ctr">
              <a:lnSpc>
                <a:spcPts val="1540"/>
              </a:lnSpc>
              <a:spcBef>
                <a:spcPct val="0"/>
              </a:spcBef>
            </a:pPr>
            <a:r>
              <a:rPr lang="en-US" sz="1100">
                <a:solidFill>
                  <a:srgbClr val="141313"/>
                </a:solidFill>
                <a:latin typeface="Arimo Bold Italics"/>
              </a:rPr>
              <a:t>HÔTE (SSE) D'ACCUEIL chez Décathlon</a:t>
            </a:r>
          </a:p>
          <a:p>
            <a:pPr>
              <a:lnSpc>
                <a:spcPts val="1540"/>
              </a:lnSpc>
              <a:spcBef>
                <a:spcPct val="0"/>
              </a:spcBef>
            </a:pPr>
          </a:p>
          <a:p>
            <a:pPr>
              <a:lnSpc>
                <a:spcPts val="1540"/>
              </a:lnSpc>
              <a:spcBef>
                <a:spcPct val="0"/>
              </a:spcBef>
            </a:pPr>
            <a:r>
              <a:rPr lang="en-US" sz="1100">
                <a:solidFill>
                  <a:srgbClr val="141313"/>
                </a:solidFill>
                <a:latin typeface="Arimo"/>
              </a:rPr>
              <a:t>Tu es passionné de sport, tu as le sens et la passion du client et c’est une qualité connue et reconnue chez toi. </a:t>
            </a:r>
          </a:p>
          <a:p>
            <a:pPr>
              <a:lnSpc>
                <a:spcPts val="1540"/>
              </a:lnSpc>
              <a:spcBef>
                <a:spcPct val="0"/>
              </a:spcBef>
            </a:pPr>
            <a:r>
              <a:rPr lang="en-US" sz="1100">
                <a:solidFill>
                  <a:srgbClr val="141313"/>
                </a:solidFill>
                <a:latin typeface="Arimo"/>
              </a:rPr>
              <a:t>Tu es le trait d’union entre le commerce instore &amp; outstore (c’est à dire la stratégie Click&amp;C, l’identification client, ...) </a:t>
            </a:r>
          </a:p>
          <a:p>
            <a:pPr>
              <a:lnSpc>
                <a:spcPts val="1540"/>
              </a:lnSpc>
              <a:spcBef>
                <a:spcPct val="0"/>
              </a:spcBef>
            </a:pPr>
            <a:r>
              <a:rPr lang="en-US" sz="1100">
                <a:solidFill>
                  <a:srgbClr val="141313"/>
                </a:solidFill>
                <a:latin typeface="Arimo"/>
              </a:rPr>
              <a:t>Tu garantis une expérience d’achat inoubliable et marquante grâce à la compétence de nos gilets bleus ! </a:t>
            </a:r>
          </a:p>
          <a:p>
            <a:pPr>
              <a:lnSpc>
                <a:spcPts val="1540"/>
              </a:lnSpc>
              <a:spcBef>
                <a:spcPct val="0"/>
              </a:spcBef>
            </a:pPr>
            <a:r>
              <a:rPr lang="en-US" sz="1100">
                <a:solidFill>
                  <a:srgbClr val="141313"/>
                </a:solidFill>
                <a:latin typeface="Arimo"/>
              </a:rPr>
              <a:t>Tu pilotes l’activité accueil, encaissement et C&amp;C au sein du magasin. </a:t>
            </a:r>
          </a:p>
          <a:p>
            <a:pPr>
              <a:lnSpc>
                <a:spcPts val="1540"/>
              </a:lnSpc>
              <a:spcBef>
                <a:spcPct val="0"/>
              </a:spcBef>
            </a:pPr>
            <a:r>
              <a:rPr lang="en-US" sz="1100">
                <a:solidFill>
                  <a:srgbClr val="141313"/>
                </a:solidFill>
                <a:latin typeface="Arimo"/>
              </a:rPr>
              <a:t>Tu animes également le programme fidélité du magasin. </a:t>
            </a:r>
          </a:p>
        </p:txBody>
      </p:sp>
      <p:grpSp>
        <p:nvGrpSpPr>
          <p:cNvPr name="Group 9" id="9"/>
          <p:cNvGrpSpPr/>
          <p:nvPr/>
        </p:nvGrpSpPr>
        <p:grpSpPr>
          <a:xfrm rot="0">
            <a:off x="0" y="-11590"/>
            <a:ext cx="7560000" cy="1467408"/>
            <a:chOff x="0" y="0"/>
            <a:chExt cx="10080000" cy="1956544"/>
          </a:xfrm>
        </p:grpSpPr>
        <p:sp>
          <p:nvSpPr>
            <p:cNvPr name="TextBox 10" id="10"/>
            <p:cNvSpPr txBox="true"/>
            <p:nvPr/>
          </p:nvSpPr>
          <p:spPr>
            <a:xfrm rot="0">
              <a:off x="35199" y="796489"/>
              <a:ext cx="10044801" cy="769569"/>
            </a:xfrm>
            <a:prstGeom prst="rect">
              <a:avLst/>
            </a:prstGeom>
          </p:spPr>
          <p:txBody>
            <a:bodyPr anchor="t" rtlCol="false" tIns="0" lIns="0" bIns="0" rIns="0">
              <a:spAutoFit/>
            </a:bodyPr>
            <a:lstStyle/>
            <a:p>
              <a:pPr algn="ctr" marL="0" indent="0" lvl="0">
                <a:lnSpc>
                  <a:spcPts val="3959"/>
                </a:lnSpc>
              </a:pPr>
              <a:r>
                <a:rPr lang="en-US" sz="4398" spc="87">
                  <a:solidFill>
                    <a:srgbClr val="397DC9"/>
                  </a:solidFill>
                  <a:latin typeface="Calps Bold"/>
                </a:rPr>
                <a:t>CONTEXTE #3</a:t>
              </a:r>
            </a:p>
          </p:txBody>
        </p:sp>
        <p:sp>
          <p:nvSpPr>
            <p:cNvPr name="Freeform 11" id="11"/>
            <p:cNvSpPr/>
            <p:nvPr/>
          </p:nvSpPr>
          <p:spPr>
            <a:xfrm flipH="false" flipV="false" rot="4231162">
              <a:off x="993250" y="900166"/>
              <a:ext cx="1061283" cy="719020"/>
            </a:xfrm>
            <a:custGeom>
              <a:avLst/>
              <a:gdLst/>
              <a:ahLst/>
              <a:cxnLst/>
              <a:rect r="r" b="b" t="t" l="l"/>
              <a:pathLst>
                <a:path h="719020" w="1061283">
                  <a:moveTo>
                    <a:pt x="0" y="0"/>
                  </a:moveTo>
                  <a:lnTo>
                    <a:pt x="1061284" y="0"/>
                  </a:lnTo>
                  <a:lnTo>
                    <a:pt x="1061284" y="719020"/>
                  </a:lnTo>
                  <a:lnTo>
                    <a:pt x="0" y="719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2202619" y="11251"/>
              <a:ext cx="7591058" cy="342687"/>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rPr>
                <a:t>Séance #1 : L’accueil dans les métiers de la relation au client </a:t>
              </a:r>
            </a:p>
          </p:txBody>
        </p:sp>
        <p:sp>
          <p:nvSpPr>
            <p:cNvPr name="TextBox 13" id="13"/>
            <p:cNvSpPr txBox="true"/>
            <p:nvPr/>
          </p:nvSpPr>
          <p:spPr>
            <a:xfrm rot="0">
              <a:off x="0" y="1508908"/>
              <a:ext cx="10080000" cy="447635"/>
            </a:xfrm>
            <a:prstGeom prst="rect">
              <a:avLst/>
            </a:prstGeom>
          </p:spPr>
          <p:txBody>
            <a:bodyPr anchor="t" rtlCol="false" tIns="0" lIns="0" bIns="0" rIns="0">
              <a:spAutoFit/>
            </a:bodyPr>
            <a:lstStyle/>
            <a:p>
              <a:pPr algn="ctr">
                <a:lnSpc>
                  <a:spcPts val="2757"/>
                </a:lnSpc>
                <a:spcBef>
                  <a:spcPct val="0"/>
                </a:spcBef>
              </a:pPr>
              <a:r>
                <a:rPr lang="en-US" sz="1969">
                  <a:solidFill>
                    <a:srgbClr val="000000"/>
                  </a:solidFill>
                  <a:latin typeface="Poppins Bold"/>
                </a:rPr>
                <a:t>L’accueil magasin spécialisé </a:t>
              </a:r>
              <a:r>
                <a:rPr lang="en-US" sz="1969">
                  <a:solidFill>
                    <a:srgbClr val="025ABB"/>
                  </a:solidFill>
                  <a:latin typeface="Poppins Bold"/>
                </a:rPr>
                <a:t>fiche mission</a:t>
              </a:r>
            </a:p>
          </p:txBody>
        </p:sp>
        <p:grpSp>
          <p:nvGrpSpPr>
            <p:cNvPr name="Group 14" id="14"/>
            <p:cNvGrpSpPr/>
            <p:nvPr/>
          </p:nvGrpSpPr>
          <p:grpSpPr>
            <a:xfrm rot="0">
              <a:off x="36982" y="0"/>
              <a:ext cx="1942397" cy="353938"/>
              <a:chOff x="0" y="0"/>
              <a:chExt cx="522084" cy="95133"/>
            </a:xfrm>
          </p:grpSpPr>
          <p:sp>
            <p:nvSpPr>
              <p:cNvPr name="Freeform 15" id="15"/>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397DC9"/>
              </a:solidFill>
            </p:spPr>
          </p:sp>
          <p:sp>
            <p:nvSpPr>
              <p:cNvPr name="TextBox 16" id="16"/>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17" id="17"/>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EXPERT #3</a:t>
              </a:r>
            </a:p>
          </p:txBody>
        </p:sp>
      </p:grpSp>
      <p:grpSp>
        <p:nvGrpSpPr>
          <p:cNvPr name="Group 18" id="18"/>
          <p:cNvGrpSpPr/>
          <p:nvPr/>
        </p:nvGrpSpPr>
        <p:grpSpPr>
          <a:xfrm rot="0">
            <a:off x="74289" y="6086745"/>
            <a:ext cx="2820491" cy="650850"/>
            <a:chOff x="0" y="0"/>
            <a:chExt cx="3760655" cy="867800"/>
          </a:xfrm>
        </p:grpSpPr>
        <p:grpSp>
          <p:nvGrpSpPr>
            <p:cNvPr name="Group 19" id="19"/>
            <p:cNvGrpSpPr/>
            <p:nvPr/>
          </p:nvGrpSpPr>
          <p:grpSpPr>
            <a:xfrm rot="0">
              <a:off x="0" y="0"/>
              <a:ext cx="3760655" cy="867800"/>
              <a:chOff x="0" y="0"/>
              <a:chExt cx="26930122" cy="6214332"/>
            </a:xfrm>
          </p:grpSpPr>
          <p:sp>
            <p:nvSpPr>
              <p:cNvPr name="Freeform 20" id="20"/>
              <p:cNvSpPr/>
              <p:nvPr/>
            </p:nvSpPr>
            <p:spPr>
              <a:xfrm flipH="false" flipV="false" rot="0">
                <a:off x="72390" y="72390"/>
                <a:ext cx="26785341" cy="6069552"/>
              </a:xfrm>
              <a:custGeom>
                <a:avLst/>
                <a:gdLst/>
                <a:ahLst/>
                <a:cxnLst/>
                <a:rect r="r" b="b" t="t" l="l"/>
                <a:pathLst>
                  <a:path h="6069552" w="26785341">
                    <a:moveTo>
                      <a:pt x="0" y="0"/>
                    </a:moveTo>
                    <a:lnTo>
                      <a:pt x="26785341" y="0"/>
                    </a:lnTo>
                    <a:lnTo>
                      <a:pt x="26785341" y="6069552"/>
                    </a:lnTo>
                    <a:lnTo>
                      <a:pt x="0" y="6069552"/>
                    </a:lnTo>
                    <a:lnTo>
                      <a:pt x="0" y="0"/>
                    </a:lnTo>
                    <a:close/>
                  </a:path>
                </a:pathLst>
              </a:custGeom>
              <a:solidFill>
                <a:srgbClr val="397DC9"/>
              </a:solidFill>
            </p:spPr>
          </p:sp>
          <p:sp>
            <p:nvSpPr>
              <p:cNvPr name="Freeform 21" id="21"/>
              <p:cNvSpPr/>
              <p:nvPr/>
            </p:nvSpPr>
            <p:spPr>
              <a:xfrm flipH="false" flipV="false" rot="0">
                <a:off x="0" y="0"/>
                <a:ext cx="26930121" cy="6214332"/>
              </a:xfrm>
              <a:custGeom>
                <a:avLst/>
                <a:gdLst/>
                <a:ahLst/>
                <a:cxnLst/>
                <a:rect r="r" b="b" t="t" l="l"/>
                <a:pathLst>
                  <a:path h="6214332" w="26930121">
                    <a:moveTo>
                      <a:pt x="26785342" y="6069552"/>
                    </a:moveTo>
                    <a:lnTo>
                      <a:pt x="26930121" y="6069552"/>
                    </a:lnTo>
                    <a:lnTo>
                      <a:pt x="26930121" y="6214332"/>
                    </a:lnTo>
                    <a:lnTo>
                      <a:pt x="26785342" y="6214332"/>
                    </a:lnTo>
                    <a:lnTo>
                      <a:pt x="26785342" y="6069552"/>
                    </a:lnTo>
                    <a:close/>
                    <a:moveTo>
                      <a:pt x="0" y="144780"/>
                    </a:moveTo>
                    <a:lnTo>
                      <a:pt x="144780" y="144780"/>
                    </a:lnTo>
                    <a:lnTo>
                      <a:pt x="144780" y="6069552"/>
                    </a:lnTo>
                    <a:lnTo>
                      <a:pt x="0" y="6069552"/>
                    </a:lnTo>
                    <a:lnTo>
                      <a:pt x="0" y="144780"/>
                    </a:lnTo>
                    <a:close/>
                    <a:moveTo>
                      <a:pt x="0" y="6069552"/>
                    </a:moveTo>
                    <a:lnTo>
                      <a:pt x="144780" y="6069552"/>
                    </a:lnTo>
                    <a:lnTo>
                      <a:pt x="144780" y="6214332"/>
                    </a:lnTo>
                    <a:lnTo>
                      <a:pt x="0" y="6214332"/>
                    </a:lnTo>
                    <a:lnTo>
                      <a:pt x="0" y="6069552"/>
                    </a:lnTo>
                    <a:close/>
                    <a:moveTo>
                      <a:pt x="26785342" y="144780"/>
                    </a:moveTo>
                    <a:lnTo>
                      <a:pt x="26930121" y="144780"/>
                    </a:lnTo>
                    <a:lnTo>
                      <a:pt x="26930121" y="6069552"/>
                    </a:lnTo>
                    <a:lnTo>
                      <a:pt x="26785342" y="6069552"/>
                    </a:lnTo>
                    <a:lnTo>
                      <a:pt x="26785342" y="144780"/>
                    </a:lnTo>
                    <a:close/>
                    <a:moveTo>
                      <a:pt x="144780" y="6069552"/>
                    </a:moveTo>
                    <a:lnTo>
                      <a:pt x="26785342" y="6069552"/>
                    </a:lnTo>
                    <a:lnTo>
                      <a:pt x="26785342" y="6214332"/>
                    </a:lnTo>
                    <a:lnTo>
                      <a:pt x="144780" y="6214332"/>
                    </a:lnTo>
                    <a:lnTo>
                      <a:pt x="144780" y="6069552"/>
                    </a:lnTo>
                    <a:close/>
                    <a:moveTo>
                      <a:pt x="26785342" y="0"/>
                    </a:moveTo>
                    <a:lnTo>
                      <a:pt x="26930121" y="0"/>
                    </a:lnTo>
                    <a:lnTo>
                      <a:pt x="26930121" y="144780"/>
                    </a:lnTo>
                    <a:lnTo>
                      <a:pt x="26785342" y="144780"/>
                    </a:lnTo>
                    <a:lnTo>
                      <a:pt x="26785342" y="0"/>
                    </a:lnTo>
                    <a:close/>
                    <a:moveTo>
                      <a:pt x="0" y="0"/>
                    </a:moveTo>
                    <a:lnTo>
                      <a:pt x="144780" y="0"/>
                    </a:lnTo>
                    <a:lnTo>
                      <a:pt x="144780" y="144780"/>
                    </a:lnTo>
                    <a:lnTo>
                      <a:pt x="0" y="144780"/>
                    </a:lnTo>
                    <a:lnTo>
                      <a:pt x="0" y="0"/>
                    </a:lnTo>
                    <a:close/>
                    <a:moveTo>
                      <a:pt x="144780" y="0"/>
                    </a:moveTo>
                    <a:lnTo>
                      <a:pt x="26785342" y="0"/>
                    </a:lnTo>
                    <a:lnTo>
                      <a:pt x="26785342" y="144780"/>
                    </a:lnTo>
                    <a:lnTo>
                      <a:pt x="144780" y="144780"/>
                    </a:lnTo>
                    <a:lnTo>
                      <a:pt x="144780" y="0"/>
                    </a:lnTo>
                    <a:close/>
                  </a:path>
                </a:pathLst>
              </a:custGeom>
              <a:solidFill>
                <a:srgbClr val="FFFFFF"/>
              </a:solidFill>
            </p:spPr>
          </p:sp>
        </p:grpSp>
        <p:sp>
          <p:nvSpPr>
            <p:cNvPr name="TextBox 22" id="22"/>
            <p:cNvSpPr txBox="true"/>
            <p:nvPr/>
          </p:nvSpPr>
          <p:spPr>
            <a:xfrm rot="0">
              <a:off x="378061" y="87544"/>
              <a:ext cx="2967660" cy="644824"/>
            </a:xfrm>
            <a:prstGeom prst="rect">
              <a:avLst/>
            </a:prstGeom>
          </p:spPr>
          <p:txBody>
            <a:bodyPr anchor="t" rtlCol="false" tIns="0" lIns="0" bIns="0" rIns="0">
              <a:spAutoFit/>
            </a:bodyPr>
            <a:lstStyle/>
            <a:p>
              <a:pPr algn="ctr">
                <a:lnSpc>
                  <a:spcPts val="1970"/>
                </a:lnSpc>
                <a:spcBef>
                  <a:spcPct val="0"/>
                </a:spcBef>
              </a:pPr>
              <a:r>
                <a:rPr lang="en-US" sz="1407">
                  <a:solidFill>
                    <a:srgbClr val="FFFFFF"/>
                  </a:solidFill>
                  <a:latin typeface="Caldina"/>
                </a:rPr>
                <a:t>Fiche d’évaluation de l’accueil chez DÉCATHLON</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23232" y="6203359"/>
            <a:ext cx="3090240" cy="1573933"/>
          </a:xfrm>
          <a:custGeom>
            <a:avLst/>
            <a:gdLst/>
            <a:ahLst/>
            <a:cxnLst/>
            <a:rect r="r" b="b" t="t" l="l"/>
            <a:pathLst>
              <a:path h="1573933" w="3090240">
                <a:moveTo>
                  <a:pt x="0" y="0"/>
                </a:moveTo>
                <a:lnTo>
                  <a:pt x="3090240" y="0"/>
                </a:lnTo>
                <a:lnTo>
                  <a:pt x="3090240" y="1573934"/>
                </a:lnTo>
                <a:lnTo>
                  <a:pt x="0" y="1573934"/>
                </a:lnTo>
                <a:lnTo>
                  <a:pt x="0" y="0"/>
                </a:lnTo>
                <a:close/>
              </a:path>
            </a:pathLst>
          </a:custGeom>
          <a:blipFill>
            <a:blip r:embed="rId2"/>
            <a:stretch>
              <a:fillRect l="0" t="-5462" r="0" b="-5462"/>
            </a:stretch>
          </a:blipFill>
        </p:spPr>
      </p:sp>
      <p:sp>
        <p:nvSpPr>
          <p:cNvPr name="Freeform 3" id="3"/>
          <p:cNvSpPr/>
          <p:nvPr/>
        </p:nvSpPr>
        <p:spPr>
          <a:xfrm flipH="false" flipV="false" rot="0">
            <a:off x="410881" y="3972758"/>
            <a:ext cx="3627551" cy="2720663"/>
          </a:xfrm>
          <a:custGeom>
            <a:avLst/>
            <a:gdLst/>
            <a:ahLst/>
            <a:cxnLst/>
            <a:rect r="r" b="b" t="t" l="l"/>
            <a:pathLst>
              <a:path h="2720663" w="3627551">
                <a:moveTo>
                  <a:pt x="0" y="0"/>
                </a:moveTo>
                <a:lnTo>
                  <a:pt x="3627552" y="0"/>
                </a:lnTo>
                <a:lnTo>
                  <a:pt x="3627552" y="2720663"/>
                </a:lnTo>
                <a:lnTo>
                  <a:pt x="0" y="2720663"/>
                </a:lnTo>
                <a:lnTo>
                  <a:pt x="0" y="0"/>
                </a:lnTo>
                <a:close/>
              </a:path>
            </a:pathLst>
          </a:custGeom>
          <a:blipFill>
            <a:blip r:embed="rId3"/>
            <a:stretch>
              <a:fillRect l="0" t="0" r="0" b="0"/>
            </a:stretch>
          </a:blipFill>
        </p:spPr>
      </p:sp>
      <p:sp>
        <p:nvSpPr>
          <p:cNvPr name="Freeform 4" id="4"/>
          <p:cNvSpPr/>
          <p:nvPr/>
        </p:nvSpPr>
        <p:spPr>
          <a:xfrm flipH="false" flipV="false" rot="0">
            <a:off x="275164" y="7032285"/>
            <a:ext cx="3860423" cy="3249530"/>
          </a:xfrm>
          <a:custGeom>
            <a:avLst/>
            <a:gdLst/>
            <a:ahLst/>
            <a:cxnLst/>
            <a:rect r="r" b="b" t="t" l="l"/>
            <a:pathLst>
              <a:path h="3249530" w="3860423">
                <a:moveTo>
                  <a:pt x="0" y="0"/>
                </a:moveTo>
                <a:lnTo>
                  <a:pt x="3860423" y="0"/>
                </a:lnTo>
                <a:lnTo>
                  <a:pt x="3860423" y="3249530"/>
                </a:lnTo>
                <a:lnTo>
                  <a:pt x="0" y="3249530"/>
                </a:lnTo>
                <a:lnTo>
                  <a:pt x="0" y="0"/>
                </a:lnTo>
                <a:close/>
              </a:path>
            </a:pathLst>
          </a:custGeom>
          <a:blipFill>
            <a:blip r:embed="rId4"/>
            <a:stretch>
              <a:fillRect l="-1561" t="-3827" r="-1338" b="-2650"/>
            </a:stretch>
          </a:blipFill>
        </p:spPr>
      </p:sp>
      <p:grpSp>
        <p:nvGrpSpPr>
          <p:cNvPr name="Group 5" id="5"/>
          <p:cNvGrpSpPr/>
          <p:nvPr/>
        </p:nvGrpSpPr>
        <p:grpSpPr>
          <a:xfrm rot="0">
            <a:off x="350067" y="5904671"/>
            <a:ext cx="1407193" cy="1127614"/>
            <a:chOff x="0" y="0"/>
            <a:chExt cx="850003" cy="681126"/>
          </a:xfrm>
        </p:grpSpPr>
        <p:sp>
          <p:nvSpPr>
            <p:cNvPr name="Freeform 6" id="6"/>
            <p:cNvSpPr/>
            <p:nvPr/>
          </p:nvSpPr>
          <p:spPr>
            <a:xfrm flipH="false" flipV="false" rot="0">
              <a:off x="0" y="0"/>
              <a:ext cx="850003" cy="681126"/>
            </a:xfrm>
            <a:custGeom>
              <a:avLst/>
              <a:gdLst/>
              <a:ahLst/>
              <a:cxnLst/>
              <a:rect r="r" b="b" t="t" l="l"/>
              <a:pathLst>
                <a:path h="681126" w="850003">
                  <a:moveTo>
                    <a:pt x="850003" y="0"/>
                  </a:moveTo>
                  <a:lnTo>
                    <a:pt x="0" y="0"/>
                  </a:lnTo>
                  <a:lnTo>
                    <a:pt x="0" y="493166"/>
                  </a:lnTo>
                  <a:lnTo>
                    <a:pt x="157480" y="493166"/>
                  </a:lnTo>
                  <a:lnTo>
                    <a:pt x="157480" y="681126"/>
                  </a:lnTo>
                  <a:lnTo>
                    <a:pt x="463550" y="493166"/>
                  </a:lnTo>
                  <a:lnTo>
                    <a:pt x="850003" y="493166"/>
                  </a:lnTo>
                  <a:lnTo>
                    <a:pt x="850003" y="0"/>
                  </a:lnTo>
                  <a:close/>
                </a:path>
              </a:pathLst>
            </a:custGeom>
            <a:solidFill>
              <a:srgbClr val="FDECCF"/>
            </a:solidFill>
          </p:spPr>
        </p:sp>
        <p:sp>
          <p:nvSpPr>
            <p:cNvPr name="TextBox 7" id="7"/>
            <p:cNvSpPr txBox="true"/>
            <p:nvPr/>
          </p:nvSpPr>
          <p:spPr>
            <a:xfrm>
              <a:off x="0" y="-38100"/>
              <a:ext cx="850003" cy="528726"/>
            </a:xfrm>
            <a:prstGeom prst="rect">
              <a:avLst/>
            </a:prstGeom>
          </p:spPr>
          <p:txBody>
            <a:bodyPr anchor="ctr" rtlCol="false" tIns="50800" lIns="50800" bIns="50800" rIns="50800"/>
            <a:lstStyle/>
            <a:p>
              <a:pPr algn="ctr">
                <a:lnSpc>
                  <a:spcPts val="2023"/>
                </a:lnSpc>
              </a:pPr>
            </a:p>
          </p:txBody>
        </p:sp>
      </p:grpSp>
      <p:grpSp>
        <p:nvGrpSpPr>
          <p:cNvPr name="Group 8" id="8"/>
          <p:cNvGrpSpPr/>
          <p:nvPr/>
        </p:nvGrpSpPr>
        <p:grpSpPr>
          <a:xfrm rot="0">
            <a:off x="290617" y="1612470"/>
            <a:ext cx="7054640" cy="2017388"/>
            <a:chOff x="0" y="0"/>
            <a:chExt cx="67357880" cy="19262069"/>
          </a:xfrm>
        </p:grpSpPr>
        <p:sp>
          <p:nvSpPr>
            <p:cNvPr name="Freeform 9" id="9"/>
            <p:cNvSpPr/>
            <p:nvPr/>
          </p:nvSpPr>
          <p:spPr>
            <a:xfrm flipH="false" flipV="false" rot="0">
              <a:off x="72390" y="72390"/>
              <a:ext cx="67213103" cy="19117290"/>
            </a:xfrm>
            <a:custGeom>
              <a:avLst/>
              <a:gdLst/>
              <a:ahLst/>
              <a:cxnLst/>
              <a:rect r="r" b="b" t="t" l="l"/>
              <a:pathLst>
                <a:path h="19117290" w="67213103">
                  <a:moveTo>
                    <a:pt x="0" y="0"/>
                  </a:moveTo>
                  <a:lnTo>
                    <a:pt x="67213103" y="0"/>
                  </a:lnTo>
                  <a:lnTo>
                    <a:pt x="67213103" y="19117290"/>
                  </a:lnTo>
                  <a:lnTo>
                    <a:pt x="0" y="19117290"/>
                  </a:lnTo>
                  <a:lnTo>
                    <a:pt x="0" y="0"/>
                  </a:lnTo>
                  <a:close/>
                </a:path>
              </a:pathLst>
            </a:custGeom>
            <a:solidFill>
              <a:srgbClr val="397DC9"/>
            </a:solidFill>
          </p:spPr>
        </p:sp>
        <p:sp>
          <p:nvSpPr>
            <p:cNvPr name="Freeform 10" id="10"/>
            <p:cNvSpPr/>
            <p:nvPr/>
          </p:nvSpPr>
          <p:spPr>
            <a:xfrm flipH="false" flipV="false" rot="0">
              <a:off x="0" y="0"/>
              <a:ext cx="67357879" cy="19262069"/>
            </a:xfrm>
            <a:custGeom>
              <a:avLst/>
              <a:gdLst/>
              <a:ahLst/>
              <a:cxnLst/>
              <a:rect r="r" b="b" t="t" l="l"/>
              <a:pathLst>
                <a:path h="19262069" w="67357879">
                  <a:moveTo>
                    <a:pt x="67213100" y="19117289"/>
                  </a:moveTo>
                  <a:lnTo>
                    <a:pt x="67357879" y="19117289"/>
                  </a:lnTo>
                  <a:lnTo>
                    <a:pt x="67357879" y="19262069"/>
                  </a:lnTo>
                  <a:lnTo>
                    <a:pt x="67213100" y="19262069"/>
                  </a:lnTo>
                  <a:lnTo>
                    <a:pt x="67213100" y="19117289"/>
                  </a:lnTo>
                  <a:close/>
                  <a:moveTo>
                    <a:pt x="0" y="144780"/>
                  </a:moveTo>
                  <a:lnTo>
                    <a:pt x="144780" y="144780"/>
                  </a:lnTo>
                  <a:lnTo>
                    <a:pt x="144780" y="19117289"/>
                  </a:lnTo>
                  <a:lnTo>
                    <a:pt x="0" y="19117289"/>
                  </a:lnTo>
                  <a:lnTo>
                    <a:pt x="0" y="144780"/>
                  </a:lnTo>
                  <a:close/>
                  <a:moveTo>
                    <a:pt x="0" y="19117289"/>
                  </a:moveTo>
                  <a:lnTo>
                    <a:pt x="144780" y="19117289"/>
                  </a:lnTo>
                  <a:lnTo>
                    <a:pt x="144780" y="19262069"/>
                  </a:lnTo>
                  <a:lnTo>
                    <a:pt x="0" y="19262069"/>
                  </a:lnTo>
                  <a:lnTo>
                    <a:pt x="0" y="19117289"/>
                  </a:lnTo>
                  <a:close/>
                  <a:moveTo>
                    <a:pt x="67213100" y="144780"/>
                  </a:moveTo>
                  <a:lnTo>
                    <a:pt x="67357879" y="144780"/>
                  </a:lnTo>
                  <a:lnTo>
                    <a:pt x="67357879" y="19117289"/>
                  </a:lnTo>
                  <a:lnTo>
                    <a:pt x="67213100" y="19117289"/>
                  </a:lnTo>
                  <a:lnTo>
                    <a:pt x="67213100" y="144780"/>
                  </a:lnTo>
                  <a:close/>
                  <a:moveTo>
                    <a:pt x="144780" y="19117289"/>
                  </a:moveTo>
                  <a:lnTo>
                    <a:pt x="67213100" y="19117289"/>
                  </a:lnTo>
                  <a:lnTo>
                    <a:pt x="67213100" y="19262069"/>
                  </a:lnTo>
                  <a:lnTo>
                    <a:pt x="144780" y="19262069"/>
                  </a:lnTo>
                  <a:lnTo>
                    <a:pt x="144780" y="19117289"/>
                  </a:lnTo>
                  <a:close/>
                  <a:moveTo>
                    <a:pt x="67213100" y="0"/>
                  </a:moveTo>
                  <a:lnTo>
                    <a:pt x="67357879" y="0"/>
                  </a:lnTo>
                  <a:lnTo>
                    <a:pt x="67357879" y="144780"/>
                  </a:lnTo>
                  <a:lnTo>
                    <a:pt x="67213100" y="144780"/>
                  </a:lnTo>
                  <a:lnTo>
                    <a:pt x="67213100" y="0"/>
                  </a:lnTo>
                  <a:close/>
                  <a:moveTo>
                    <a:pt x="0" y="0"/>
                  </a:moveTo>
                  <a:lnTo>
                    <a:pt x="144780" y="0"/>
                  </a:lnTo>
                  <a:lnTo>
                    <a:pt x="144780" y="144780"/>
                  </a:lnTo>
                  <a:lnTo>
                    <a:pt x="0" y="144780"/>
                  </a:lnTo>
                  <a:lnTo>
                    <a:pt x="0" y="0"/>
                  </a:lnTo>
                  <a:close/>
                  <a:moveTo>
                    <a:pt x="144780" y="0"/>
                  </a:moveTo>
                  <a:lnTo>
                    <a:pt x="67213100" y="0"/>
                  </a:lnTo>
                  <a:lnTo>
                    <a:pt x="67213100" y="144780"/>
                  </a:lnTo>
                  <a:lnTo>
                    <a:pt x="144780" y="144780"/>
                  </a:lnTo>
                  <a:lnTo>
                    <a:pt x="144780" y="0"/>
                  </a:lnTo>
                  <a:close/>
                </a:path>
              </a:pathLst>
            </a:custGeom>
            <a:solidFill>
              <a:srgbClr val="FFFFFF"/>
            </a:solidFill>
          </p:spPr>
        </p:sp>
      </p:grpSp>
      <p:sp>
        <p:nvSpPr>
          <p:cNvPr name="TextBox 11" id="11"/>
          <p:cNvSpPr txBox="true"/>
          <p:nvPr/>
        </p:nvSpPr>
        <p:spPr>
          <a:xfrm rot="0">
            <a:off x="469017" y="1734383"/>
            <a:ext cx="6845700" cy="1684020"/>
          </a:xfrm>
          <a:prstGeom prst="rect">
            <a:avLst/>
          </a:prstGeom>
        </p:spPr>
        <p:txBody>
          <a:bodyPr anchor="t" rtlCol="false" tIns="0" lIns="0" bIns="0" rIns="0">
            <a:spAutoFit/>
          </a:bodyPr>
          <a:lstStyle/>
          <a:p>
            <a:pPr>
              <a:lnSpc>
                <a:spcPts val="1679"/>
              </a:lnSpc>
              <a:spcBef>
                <a:spcPct val="0"/>
              </a:spcBef>
            </a:pPr>
            <a:r>
              <a:rPr lang="en-US" sz="1200">
                <a:solidFill>
                  <a:srgbClr val="FFFFFF"/>
                </a:solidFill>
                <a:latin typeface="Poppins"/>
                <a:ea typeface="Poppins"/>
              </a:rPr>
              <a:t>Vous êtes élève en 2°MRC et en stage  dans la boutique Hexagone de Castres </a:t>
            </a:r>
          </a:p>
          <a:p>
            <a:pPr>
              <a:lnSpc>
                <a:spcPts val="1679"/>
              </a:lnSpc>
              <a:spcBef>
                <a:spcPct val="0"/>
              </a:spcBef>
            </a:pPr>
            <a:r>
              <a:rPr lang="en-US" sz="1200">
                <a:solidFill>
                  <a:srgbClr val="FFFFFF"/>
                </a:solidFill>
                <a:latin typeface="Poppins"/>
              </a:rPr>
              <a:t>Votre responsable souhaite vous familiariser avec l’accueil des clients. </a:t>
            </a:r>
          </a:p>
          <a:p>
            <a:pPr>
              <a:lnSpc>
                <a:spcPts val="1679"/>
              </a:lnSpc>
              <a:spcBef>
                <a:spcPct val="0"/>
              </a:spcBef>
            </a:pPr>
            <a:r>
              <a:rPr lang="en-US" sz="1200">
                <a:solidFill>
                  <a:srgbClr val="FFFFFF"/>
                </a:solidFill>
                <a:latin typeface="Poppins"/>
              </a:rPr>
              <a:t>Elle vous confie les missions suivantes :</a:t>
            </a:r>
          </a:p>
          <a:p>
            <a:pPr marL="259080" indent="-129540" lvl="1">
              <a:lnSpc>
                <a:spcPts val="1679"/>
              </a:lnSpc>
              <a:spcBef>
                <a:spcPct val="0"/>
              </a:spcBef>
              <a:buFont typeface="Arial"/>
              <a:buChar char="•"/>
            </a:pPr>
            <a:r>
              <a:rPr lang="en-US" sz="1200">
                <a:solidFill>
                  <a:srgbClr val="FFFFFF"/>
                </a:solidFill>
                <a:latin typeface="Poppins"/>
              </a:rPr>
              <a:t>Observer l’agent d’accueil et ses missions.</a:t>
            </a:r>
          </a:p>
          <a:p>
            <a:pPr marL="259080" indent="-129540" lvl="1">
              <a:lnSpc>
                <a:spcPts val="1679"/>
              </a:lnSpc>
              <a:spcBef>
                <a:spcPct val="0"/>
              </a:spcBef>
              <a:buFont typeface="Arial"/>
              <a:buChar char="•"/>
            </a:pPr>
            <a:r>
              <a:rPr lang="en-US" sz="1200">
                <a:solidFill>
                  <a:srgbClr val="FFFFFF"/>
                </a:solidFill>
                <a:latin typeface="Poppins"/>
              </a:rPr>
              <a:t>Proposer une technique d’accueil ainsi que les softskills qu’il faut développer pour devenir un bon hôte d’accueil et satisfaire le client.</a:t>
            </a:r>
          </a:p>
          <a:p>
            <a:pPr marL="259080" indent="-129540" lvl="1">
              <a:lnSpc>
                <a:spcPts val="1679"/>
              </a:lnSpc>
              <a:spcBef>
                <a:spcPct val="0"/>
              </a:spcBef>
              <a:buFont typeface="Arial"/>
              <a:buChar char="•"/>
            </a:pPr>
            <a:r>
              <a:rPr lang="en-US" sz="1200">
                <a:solidFill>
                  <a:srgbClr val="FFFFFF"/>
                </a:solidFill>
                <a:latin typeface="Poppins"/>
              </a:rPr>
              <a:t>Mettre en place une grille qui servira à évaluer les missions d’accueil dans une situation réelle d’accueil.</a:t>
            </a:r>
          </a:p>
        </p:txBody>
      </p:sp>
      <p:grpSp>
        <p:nvGrpSpPr>
          <p:cNvPr name="Group 12" id="12"/>
          <p:cNvGrpSpPr/>
          <p:nvPr/>
        </p:nvGrpSpPr>
        <p:grpSpPr>
          <a:xfrm rot="0">
            <a:off x="4253638" y="4259143"/>
            <a:ext cx="2550362" cy="1599111"/>
            <a:chOff x="0" y="0"/>
            <a:chExt cx="3400483" cy="2132148"/>
          </a:xfrm>
        </p:grpSpPr>
        <p:sp>
          <p:nvSpPr>
            <p:cNvPr name="TextBox 13" id="13"/>
            <p:cNvSpPr txBox="true"/>
            <p:nvPr/>
          </p:nvSpPr>
          <p:spPr>
            <a:xfrm rot="0">
              <a:off x="0" y="-9525"/>
              <a:ext cx="3400483" cy="1858647"/>
            </a:xfrm>
            <a:prstGeom prst="rect">
              <a:avLst/>
            </a:prstGeom>
          </p:spPr>
          <p:txBody>
            <a:bodyPr anchor="t" rtlCol="false" tIns="0" lIns="0" bIns="0" rIns="0">
              <a:spAutoFit/>
            </a:bodyPr>
            <a:lstStyle/>
            <a:p>
              <a:pPr algn="ctr">
                <a:lnSpc>
                  <a:spcPts val="2100"/>
                </a:lnSpc>
              </a:pPr>
              <a:r>
                <a:rPr lang="en-US" sz="2100" spc="-84">
                  <a:solidFill>
                    <a:srgbClr val="000000"/>
                  </a:solidFill>
                  <a:latin typeface="ITC Franklin Gothic LT Ultra-Bold"/>
                </a:rPr>
                <a:t>On privilégie le “made in France” d’où le nom Hexagone pour la boutique </a:t>
              </a:r>
            </a:p>
          </p:txBody>
        </p:sp>
        <p:sp>
          <p:nvSpPr>
            <p:cNvPr name="TextBox 14" id="14"/>
            <p:cNvSpPr txBox="true"/>
            <p:nvPr/>
          </p:nvSpPr>
          <p:spPr>
            <a:xfrm rot="0">
              <a:off x="600744" y="1886826"/>
              <a:ext cx="2198995" cy="245323"/>
            </a:xfrm>
            <a:prstGeom prst="rect">
              <a:avLst/>
            </a:prstGeom>
          </p:spPr>
          <p:txBody>
            <a:bodyPr anchor="t" rtlCol="false" tIns="0" lIns="0" bIns="0" rIns="0">
              <a:spAutoFit/>
            </a:bodyPr>
            <a:lstStyle/>
            <a:p>
              <a:pPr algn="ctr" marL="0" indent="0" lvl="0">
                <a:lnSpc>
                  <a:spcPts val="1187"/>
                </a:lnSpc>
                <a:spcBef>
                  <a:spcPct val="0"/>
                </a:spcBef>
              </a:pPr>
              <a:r>
                <a:rPr lang="en-US" sz="1187" strike="noStrike" u="none">
                  <a:solidFill>
                    <a:srgbClr val="0A0047"/>
                  </a:solidFill>
                  <a:latin typeface="Akzidenz-Grotesk Bold"/>
                </a:rPr>
                <a:t>↓ EN SAVOIR PLUS↓</a:t>
              </a:r>
            </a:p>
          </p:txBody>
        </p:sp>
      </p:grpSp>
      <p:grpSp>
        <p:nvGrpSpPr>
          <p:cNvPr name="Group 15" id="15"/>
          <p:cNvGrpSpPr/>
          <p:nvPr/>
        </p:nvGrpSpPr>
        <p:grpSpPr>
          <a:xfrm rot="0">
            <a:off x="469017" y="6055890"/>
            <a:ext cx="829293" cy="521582"/>
            <a:chOff x="0" y="0"/>
            <a:chExt cx="1105723" cy="695443"/>
          </a:xfrm>
        </p:grpSpPr>
        <p:sp>
          <p:nvSpPr>
            <p:cNvPr name="TextBox 16" id="16"/>
            <p:cNvSpPr txBox="true"/>
            <p:nvPr/>
          </p:nvSpPr>
          <p:spPr>
            <a:xfrm rot="0">
              <a:off x="0" y="-19050"/>
              <a:ext cx="1254003" cy="345156"/>
            </a:xfrm>
            <a:prstGeom prst="rect">
              <a:avLst/>
            </a:prstGeom>
          </p:spPr>
          <p:txBody>
            <a:bodyPr anchor="t" rtlCol="false" tIns="0" lIns="0" bIns="0" rIns="0">
              <a:spAutoFit/>
            </a:bodyPr>
            <a:lstStyle/>
            <a:p>
              <a:pPr algn="ctr">
                <a:lnSpc>
                  <a:spcPts val="816"/>
                </a:lnSpc>
              </a:pPr>
              <a:r>
                <a:rPr lang="en-US" sz="583">
                  <a:solidFill>
                    <a:srgbClr val="141313"/>
                  </a:solidFill>
                  <a:latin typeface="Lucida Console"/>
                </a:rPr>
                <a:t>Acheter différemment </a:t>
              </a:r>
            </a:p>
            <a:p>
              <a:pPr algn="ctr">
                <a:lnSpc>
                  <a:spcPts val="816"/>
                </a:lnSpc>
                <a:spcBef>
                  <a:spcPct val="0"/>
                </a:spcBef>
              </a:pPr>
            </a:p>
          </p:txBody>
        </p:sp>
        <p:sp>
          <p:nvSpPr>
            <p:cNvPr name="TextBox 17" id="17"/>
            <p:cNvSpPr txBox="true"/>
            <p:nvPr/>
          </p:nvSpPr>
          <p:spPr>
            <a:xfrm rot="0">
              <a:off x="515352" y="402257"/>
              <a:ext cx="1107516" cy="293186"/>
            </a:xfrm>
            <a:prstGeom prst="rect">
              <a:avLst/>
            </a:prstGeom>
          </p:spPr>
          <p:txBody>
            <a:bodyPr anchor="t" rtlCol="false" tIns="0" lIns="0" bIns="0" rIns="0">
              <a:spAutoFit/>
            </a:bodyPr>
            <a:lstStyle/>
            <a:p>
              <a:pPr algn="ctr">
                <a:lnSpc>
                  <a:spcPts val="816"/>
                </a:lnSpc>
                <a:spcBef>
                  <a:spcPct val="0"/>
                </a:spcBef>
              </a:pPr>
              <a:r>
                <a:rPr lang="en-US" sz="583">
                  <a:solidFill>
                    <a:srgbClr val="1B3251"/>
                  </a:solidFill>
                  <a:latin typeface="Lucida Console"/>
                </a:rPr>
                <a:t>c’est être unique !</a:t>
              </a:r>
            </a:p>
          </p:txBody>
        </p:sp>
      </p:grpSp>
      <p:sp>
        <p:nvSpPr>
          <p:cNvPr name="Freeform 18" id="18"/>
          <p:cNvSpPr/>
          <p:nvPr/>
        </p:nvSpPr>
        <p:spPr>
          <a:xfrm flipH="false" flipV="false" rot="0">
            <a:off x="4363110" y="8329743"/>
            <a:ext cx="1310729" cy="1864047"/>
          </a:xfrm>
          <a:custGeom>
            <a:avLst/>
            <a:gdLst/>
            <a:ahLst/>
            <a:cxnLst/>
            <a:rect r="r" b="b" t="t" l="l"/>
            <a:pathLst>
              <a:path h="1864047" w="1310729">
                <a:moveTo>
                  <a:pt x="0" y="0"/>
                </a:moveTo>
                <a:lnTo>
                  <a:pt x="1310729" y="0"/>
                </a:lnTo>
                <a:lnTo>
                  <a:pt x="1310729" y="1864046"/>
                </a:lnTo>
                <a:lnTo>
                  <a:pt x="0" y="1864046"/>
                </a:lnTo>
                <a:lnTo>
                  <a:pt x="0" y="0"/>
                </a:lnTo>
                <a:close/>
              </a:path>
            </a:pathLst>
          </a:custGeom>
          <a:blipFill>
            <a:blip r:embed="rId5"/>
            <a:stretch>
              <a:fillRect l="0" t="0" r="0" b="0"/>
            </a:stretch>
          </a:blipFill>
        </p:spPr>
      </p:sp>
      <p:sp>
        <p:nvSpPr>
          <p:cNvPr name="TextBox 19" id="19"/>
          <p:cNvSpPr txBox="true"/>
          <p:nvPr/>
        </p:nvSpPr>
        <p:spPr>
          <a:xfrm rot="0">
            <a:off x="5731839" y="8343274"/>
            <a:ext cx="1702447" cy="1577124"/>
          </a:xfrm>
          <a:prstGeom prst="rect">
            <a:avLst/>
          </a:prstGeom>
        </p:spPr>
        <p:txBody>
          <a:bodyPr anchor="t" rtlCol="false" tIns="0" lIns="0" bIns="0" rIns="0">
            <a:spAutoFit/>
          </a:bodyPr>
          <a:lstStyle/>
          <a:p>
            <a:pPr algn="ctr">
              <a:lnSpc>
                <a:spcPts val="1321"/>
              </a:lnSpc>
            </a:pPr>
            <a:r>
              <a:rPr lang="en-US" sz="944">
                <a:solidFill>
                  <a:srgbClr val="000000"/>
                </a:solidFill>
                <a:latin typeface="Poppins"/>
              </a:rPr>
              <a:t>Le secret d’un bon accueil ? Chaque client est unique, il faut respecter son périmètre intime, lui montrer qu’il est important ! </a:t>
            </a:r>
          </a:p>
          <a:p>
            <a:pPr algn="ctr">
              <a:lnSpc>
                <a:spcPts val="1321"/>
              </a:lnSpc>
              <a:spcBef>
                <a:spcPct val="0"/>
              </a:spcBef>
            </a:pPr>
            <a:r>
              <a:rPr lang="en-US" sz="944">
                <a:solidFill>
                  <a:srgbClr val="000000"/>
                </a:solidFill>
                <a:latin typeface="Poppins"/>
              </a:rPr>
              <a:t>Les 20 premières secondes comptent !</a:t>
            </a:r>
          </a:p>
          <a:p>
            <a:pPr algn="ctr">
              <a:lnSpc>
                <a:spcPts val="1181"/>
              </a:lnSpc>
              <a:spcBef>
                <a:spcPct val="0"/>
              </a:spcBef>
            </a:pPr>
            <a:r>
              <a:rPr lang="en-US" sz="844">
                <a:solidFill>
                  <a:srgbClr val="000000"/>
                </a:solidFill>
                <a:latin typeface="Poppins Italics"/>
              </a:rPr>
              <a:t>Vanessa</a:t>
            </a:r>
            <a:r>
              <a:rPr lang="en-US" sz="844">
                <a:solidFill>
                  <a:srgbClr val="000000"/>
                </a:solidFill>
                <a:latin typeface="Poppins Italics"/>
              </a:rPr>
              <a:t>,  Hôtesse d’accueil Hexagone Castres </a:t>
            </a:r>
          </a:p>
          <a:p>
            <a:pPr algn="ctr">
              <a:lnSpc>
                <a:spcPts val="1321"/>
              </a:lnSpc>
              <a:spcBef>
                <a:spcPct val="0"/>
              </a:spcBef>
            </a:pPr>
          </a:p>
        </p:txBody>
      </p:sp>
      <p:grpSp>
        <p:nvGrpSpPr>
          <p:cNvPr name="Group 20" id="20"/>
          <p:cNvGrpSpPr/>
          <p:nvPr/>
        </p:nvGrpSpPr>
        <p:grpSpPr>
          <a:xfrm rot="0">
            <a:off x="0" y="-11590"/>
            <a:ext cx="7560000" cy="1467408"/>
            <a:chOff x="0" y="0"/>
            <a:chExt cx="10080000" cy="1956544"/>
          </a:xfrm>
        </p:grpSpPr>
        <p:sp>
          <p:nvSpPr>
            <p:cNvPr name="TextBox 21" id="21"/>
            <p:cNvSpPr txBox="true"/>
            <p:nvPr/>
          </p:nvSpPr>
          <p:spPr>
            <a:xfrm rot="0">
              <a:off x="35199" y="796489"/>
              <a:ext cx="10044801" cy="769569"/>
            </a:xfrm>
            <a:prstGeom prst="rect">
              <a:avLst/>
            </a:prstGeom>
          </p:spPr>
          <p:txBody>
            <a:bodyPr anchor="t" rtlCol="false" tIns="0" lIns="0" bIns="0" rIns="0">
              <a:spAutoFit/>
            </a:bodyPr>
            <a:lstStyle/>
            <a:p>
              <a:pPr algn="ctr" marL="0" indent="0" lvl="0">
                <a:lnSpc>
                  <a:spcPts val="3959"/>
                </a:lnSpc>
              </a:pPr>
              <a:r>
                <a:rPr lang="en-US" sz="4398" spc="87">
                  <a:solidFill>
                    <a:srgbClr val="397DC9"/>
                  </a:solidFill>
                  <a:latin typeface="Calps Bold"/>
                </a:rPr>
                <a:t>CONTEXTE #4</a:t>
              </a:r>
            </a:p>
          </p:txBody>
        </p:sp>
        <p:sp>
          <p:nvSpPr>
            <p:cNvPr name="Freeform 22" id="22"/>
            <p:cNvSpPr/>
            <p:nvPr/>
          </p:nvSpPr>
          <p:spPr>
            <a:xfrm flipH="false" flipV="false" rot="4231162">
              <a:off x="993250" y="900166"/>
              <a:ext cx="1061283" cy="719020"/>
            </a:xfrm>
            <a:custGeom>
              <a:avLst/>
              <a:gdLst/>
              <a:ahLst/>
              <a:cxnLst/>
              <a:rect r="r" b="b" t="t" l="l"/>
              <a:pathLst>
                <a:path h="719020" w="1061283">
                  <a:moveTo>
                    <a:pt x="0" y="0"/>
                  </a:moveTo>
                  <a:lnTo>
                    <a:pt x="1061284" y="0"/>
                  </a:lnTo>
                  <a:lnTo>
                    <a:pt x="1061284" y="719020"/>
                  </a:lnTo>
                  <a:lnTo>
                    <a:pt x="0" y="719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3" id="23"/>
            <p:cNvSpPr txBox="true"/>
            <p:nvPr/>
          </p:nvSpPr>
          <p:spPr>
            <a:xfrm rot="0">
              <a:off x="2202619" y="11251"/>
              <a:ext cx="7591058" cy="342687"/>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rPr>
                <a:t>Séance #1 : L’accueil dans les métiers de la relation au client </a:t>
              </a:r>
            </a:p>
          </p:txBody>
        </p:sp>
        <p:sp>
          <p:nvSpPr>
            <p:cNvPr name="TextBox 24" id="24"/>
            <p:cNvSpPr txBox="true"/>
            <p:nvPr/>
          </p:nvSpPr>
          <p:spPr>
            <a:xfrm rot="0">
              <a:off x="0" y="1508908"/>
              <a:ext cx="10080000" cy="447635"/>
            </a:xfrm>
            <a:prstGeom prst="rect">
              <a:avLst/>
            </a:prstGeom>
          </p:spPr>
          <p:txBody>
            <a:bodyPr anchor="t" rtlCol="false" tIns="0" lIns="0" bIns="0" rIns="0">
              <a:spAutoFit/>
            </a:bodyPr>
            <a:lstStyle/>
            <a:p>
              <a:pPr algn="ctr">
                <a:lnSpc>
                  <a:spcPts val="2757"/>
                </a:lnSpc>
                <a:spcBef>
                  <a:spcPct val="0"/>
                </a:spcBef>
              </a:pPr>
              <a:r>
                <a:rPr lang="en-US" sz="1969">
                  <a:solidFill>
                    <a:srgbClr val="000000"/>
                  </a:solidFill>
                  <a:latin typeface="Poppins Bold"/>
                </a:rPr>
                <a:t>L’accueil en boutique </a:t>
              </a:r>
              <a:r>
                <a:rPr lang="en-US" sz="1969">
                  <a:solidFill>
                    <a:srgbClr val="025ABB"/>
                  </a:solidFill>
                  <a:latin typeface="Poppins Bold"/>
                </a:rPr>
                <a:t>chez Hexagone</a:t>
              </a:r>
            </a:p>
          </p:txBody>
        </p:sp>
        <p:grpSp>
          <p:nvGrpSpPr>
            <p:cNvPr name="Group 25" id="25"/>
            <p:cNvGrpSpPr/>
            <p:nvPr/>
          </p:nvGrpSpPr>
          <p:grpSpPr>
            <a:xfrm rot="0">
              <a:off x="36982" y="0"/>
              <a:ext cx="1942397" cy="353938"/>
              <a:chOff x="0" y="0"/>
              <a:chExt cx="522084" cy="95133"/>
            </a:xfrm>
          </p:grpSpPr>
          <p:sp>
            <p:nvSpPr>
              <p:cNvPr name="Freeform 26" id="26"/>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397DC9"/>
              </a:solidFill>
            </p:spPr>
          </p:sp>
          <p:sp>
            <p:nvSpPr>
              <p:cNvPr name="TextBox 27" id="27"/>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8" id="28"/>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EXPERT #4</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07865" y="3541010"/>
            <a:ext cx="3464711" cy="2780471"/>
            <a:chOff x="0" y="0"/>
            <a:chExt cx="1241674" cy="996458"/>
          </a:xfrm>
        </p:grpSpPr>
        <p:sp>
          <p:nvSpPr>
            <p:cNvPr name="Freeform 3" id="3"/>
            <p:cNvSpPr/>
            <p:nvPr/>
          </p:nvSpPr>
          <p:spPr>
            <a:xfrm flipH="false" flipV="false" rot="0">
              <a:off x="0" y="0"/>
              <a:ext cx="1241674" cy="996458"/>
            </a:xfrm>
            <a:custGeom>
              <a:avLst/>
              <a:gdLst/>
              <a:ahLst/>
              <a:cxnLst/>
              <a:rect r="r" b="b" t="t" l="l"/>
              <a:pathLst>
                <a:path h="996458" w="1241674">
                  <a:moveTo>
                    <a:pt x="82677" y="0"/>
                  </a:moveTo>
                  <a:lnTo>
                    <a:pt x="1158998" y="0"/>
                  </a:lnTo>
                  <a:cubicBezTo>
                    <a:pt x="1204659" y="0"/>
                    <a:pt x="1241674" y="37016"/>
                    <a:pt x="1241674" y="82677"/>
                  </a:cubicBezTo>
                  <a:lnTo>
                    <a:pt x="1241674" y="913781"/>
                  </a:lnTo>
                  <a:cubicBezTo>
                    <a:pt x="1241674" y="959443"/>
                    <a:pt x="1204659" y="996458"/>
                    <a:pt x="1158998" y="996458"/>
                  </a:cubicBezTo>
                  <a:lnTo>
                    <a:pt x="82677" y="996458"/>
                  </a:lnTo>
                  <a:cubicBezTo>
                    <a:pt x="60750" y="996458"/>
                    <a:pt x="39720" y="987748"/>
                    <a:pt x="24215" y="972243"/>
                  </a:cubicBezTo>
                  <a:cubicBezTo>
                    <a:pt x="8711" y="956738"/>
                    <a:pt x="0" y="935709"/>
                    <a:pt x="0" y="913781"/>
                  </a:cubicBezTo>
                  <a:lnTo>
                    <a:pt x="0" y="82677"/>
                  </a:lnTo>
                  <a:cubicBezTo>
                    <a:pt x="0" y="37016"/>
                    <a:pt x="37016" y="0"/>
                    <a:pt x="82677" y="0"/>
                  </a:cubicBezTo>
                  <a:close/>
                </a:path>
              </a:pathLst>
            </a:custGeom>
            <a:solidFill>
              <a:srgbClr val="FFDD36"/>
            </a:solidFill>
          </p:spPr>
        </p:sp>
        <p:sp>
          <p:nvSpPr>
            <p:cNvPr name="TextBox 4" id="4"/>
            <p:cNvSpPr txBox="true"/>
            <p:nvPr/>
          </p:nvSpPr>
          <p:spPr>
            <a:xfrm>
              <a:off x="0" y="-38100"/>
              <a:ext cx="1241674" cy="1034558"/>
            </a:xfrm>
            <a:prstGeom prst="rect">
              <a:avLst/>
            </a:prstGeom>
          </p:spPr>
          <p:txBody>
            <a:bodyPr anchor="ctr" rtlCol="false" tIns="50800" lIns="50800" bIns="50800" rIns="50800"/>
            <a:lstStyle/>
            <a:p>
              <a:pPr algn="ctr">
                <a:lnSpc>
                  <a:spcPts val="2023"/>
                </a:lnSpc>
              </a:pPr>
            </a:p>
          </p:txBody>
        </p:sp>
      </p:grpSp>
      <p:grpSp>
        <p:nvGrpSpPr>
          <p:cNvPr name="Group 5" id="5"/>
          <p:cNvGrpSpPr/>
          <p:nvPr/>
        </p:nvGrpSpPr>
        <p:grpSpPr>
          <a:xfrm rot="0">
            <a:off x="4043892" y="3649841"/>
            <a:ext cx="3043065" cy="1882763"/>
            <a:chOff x="0" y="0"/>
            <a:chExt cx="1090566" cy="674740"/>
          </a:xfrm>
        </p:grpSpPr>
        <p:sp>
          <p:nvSpPr>
            <p:cNvPr name="Freeform 6" id="6"/>
            <p:cNvSpPr/>
            <p:nvPr/>
          </p:nvSpPr>
          <p:spPr>
            <a:xfrm flipH="false" flipV="false" rot="0">
              <a:off x="0" y="0"/>
              <a:ext cx="1090566" cy="674740"/>
            </a:xfrm>
            <a:custGeom>
              <a:avLst/>
              <a:gdLst/>
              <a:ahLst/>
              <a:cxnLst/>
              <a:rect r="r" b="b" t="t" l="l"/>
              <a:pathLst>
                <a:path h="674740" w="1090566">
                  <a:moveTo>
                    <a:pt x="94132" y="0"/>
                  </a:moveTo>
                  <a:lnTo>
                    <a:pt x="996433" y="0"/>
                  </a:lnTo>
                  <a:cubicBezTo>
                    <a:pt x="1048421" y="0"/>
                    <a:pt x="1090566" y="42145"/>
                    <a:pt x="1090566" y="94132"/>
                  </a:cubicBezTo>
                  <a:lnTo>
                    <a:pt x="1090566" y="580607"/>
                  </a:lnTo>
                  <a:cubicBezTo>
                    <a:pt x="1090566" y="605573"/>
                    <a:pt x="1080648" y="629516"/>
                    <a:pt x="1062995" y="647169"/>
                  </a:cubicBezTo>
                  <a:cubicBezTo>
                    <a:pt x="1045342" y="664822"/>
                    <a:pt x="1021399" y="674740"/>
                    <a:pt x="996433" y="674740"/>
                  </a:cubicBezTo>
                  <a:lnTo>
                    <a:pt x="94132" y="674740"/>
                  </a:lnTo>
                  <a:cubicBezTo>
                    <a:pt x="42145" y="674740"/>
                    <a:pt x="0" y="632595"/>
                    <a:pt x="0" y="580607"/>
                  </a:cubicBezTo>
                  <a:lnTo>
                    <a:pt x="0" y="94132"/>
                  </a:lnTo>
                  <a:cubicBezTo>
                    <a:pt x="0" y="42145"/>
                    <a:pt x="42145" y="0"/>
                    <a:pt x="94132" y="0"/>
                  </a:cubicBezTo>
                  <a:close/>
                </a:path>
              </a:pathLst>
            </a:custGeom>
            <a:solidFill>
              <a:srgbClr val="CAECBE"/>
            </a:solidFill>
          </p:spPr>
        </p:sp>
        <p:sp>
          <p:nvSpPr>
            <p:cNvPr name="TextBox 7" id="7"/>
            <p:cNvSpPr txBox="true"/>
            <p:nvPr/>
          </p:nvSpPr>
          <p:spPr>
            <a:xfrm>
              <a:off x="0" y="-38100"/>
              <a:ext cx="1090566" cy="712840"/>
            </a:xfrm>
            <a:prstGeom prst="rect">
              <a:avLst/>
            </a:prstGeom>
          </p:spPr>
          <p:txBody>
            <a:bodyPr anchor="ctr" rtlCol="false" tIns="50800" lIns="50800" bIns="50800" rIns="50800"/>
            <a:lstStyle/>
            <a:p>
              <a:pPr algn="ctr">
                <a:lnSpc>
                  <a:spcPts val="2023"/>
                </a:lnSpc>
              </a:pPr>
            </a:p>
          </p:txBody>
        </p:sp>
      </p:grpSp>
      <p:sp>
        <p:nvSpPr>
          <p:cNvPr name="Freeform 8" id="8"/>
          <p:cNvSpPr/>
          <p:nvPr/>
        </p:nvSpPr>
        <p:spPr>
          <a:xfrm flipH="false" flipV="false" rot="0">
            <a:off x="517793" y="1796789"/>
            <a:ext cx="3058519" cy="1557777"/>
          </a:xfrm>
          <a:custGeom>
            <a:avLst/>
            <a:gdLst/>
            <a:ahLst/>
            <a:cxnLst/>
            <a:rect r="r" b="b" t="t" l="l"/>
            <a:pathLst>
              <a:path h="1557777" w="3058519">
                <a:moveTo>
                  <a:pt x="0" y="0"/>
                </a:moveTo>
                <a:lnTo>
                  <a:pt x="3058519" y="0"/>
                </a:lnTo>
                <a:lnTo>
                  <a:pt x="3058519" y="1557777"/>
                </a:lnTo>
                <a:lnTo>
                  <a:pt x="0" y="1557777"/>
                </a:lnTo>
                <a:lnTo>
                  <a:pt x="0" y="0"/>
                </a:lnTo>
                <a:close/>
              </a:path>
            </a:pathLst>
          </a:custGeom>
          <a:blipFill>
            <a:blip r:embed="rId2"/>
            <a:stretch>
              <a:fillRect l="0" t="-5220" r="0" b="-5220"/>
            </a:stretch>
          </a:blipFill>
        </p:spPr>
      </p:sp>
      <p:sp>
        <p:nvSpPr>
          <p:cNvPr name="Freeform 9" id="9"/>
          <p:cNvSpPr/>
          <p:nvPr/>
        </p:nvSpPr>
        <p:spPr>
          <a:xfrm flipH="false" flipV="false" rot="0">
            <a:off x="4028438" y="1796789"/>
            <a:ext cx="3058519" cy="1557777"/>
          </a:xfrm>
          <a:custGeom>
            <a:avLst/>
            <a:gdLst/>
            <a:ahLst/>
            <a:cxnLst/>
            <a:rect r="r" b="b" t="t" l="l"/>
            <a:pathLst>
              <a:path h="1557777" w="3058519">
                <a:moveTo>
                  <a:pt x="0" y="0"/>
                </a:moveTo>
                <a:lnTo>
                  <a:pt x="3058519" y="0"/>
                </a:lnTo>
                <a:lnTo>
                  <a:pt x="3058519" y="1557777"/>
                </a:lnTo>
                <a:lnTo>
                  <a:pt x="0" y="1557777"/>
                </a:lnTo>
                <a:lnTo>
                  <a:pt x="0" y="0"/>
                </a:lnTo>
                <a:close/>
              </a:path>
            </a:pathLst>
          </a:custGeom>
          <a:blipFill>
            <a:blip r:embed="rId3"/>
            <a:stretch>
              <a:fillRect l="0" t="-5220" r="0" b="-5220"/>
            </a:stretch>
          </a:blipFill>
        </p:spPr>
      </p:sp>
      <p:graphicFrame>
        <p:nvGraphicFramePr>
          <p:cNvPr name="Table 10" id="10"/>
          <p:cNvGraphicFramePr>
            <a:graphicFrameLocks noGrp="true"/>
          </p:cNvGraphicFramePr>
          <p:nvPr/>
        </p:nvGraphicFramePr>
        <p:xfrm>
          <a:off x="1512000" y="7143110"/>
          <a:ext cx="2940709" cy="1963349"/>
        </p:xfrm>
        <a:graphic>
          <a:graphicData uri="http://schemas.openxmlformats.org/drawingml/2006/table">
            <a:tbl>
              <a:tblPr/>
              <a:tblGrid>
                <a:gridCol w="980236"/>
                <a:gridCol w="980236"/>
                <a:gridCol w="980236"/>
              </a:tblGrid>
              <a:tr h="236027">
                <a:tc gridSpan="3">
                  <a:txBody>
                    <a:bodyPr anchor="t" rtlCol="false"/>
                    <a:lstStyle/>
                    <a:p>
                      <a:pPr algn="l">
                        <a:lnSpc>
                          <a:spcPts val="816"/>
                        </a:lnSpc>
                        <a:defRPr/>
                      </a:pPr>
                      <a:r>
                        <a:rPr lang="en-US" sz="583">
                          <a:solidFill>
                            <a:srgbClr val="000000"/>
                          </a:solidFill>
                          <a:latin typeface="Lucida Console"/>
                        </a:rPr>
                        <a:t>Grille OBSERVATION</a:t>
                      </a:r>
                      <a:endParaRPr lang="en-US" sz="1100"/>
                    </a:p>
                    <a:p>
                      <a:pPr>
                        <a:lnSpc>
                          <a:spcPts val="816"/>
                        </a:lnSpc>
                      </a:pPr>
                      <a:r>
                        <a:rPr lang="en-US" sz="583">
                          <a:solidFill>
                            <a:srgbClr val="000000"/>
                          </a:solidFill>
                          <a:latin typeface="Lucida Console"/>
                        </a:rPr>
                        <a:t>Attitude adoptée lors d’une prise de contact</a:t>
                      </a: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hMerge="true">
                  <a:txBody>
                    <a:bodyPr anchor="t" rtlCol="false"/>
                    <a:lstStyle/>
                    <a:p>
                      <a:pPr algn="l">
                        <a:lnSpc>
                          <a:spcPts val="816"/>
                        </a:lnSpc>
                        <a:defRPr/>
                      </a:pPr>
                      <a:r>
                        <a:rPr lang="en-US" sz="583">
                          <a:solidFill>
                            <a:srgbClr val="000000"/>
                          </a:solidFill>
                          <a:latin typeface="Lucida Console"/>
                        </a:rPr>
                        <a:t>Grille OBSERVATION</a:t>
                      </a:r>
                      <a:endParaRPr lang="en-US" sz="1100"/>
                    </a:p>
                    <a:p>
                      <a:pPr>
                        <a:lnSpc>
                          <a:spcPts val="816"/>
                        </a:lnSpc>
                      </a:pPr>
                      <a:r>
                        <a:rPr lang="en-US" sz="583">
                          <a:solidFill>
                            <a:srgbClr val="000000"/>
                          </a:solidFill>
                          <a:latin typeface="Lucida Console"/>
                        </a:rPr>
                        <a:t>Attitude adoptée lors d’une prise de contact</a:t>
                      </a: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hMerge="true">
                  <a:txBody>
                    <a:bodyPr anchor="t" rtlCol="false"/>
                    <a:lstStyle/>
                    <a:p>
                      <a:pPr algn="l">
                        <a:lnSpc>
                          <a:spcPts val="816"/>
                        </a:lnSpc>
                        <a:defRPr/>
                      </a:pPr>
                      <a:r>
                        <a:rPr lang="en-US" sz="583">
                          <a:solidFill>
                            <a:srgbClr val="000000"/>
                          </a:solidFill>
                          <a:latin typeface="Lucida Console"/>
                        </a:rPr>
                        <a:t>Grille OBSERVATION</a:t>
                      </a:r>
                      <a:endParaRPr lang="en-US" sz="1100"/>
                    </a:p>
                    <a:p>
                      <a:pPr>
                        <a:lnSpc>
                          <a:spcPts val="816"/>
                        </a:lnSpc>
                      </a:pPr>
                      <a:r>
                        <a:rPr lang="en-US" sz="583">
                          <a:solidFill>
                            <a:srgbClr val="000000"/>
                          </a:solidFill>
                          <a:latin typeface="Lucida Console"/>
                        </a:rPr>
                        <a:t>Attitude adoptée lors d’une prise de contact</a:t>
                      </a: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r>
              <a:tr h="416351">
                <a:tc gridSpan="3">
                  <a:txBody>
                    <a:bodyPr anchor="t" rtlCol="false"/>
                    <a:lstStyle/>
                    <a:p>
                      <a:pPr algn="l">
                        <a:lnSpc>
                          <a:spcPts val="816"/>
                        </a:lnSpc>
                        <a:defRPr/>
                      </a:pPr>
                      <a:r>
                        <a:rPr lang="en-US" sz="583">
                          <a:solidFill>
                            <a:srgbClr val="000000"/>
                          </a:solidFill>
                          <a:latin typeface="Lucida Console"/>
                        </a:rPr>
                        <a:t>Noms des observateurs </a:t>
                      </a:r>
                      <a:endParaRPr lang="en-US" sz="1100"/>
                    </a:p>
                    <a:p>
                      <a:pPr>
                        <a:lnSpc>
                          <a:spcPts val="816"/>
                        </a:lnSpc>
                      </a:pPr>
                      <a:r>
                        <a:rPr lang="en-US" sz="583">
                          <a:solidFill>
                            <a:srgbClr val="000000"/>
                          </a:solidFill>
                          <a:latin typeface="Lucida Console"/>
                        </a:rPr>
                        <a:t>Noms du magasin :  </a:t>
                      </a:r>
                    </a:p>
                    <a:p>
                      <a:pPr>
                        <a:lnSpc>
                          <a:spcPts val="816"/>
                        </a:lnSpc>
                      </a:pPr>
                      <a:r>
                        <a:rPr lang="en-US" sz="583">
                          <a:solidFill>
                            <a:srgbClr val="000000"/>
                          </a:solidFill>
                          <a:latin typeface="Lucida Console"/>
                        </a:rPr>
                        <a:t>Situation : décrire la situation de l’accueil à votre arrivée</a:t>
                      </a:r>
                    </a:p>
                    <a:p>
                      <a:pPr>
                        <a:lnSpc>
                          <a:spcPts val="816"/>
                        </a:lnSpc>
                      </a:pPr>
                    </a:p>
                    <a:p>
                      <a:pPr>
                        <a:lnSpc>
                          <a:spcPts val="816"/>
                        </a:lnSpc>
                      </a:pP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hMerge="true">
                  <a:txBody>
                    <a:bodyPr anchor="t" rtlCol="false"/>
                    <a:lstStyle/>
                    <a:p>
                      <a:pPr algn="l">
                        <a:lnSpc>
                          <a:spcPts val="816"/>
                        </a:lnSpc>
                        <a:defRPr/>
                      </a:pPr>
                      <a:r>
                        <a:rPr lang="en-US" sz="583">
                          <a:solidFill>
                            <a:srgbClr val="000000"/>
                          </a:solidFill>
                          <a:latin typeface="Lucida Console"/>
                        </a:rPr>
                        <a:t>Noms des observateurs </a:t>
                      </a:r>
                      <a:endParaRPr lang="en-US" sz="1100"/>
                    </a:p>
                    <a:p>
                      <a:pPr>
                        <a:lnSpc>
                          <a:spcPts val="816"/>
                        </a:lnSpc>
                      </a:pPr>
                      <a:r>
                        <a:rPr lang="en-US" sz="583">
                          <a:solidFill>
                            <a:srgbClr val="000000"/>
                          </a:solidFill>
                          <a:latin typeface="Lucida Console"/>
                        </a:rPr>
                        <a:t>Noms du magasin :  </a:t>
                      </a:r>
                    </a:p>
                    <a:p>
                      <a:pPr>
                        <a:lnSpc>
                          <a:spcPts val="816"/>
                        </a:lnSpc>
                      </a:pPr>
                      <a:r>
                        <a:rPr lang="en-US" sz="583">
                          <a:solidFill>
                            <a:srgbClr val="000000"/>
                          </a:solidFill>
                          <a:latin typeface="Lucida Console"/>
                        </a:rPr>
                        <a:t>Situation : décrire la situation de l’accueil à votre arrivée</a:t>
                      </a:r>
                    </a:p>
                    <a:p>
                      <a:pPr>
                        <a:lnSpc>
                          <a:spcPts val="816"/>
                        </a:lnSpc>
                      </a:pPr>
                    </a:p>
                    <a:p>
                      <a:pPr>
                        <a:lnSpc>
                          <a:spcPts val="816"/>
                        </a:lnSpc>
                      </a:pP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hMerge="true">
                  <a:txBody>
                    <a:bodyPr anchor="t" rtlCol="false"/>
                    <a:lstStyle/>
                    <a:p>
                      <a:pPr algn="l">
                        <a:lnSpc>
                          <a:spcPts val="816"/>
                        </a:lnSpc>
                        <a:defRPr/>
                      </a:pPr>
                      <a:r>
                        <a:rPr lang="en-US" sz="583">
                          <a:solidFill>
                            <a:srgbClr val="000000"/>
                          </a:solidFill>
                          <a:latin typeface="Lucida Console"/>
                        </a:rPr>
                        <a:t>Noms des observateurs </a:t>
                      </a:r>
                      <a:endParaRPr lang="en-US" sz="1100"/>
                    </a:p>
                    <a:p>
                      <a:pPr>
                        <a:lnSpc>
                          <a:spcPts val="816"/>
                        </a:lnSpc>
                      </a:pPr>
                      <a:r>
                        <a:rPr lang="en-US" sz="583">
                          <a:solidFill>
                            <a:srgbClr val="000000"/>
                          </a:solidFill>
                          <a:latin typeface="Lucida Console"/>
                        </a:rPr>
                        <a:t>Noms du magasin :  </a:t>
                      </a:r>
                    </a:p>
                    <a:p>
                      <a:pPr>
                        <a:lnSpc>
                          <a:spcPts val="816"/>
                        </a:lnSpc>
                      </a:pPr>
                      <a:r>
                        <a:rPr lang="en-US" sz="583">
                          <a:solidFill>
                            <a:srgbClr val="000000"/>
                          </a:solidFill>
                          <a:latin typeface="Lucida Console"/>
                        </a:rPr>
                        <a:t>Situation : décrire la situation de l’accueil à votre arrivée</a:t>
                      </a:r>
                    </a:p>
                    <a:p>
                      <a:pPr>
                        <a:lnSpc>
                          <a:spcPts val="816"/>
                        </a:lnSpc>
                      </a:pPr>
                    </a:p>
                    <a:p>
                      <a:pPr>
                        <a:lnSpc>
                          <a:spcPts val="816"/>
                        </a:lnSpc>
                      </a:pP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r>
              <a:tr h="236027">
                <a:tc>
                  <a:txBody>
                    <a:bodyPr anchor="t" rtlCol="false"/>
                    <a:lstStyle/>
                    <a:p>
                      <a:pPr algn="l">
                        <a:lnSpc>
                          <a:spcPts val="816"/>
                        </a:lnSpc>
                        <a:defRPr/>
                      </a:pPr>
                      <a:r>
                        <a:rPr lang="en-US" sz="583">
                          <a:solidFill>
                            <a:srgbClr val="000000"/>
                          </a:solidFill>
                          <a:latin typeface="Lucida Console"/>
                        </a:rPr>
                        <a:t>Critères d’observation</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Points Positifs</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Points à retravailler</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r>
              <a:tr h="236027">
                <a:tc>
                  <a:txBody>
                    <a:bodyPr anchor="t" rtlCol="false"/>
                    <a:lstStyle/>
                    <a:p>
                      <a:pPr algn="l">
                        <a:lnSpc>
                          <a:spcPts val="816"/>
                        </a:lnSpc>
                        <a:defRPr/>
                      </a:pPr>
                      <a:r>
                        <a:rPr lang="en-US" sz="583">
                          <a:solidFill>
                            <a:srgbClr val="000000"/>
                          </a:solidFill>
                          <a:latin typeface="Lucida Console"/>
                        </a:rPr>
                        <a:t>Tenue vestimentaire</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 </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 </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r>
              <a:tr h="236027">
                <a:tc rowSpan="2">
                  <a:txBody>
                    <a:bodyPr anchor="t" rtlCol="false"/>
                    <a:lstStyle/>
                    <a:p>
                      <a:pPr algn="l">
                        <a:lnSpc>
                          <a:spcPts val="816"/>
                        </a:lnSpc>
                        <a:defRPr/>
                      </a:pPr>
                      <a:r>
                        <a:rPr lang="en-US" sz="583">
                          <a:solidFill>
                            <a:srgbClr val="000000"/>
                          </a:solidFill>
                          <a:latin typeface="Lucida Console"/>
                        </a:rPr>
                        <a:t>Communication non verbale :</a:t>
                      </a:r>
                      <a:endParaRPr lang="en-US" sz="1100"/>
                    </a:p>
                    <a:p>
                      <a:pPr>
                        <a:lnSpc>
                          <a:spcPts val="816"/>
                        </a:lnSpc>
                      </a:pPr>
                      <a:r>
                        <a:rPr lang="en-US" sz="583">
                          <a:solidFill>
                            <a:srgbClr val="000000"/>
                          </a:solidFill>
                          <a:latin typeface="Lucida Console"/>
                        </a:rPr>
                        <a:t>Expression du visage (sourire, regard, mimique)</a:t>
                      </a:r>
                    </a:p>
                    <a:p>
                      <a:pPr>
                        <a:lnSpc>
                          <a:spcPts val="816"/>
                        </a:lnSpc>
                      </a:pPr>
                    </a:p>
                    <a:p>
                      <a:pPr>
                        <a:lnSpc>
                          <a:spcPts val="816"/>
                        </a:lnSpc>
                      </a:pPr>
                      <a:r>
                        <a:rPr lang="en-US" sz="583">
                          <a:solidFill>
                            <a:srgbClr val="000000"/>
                          </a:solidFill>
                          <a:latin typeface="Lucida Console"/>
                        </a:rPr>
                        <a:t>Expression Corporelle (gestuelle, posture)</a:t>
                      </a: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  </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 </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r>
              <a:tr h="248679">
                <a:tc vMerge="true">
                  <a:txBody>
                    <a:bodyPr anchor="t" rtlCol="false"/>
                    <a:lstStyle/>
                    <a:p>
                      <a:pPr algn="l">
                        <a:lnSpc>
                          <a:spcPts val="816"/>
                        </a:lnSpc>
                        <a:defRPr/>
                      </a:pPr>
                      <a:r>
                        <a:rPr lang="en-US" sz="583">
                          <a:solidFill>
                            <a:srgbClr val="000000"/>
                          </a:solidFill>
                          <a:latin typeface="Lucida Console"/>
                        </a:rPr>
                        <a:t>Communication non verbale :</a:t>
                      </a:r>
                      <a:endParaRPr lang="en-US" sz="1100"/>
                    </a:p>
                    <a:p>
                      <a:pPr>
                        <a:lnSpc>
                          <a:spcPts val="816"/>
                        </a:lnSpc>
                      </a:pPr>
                      <a:r>
                        <a:rPr lang="en-US" sz="583">
                          <a:solidFill>
                            <a:srgbClr val="000000"/>
                          </a:solidFill>
                          <a:latin typeface="Lucida Console"/>
                        </a:rPr>
                        <a:t>Expression du visage (sourire, regard, mimique)</a:t>
                      </a:r>
                    </a:p>
                    <a:p>
                      <a:pPr>
                        <a:lnSpc>
                          <a:spcPts val="816"/>
                        </a:lnSpc>
                      </a:pPr>
                    </a:p>
                    <a:p>
                      <a:pPr>
                        <a:lnSpc>
                          <a:spcPts val="816"/>
                        </a:lnSpc>
                      </a:pPr>
                      <a:r>
                        <a:rPr lang="en-US" sz="583">
                          <a:solidFill>
                            <a:srgbClr val="000000"/>
                          </a:solidFill>
                          <a:latin typeface="Lucida Console"/>
                        </a:rPr>
                        <a:t>Expression Corporelle (gestuelle, posture)</a:t>
                      </a: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 </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 </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r>
              <a:tr h="354209">
                <a:tc>
                  <a:txBody>
                    <a:bodyPr anchor="t" rtlCol="false"/>
                    <a:lstStyle/>
                    <a:p>
                      <a:pPr algn="l">
                        <a:lnSpc>
                          <a:spcPts val="816"/>
                        </a:lnSpc>
                        <a:defRPr/>
                      </a:pPr>
                      <a:r>
                        <a:rPr lang="en-US" sz="583">
                          <a:solidFill>
                            <a:srgbClr val="000000"/>
                          </a:solidFill>
                          <a:latin typeface="Lucida Console"/>
                        </a:rPr>
                        <a:t>Communication Verbale</a:t>
                      </a:r>
                      <a:endParaRPr lang="en-US" sz="1100"/>
                    </a:p>
                    <a:p>
                      <a:pPr>
                        <a:lnSpc>
                          <a:spcPts val="816"/>
                        </a:lnSpc>
                      </a:pPr>
                      <a:r>
                        <a:rPr lang="en-US" sz="583">
                          <a:solidFill>
                            <a:srgbClr val="000000"/>
                          </a:solidFill>
                          <a:latin typeface="Lucida Console"/>
                        </a:rPr>
                        <a:t>Langage </a:t>
                      </a:r>
                    </a:p>
                    <a:p>
                      <a:pPr>
                        <a:lnSpc>
                          <a:spcPts val="816"/>
                        </a:lnSpc>
                      </a:pPr>
                      <a:r>
                        <a:rPr lang="en-US" sz="583">
                          <a:solidFill>
                            <a:srgbClr val="000000"/>
                          </a:solidFill>
                          <a:latin typeface="Lucida Console"/>
                        </a:rPr>
                        <a:t>Débit de la voix</a:t>
                      </a:r>
                    </a:p>
                    <a:p>
                      <a:pPr>
                        <a:lnSpc>
                          <a:spcPts val="816"/>
                        </a:lnSpc>
                      </a:pPr>
                      <a:r>
                        <a:rPr lang="en-US" sz="583">
                          <a:solidFill>
                            <a:srgbClr val="000000"/>
                          </a:solidFill>
                          <a:latin typeface="Lucida Console"/>
                        </a:rPr>
                        <a:t>Intonation de la voix</a:t>
                      </a:r>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 </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c>
                  <a:txBody>
                    <a:bodyPr anchor="t" rtlCol="false"/>
                    <a:lstStyle/>
                    <a:p>
                      <a:pPr algn="l">
                        <a:lnSpc>
                          <a:spcPts val="816"/>
                        </a:lnSpc>
                        <a:defRPr/>
                      </a:pPr>
                      <a:r>
                        <a:rPr lang="en-US" sz="583">
                          <a:solidFill>
                            <a:srgbClr val="000000"/>
                          </a:solidFill>
                          <a:latin typeface="Lucida Console"/>
                        </a:rPr>
                        <a:t> </a:t>
                      </a:r>
                      <a:endParaRPr lang="en-US" sz="1100"/>
                    </a:p>
                  </a:txBody>
                  <a:tcPr marL="66675" marR="66675" marT="66675" marB="66675" anchor="ctr">
                    <a:lnL cmpd="sng" algn="ctr" cap="flat" w="12350">
                      <a:solidFill>
                        <a:srgbClr val="000000"/>
                      </a:solidFill>
                      <a:prstDash val="solid"/>
                      <a:round/>
                      <a:headEnd type="none" w="med" len="med"/>
                      <a:tailEnd type="none" w="med" len="med"/>
                    </a:lnL>
                    <a:lnR cmpd="sng" algn="ctr" cap="flat" w="12350">
                      <a:solidFill>
                        <a:srgbClr val="000000"/>
                      </a:solidFill>
                      <a:prstDash val="solid"/>
                      <a:round/>
                      <a:headEnd type="none" w="med" len="med"/>
                      <a:tailEnd type="none" w="med" len="med"/>
                    </a:lnR>
                    <a:lnT cmpd="sng" algn="ctr" cap="flat" w="12350">
                      <a:solidFill>
                        <a:srgbClr val="000000"/>
                      </a:solidFill>
                      <a:prstDash val="solid"/>
                      <a:round/>
                      <a:headEnd type="none" w="med" len="med"/>
                      <a:tailEnd type="none" w="med" len="med"/>
                    </a:lnT>
                    <a:lnB cmpd="sng" algn="ctr" cap="flat" w="12350">
                      <a:solidFill>
                        <a:srgbClr val="000000"/>
                      </a:solidFill>
                      <a:prstDash val="solid"/>
                      <a:round/>
                      <a:headEnd type="none" w="med" len="med"/>
                      <a:tailEnd type="none" w="med" len="med"/>
                    </a:lnB>
                  </a:tcPr>
                </a:tc>
              </a:tr>
            </a:tbl>
          </a:graphicData>
        </a:graphic>
      </p:graphicFrame>
      <p:sp>
        <p:nvSpPr>
          <p:cNvPr name="TextBox 11" id="11"/>
          <p:cNvSpPr txBox="true"/>
          <p:nvPr/>
        </p:nvSpPr>
        <p:spPr>
          <a:xfrm rot="0">
            <a:off x="624215" y="3621266"/>
            <a:ext cx="3155785" cy="2535844"/>
          </a:xfrm>
          <a:prstGeom prst="rect">
            <a:avLst/>
          </a:prstGeom>
        </p:spPr>
        <p:txBody>
          <a:bodyPr anchor="t" rtlCol="false" tIns="0" lIns="0" bIns="0" rIns="0">
            <a:spAutoFit/>
          </a:bodyPr>
          <a:lstStyle/>
          <a:p>
            <a:pPr algn="ctr">
              <a:lnSpc>
                <a:spcPts val="1454"/>
              </a:lnSpc>
              <a:spcBef>
                <a:spcPct val="0"/>
              </a:spcBef>
            </a:pPr>
            <a:r>
              <a:rPr lang="en-US" sz="1038">
                <a:solidFill>
                  <a:srgbClr val="1B3251"/>
                </a:solidFill>
                <a:latin typeface="Arimo Bold Italics"/>
              </a:rPr>
              <a:t>HÔTE (SSE) D'ACCUEIL chez Hexagone</a:t>
            </a:r>
          </a:p>
          <a:p>
            <a:pPr algn="ctr">
              <a:lnSpc>
                <a:spcPts val="1454"/>
              </a:lnSpc>
              <a:spcBef>
                <a:spcPct val="0"/>
              </a:spcBef>
            </a:pPr>
          </a:p>
          <a:p>
            <a:pPr algn="l">
              <a:lnSpc>
                <a:spcPts val="1454"/>
              </a:lnSpc>
              <a:spcBef>
                <a:spcPct val="0"/>
              </a:spcBef>
            </a:pPr>
            <a:r>
              <a:rPr lang="en-US" sz="1038">
                <a:solidFill>
                  <a:srgbClr val="1B3251"/>
                </a:solidFill>
                <a:latin typeface="Arimo Bold"/>
              </a:rPr>
              <a:t>Tes Missions </a:t>
            </a:r>
          </a:p>
          <a:p>
            <a:pPr algn="just">
              <a:lnSpc>
                <a:spcPts val="1454"/>
              </a:lnSpc>
              <a:spcBef>
                <a:spcPct val="0"/>
              </a:spcBef>
            </a:pPr>
            <a:r>
              <a:rPr lang="en-US" sz="1038">
                <a:solidFill>
                  <a:srgbClr val="1B3251"/>
                </a:solidFill>
                <a:latin typeface="Arimo"/>
              </a:rPr>
              <a:t>En tant que hôte (sse) d'accueil chez Hexagone tu travailles au niveau du stand d’accueil. </a:t>
            </a:r>
          </a:p>
          <a:p>
            <a:pPr algn="just">
              <a:lnSpc>
                <a:spcPts val="1454"/>
              </a:lnSpc>
              <a:spcBef>
                <a:spcPct val="0"/>
              </a:spcBef>
            </a:pPr>
            <a:r>
              <a:rPr lang="en-US" sz="1038">
                <a:solidFill>
                  <a:srgbClr val="1B3251"/>
                </a:solidFill>
                <a:latin typeface="Arimo"/>
              </a:rPr>
              <a:t>Tu accueilles, réponds aux demandes de la clientèle et l'orientes à l'intérieur du magasin ou dans son environnement. </a:t>
            </a:r>
          </a:p>
          <a:p>
            <a:pPr algn="just">
              <a:lnSpc>
                <a:spcPts val="1454"/>
              </a:lnSpc>
              <a:spcBef>
                <a:spcPct val="0"/>
              </a:spcBef>
            </a:pPr>
            <a:r>
              <a:rPr lang="en-US" sz="1038">
                <a:solidFill>
                  <a:srgbClr val="1B3251"/>
                </a:solidFill>
                <a:latin typeface="Arimo"/>
              </a:rPr>
              <a:t>Si ta fonction essentielle est la réception et l’information des clients, il se peut que tu répondes aussi aux demandes par téléphone et que tu entretiennes la boutique pour que le client se sente à l’aise.</a:t>
            </a:r>
          </a:p>
          <a:p>
            <a:pPr algn="ctr">
              <a:lnSpc>
                <a:spcPts val="1454"/>
              </a:lnSpc>
              <a:spcBef>
                <a:spcPct val="0"/>
              </a:spcBef>
            </a:pPr>
          </a:p>
        </p:txBody>
      </p:sp>
      <p:sp>
        <p:nvSpPr>
          <p:cNvPr name="TextBox 12" id="12"/>
          <p:cNvSpPr txBox="true"/>
          <p:nvPr/>
        </p:nvSpPr>
        <p:spPr>
          <a:xfrm rot="0">
            <a:off x="4146607" y="3716516"/>
            <a:ext cx="2930207" cy="1560830"/>
          </a:xfrm>
          <a:prstGeom prst="rect">
            <a:avLst/>
          </a:prstGeom>
        </p:spPr>
        <p:txBody>
          <a:bodyPr anchor="t" rtlCol="false" tIns="0" lIns="0" bIns="0" rIns="0">
            <a:spAutoFit/>
          </a:bodyPr>
          <a:lstStyle/>
          <a:p>
            <a:pPr algn="ctr">
              <a:lnSpc>
                <a:spcPts val="1540"/>
              </a:lnSpc>
              <a:spcBef>
                <a:spcPct val="0"/>
              </a:spcBef>
            </a:pPr>
            <a:r>
              <a:rPr lang="en-US" sz="1100">
                <a:solidFill>
                  <a:srgbClr val="1B3251"/>
                </a:solidFill>
                <a:latin typeface="Arimo Bold"/>
              </a:rPr>
              <a:t>Compétences recherchées</a:t>
            </a:r>
          </a:p>
          <a:p>
            <a:pPr marL="237491" indent="-118745" lvl="1">
              <a:lnSpc>
                <a:spcPts val="1540"/>
              </a:lnSpc>
              <a:buFont typeface="Arial"/>
              <a:buChar char="•"/>
            </a:pPr>
            <a:r>
              <a:rPr lang="en-US" sz="1100">
                <a:solidFill>
                  <a:srgbClr val="1B3251"/>
                </a:solidFill>
                <a:latin typeface="Arimo"/>
              </a:rPr>
              <a:t>Sens du relationnel</a:t>
            </a:r>
          </a:p>
          <a:p>
            <a:pPr marL="237491" indent="-118745" lvl="1">
              <a:lnSpc>
                <a:spcPts val="1540"/>
              </a:lnSpc>
              <a:buFont typeface="Arial"/>
              <a:buChar char="•"/>
            </a:pPr>
            <a:r>
              <a:rPr lang="en-US" sz="1100">
                <a:solidFill>
                  <a:srgbClr val="1B3251"/>
                </a:solidFill>
                <a:latin typeface="Arimo"/>
              </a:rPr>
              <a:t>Disponibilité</a:t>
            </a:r>
          </a:p>
          <a:p>
            <a:pPr marL="237491" indent="-118745" lvl="1">
              <a:lnSpc>
                <a:spcPts val="1540"/>
              </a:lnSpc>
              <a:buFont typeface="Arial"/>
              <a:buChar char="•"/>
            </a:pPr>
            <a:r>
              <a:rPr lang="en-US" sz="1100">
                <a:solidFill>
                  <a:srgbClr val="1B3251"/>
                </a:solidFill>
                <a:latin typeface="Arimo"/>
              </a:rPr>
              <a:t>Réactivité</a:t>
            </a:r>
          </a:p>
          <a:p>
            <a:pPr marL="237491" indent="-118745" lvl="1">
              <a:lnSpc>
                <a:spcPts val="1540"/>
              </a:lnSpc>
              <a:buFont typeface="Arial"/>
              <a:buChar char="•"/>
            </a:pPr>
            <a:r>
              <a:rPr lang="en-US" sz="1100">
                <a:solidFill>
                  <a:srgbClr val="1B3251"/>
                </a:solidFill>
                <a:latin typeface="Arimo"/>
              </a:rPr>
              <a:t>Avoir une écoute active et savoir reformuler</a:t>
            </a:r>
          </a:p>
          <a:p>
            <a:pPr marL="237491" indent="-118745" lvl="1">
              <a:lnSpc>
                <a:spcPts val="1540"/>
              </a:lnSpc>
              <a:buFont typeface="Arial"/>
              <a:buChar char="•"/>
            </a:pPr>
            <a:r>
              <a:rPr lang="en-US" sz="1100">
                <a:solidFill>
                  <a:srgbClr val="1B3251"/>
                </a:solidFill>
                <a:latin typeface="Arimo"/>
              </a:rPr>
              <a:t>Avoir des connaissances dans le Design</a:t>
            </a:r>
          </a:p>
          <a:p>
            <a:pPr marL="237491" indent="-118745" lvl="1">
              <a:lnSpc>
                <a:spcPts val="1540"/>
              </a:lnSpc>
              <a:buFont typeface="Arial"/>
              <a:buChar char="•"/>
            </a:pPr>
            <a:r>
              <a:rPr lang="en-US" sz="1100">
                <a:solidFill>
                  <a:srgbClr val="1B3251"/>
                </a:solidFill>
                <a:latin typeface="Arimo"/>
              </a:rPr>
              <a:t>Goût pour le contact et le service</a:t>
            </a:r>
          </a:p>
          <a:p>
            <a:pPr marL="237491" indent="-118745" lvl="1">
              <a:lnSpc>
                <a:spcPts val="1540"/>
              </a:lnSpc>
              <a:buFont typeface="Arial"/>
              <a:buChar char="•"/>
            </a:pPr>
            <a:r>
              <a:rPr lang="en-US" sz="1100">
                <a:solidFill>
                  <a:srgbClr val="1B3251"/>
                </a:solidFill>
                <a:latin typeface="Arimo"/>
              </a:rPr>
              <a:t>Maîtrise de l'anglais</a:t>
            </a:r>
          </a:p>
        </p:txBody>
      </p:sp>
      <p:grpSp>
        <p:nvGrpSpPr>
          <p:cNvPr name="Group 13" id="13"/>
          <p:cNvGrpSpPr/>
          <p:nvPr/>
        </p:nvGrpSpPr>
        <p:grpSpPr>
          <a:xfrm rot="0">
            <a:off x="0" y="-11590"/>
            <a:ext cx="7560000" cy="1467408"/>
            <a:chOff x="0" y="0"/>
            <a:chExt cx="10080000" cy="1956544"/>
          </a:xfrm>
        </p:grpSpPr>
        <p:sp>
          <p:nvSpPr>
            <p:cNvPr name="TextBox 14" id="14"/>
            <p:cNvSpPr txBox="true"/>
            <p:nvPr/>
          </p:nvSpPr>
          <p:spPr>
            <a:xfrm rot="0">
              <a:off x="35199" y="796489"/>
              <a:ext cx="10044801" cy="769569"/>
            </a:xfrm>
            <a:prstGeom prst="rect">
              <a:avLst/>
            </a:prstGeom>
          </p:spPr>
          <p:txBody>
            <a:bodyPr anchor="t" rtlCol="false" tIns="0" lIns="0" bIns="0" rIns="0">
              <a:spAutoFit/>
            </a:bodyPr>
            <a:lstStyle/>
            <a:p>
              <a:pPr algn="ctr" marL="0" indent="0" lvl="0">
                <a:lnSpc>
                  <a:spcPts val="3959"/>
                </a:lnSpc>
              </a:pPr>
              <a:r>
                <a:rPr lang="en-US" sz="4398" spc="87">
                  <a:solidFill>
                    <a:srgbClr val="397DC9"/>
                  </a:solidFill>
                  <a:latin typeface="Calps Bold"/>
                </a:rPr>
                <a:t>CONTEXTE #4</a:t>
              </a:r>
            </a:p>
          </p:txBody>
        </p:sp>
        <p:sp>
          <p:nvSpPr>
            <p:cNvPr name="Freeform 15" id="15"/>
            <p:cNvSpPr/>
            <p:nvPr/>
          </p:nvSpPr>
          <p:spPr>
            <a:xfrm flipH="false" flipV="false" rot="4231162">
              <a:off x="993250" y="900166"/>
              <a:ext cx="1061283" cy="719020"/>
            </a:xfrm>
            <a:custGeom>
              <a:avLst/>
              <a:gdLst/>
              <a:ahLst/>
              <a:cxnLst/>
              <a:rect r="r" b="b" t="t" l="l"/>
              <a:pathLst>
                <a:path h="719020" w="1061283">
                  <a:moveTo>
                    <a:pt x="0" y="0"/>
                  </a:moveTo>
                  <a:lnTo>
                    <a:pt x="1061284" y="0"/>
                  </a:lnTo>
                  <a:lnTo>
                    <a:pt x="1061284" y="719020"/>
                  </a:lnTo>
                  <a:lnTo>
                    <a:pt x="0" y="719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2202619" y="11251"/>
              <a:ext cx="7591058" cy="342687"/>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rPr>
                <a:t>Séance #1 : L’accueil dans les métiers de la relation au client </a:t>
              </a:r>
            </a:p>
          </p:txBody>
        </p:sp>
        <p:sp>
          <p:nvSpPr>
            <p:cNvPr name="TextBox 17" id="17"/>
            <p:cNvSpPr txBox="true"/>
            <p:nvPr/>
          </p:nvSpPr>
          <p:spPr>
            <a:xfrm rot="0">
              <a:off x="0" y="1508908"/>
              <a:ext cx="10080000" cy="447635"/>
            </a:xfrm>
            <a:prstGeom prst="rect">
              <a:avLst/>
            </a:prstGeom>
          </p:spPr>
          <p:txBody>
            <a:bodyPr anchor="t" rtlCol="false" tIns="0" lIns="0" bIns="0" rIns="0">
              <a:spAutoFit/>
            </a:bodyPr>
            <a:lstStyle/>
            <a:p>
              <a:pPr algn="ctr">
                <a:lnSpc>
                  <a:spcPts val="2757"/>
                </a:lnSpc>
                <a:spcBef>
                  <a:spcPct val="0"/>
                </a:spcBef>
              </a:pPr>
              <a:r>
                <a:rPr lang="en-US" sz="1969">
                  <a:solidFill>
                    <a:srgbClr val="000000"/>
                  </a:solidFill>
                  <a:latin typeface="Poppins Bold"/>
                </a:rPr>
                <a:t>L’accueil en magasin </a:t>
              </a:r>
              <a:r>
                <a:rPr lang="en-US" sz="1969">
                  <a:solidFill>
                    <a:srgbClr val="025ABB"/>
                  </a:solidFill>
                  <a:latin typeface="Poppins Bold"/>
                </a:rPr>
                <a:t>chez Hexagone</a:t>
              </a:r>
            </a:p>
          </p:txBody>
        </p:sp>
        <p:grpSp>
          <p:nvGrpSpPr>
            <p:cNvPr name="Group 18" id="18"/>
            <p:cNvGrpSpPr/>
            <p:nvPr/>
          </p:nvGrpSpPr>
          <p:grpSpPr>
            <a:xfrm rot="0">
              <a:off x="36982" y="0"/>
              <a:ext cx="1942397" cy="353938"/>
              <a:chOff x="0" y="0"/>
              <a:chExt cx="522084" cy="95133"/>
            </a:xfrm>
          </p:grpSpPr>
          <p:sp>
            <p:nvSpPr>
              <p:cNvPr name="Freeform 19" id="19"/>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397DC9"/>
              </a:solidFill>
            </p:spPr>
          </p:sp>
          <p:sp>
            <p:nvSpPr>
              <p:cNvPr name="TextBox 20" id="20"/>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1" id="21"/>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EXPERT #4</a:t>
              </a:r>
            </a:p>
          </p:txBody>
        </p:sp>
      </p:grpSp>
      <p:grpSp>
        <p:nvGrpSpPr>
          <p:cNvPr name="Group 22" id="22"/>
          <p:cNvGrpSpPr/>
          <p:nvPr/>
        </p:nvGrpSpPr>
        <p:grpSpPr>
          <a:xfrm rot="0">
            <a:off x="0" y="6531678"/>
            <a:ext cx="7318367" cy="401882"/>
            <a:chOff x="0" y="0"/>
            <a:chExt cx="9757823" cy="535843"/>
          </a:xfrm>
        </p:grpSpPr>
        <p:grpSp>
          <p:nvGrpSpPr>
            <p:cNvPr name="Group 23" id="23"/>
            <p:cNvGrpSpPr/>
            <p:nvPr/>
          </p:nvGrpSpPr>
          <p:grpSpPr>
            <a:xfrm rot="0">
              <a:off x="0" y="0"/>
              <a:ext cx="9757823" cy="535843"/>
              <a:chOff x="0" y="0"/>
              <a:chExt cx="69875955" cy="3837179"/>
            </a:xfrm>
          </p:grpSpPr>
          <p:sp>
            <p:nvSpPr>
              <p:cNvPr name="Freeform 24" id="24"/>
              <p:cNvSpPr/>
              <p:nvPr/>
            </p:nvSpPr>
            <p:spPr>
              <a:xfrm flipH="false" flipV="false" rot="0">
                <a:off x="72390" y="72390"/>
                <a:ext cx="69731176" cy="3692400"/>
              </a:xfrm>
              <a:custGeom>
                <a:avLst/>
                <a:gdLst/>
                <a:ahLst/>
                <a:cxnLst/>
                <a:rect r="r" b="b" t="t" l="l"/>
                <a:pathLst>
                  <a:path h="3692400" w="69731176">
                    <a:moveTo>
                      <a:pt x="0" y="0"/>
                    </a:moveTo>
                    <a:lnTo>
                      <a:pt x="69731176" y="0"/>
                    </a:lnTo>
                    <a:lnTo>
                      <a:pt x="69731176" y="3692400"/>
                    </a:lnTo>
                    <a:lnTo>
                      <a:pt x="0" y="3692400"/>
                    </a:lnTo>
                    <a:lnTo>
                      <a:pt x="0" y="0"/>
                    </a:lnTo>
                    <a:close/>
                  </a:path>
                </a:pathLst>
              </a:custGeom>
              <a:solidFill>
                <a:srgbClr val="397DC9"/>
              </a:solidFill>
            </p:spPr>
          </p:sp>
          <p:sp>
            <p:nvSpPr>
              <p:cNvPr name="Freeform 25" id="25"/>
              <p:cNvSpPr/>
              <p:nvPr/>
            </p:nvSpPr>
            <p:spPr>
              <a:xfrm flipH="false" flipV="false" rot="0">
                <a:off x="0" y="0"/>
                <a:ext cx="69875952" cy="3837179"/>
              </a:xfrm>
              <a:custGeom>
                <a:avLst/>
                <a:gdLst/>
                <a:ahLst/>
                <a:cxnLst/>
                <a:rect r="r" b="b" t="t" l="l"/>
                <a:pathLst>
                  <a:path h="3837179" w="69875952">
                    <a:moveTo>
                      <a:pt x="69731173" y="3692399"/>
                    </a:moveTo>
                    <a:lnTo>
                      <a:pt x="69875952" y="3692399"/>
                    </a:lnTo>
                    <a:lnTo>
                      <a:pt x="69875952" y="3837179"/>
                    </a:lnTo>
                    <a:lnTo>
                      <a:pt x="69731173" y="3837179"/>
                    </a:lnTo>
                    <a:lnTo>
                      <a:pt x="69731173" y="3692399"/>
                    </a:lnTo>
                    <a:close/>
                    <a:moveTo>
                      <a:pt x="0" y="144780"/>
                    </a:moveTo>
                    <a:lnTo>
                      <a:pt x="144780" y="144780"/>
                    </a:lnTo>
                    <a:lnTo>
                      <a:pt x="144780" y="3692399"/>
                    </a:lnTo>
                    <a:lnTo>
                      <a:pt x="0" y="3692399"/>
                    </a:lnTo>
                    <a:lnTo>
                      <a:pt x="0" y="144780"/>
                    </a:lnTo>
                    <a:close/>
                    <a:moveTo>
                      <a:pt x="0" y="3692399"/>
                    </a:moveTo>
                    <a:lnTo>
                      <a:pt x="144780" y="3692399"/>
                    </a:lnTo>
                    <a:lnTo>
                      <a:pt x="144780" y="3837179"/>
                    </a:lnTo>
                    <a:lnTo>
                      <a:pt x="0" y="3837179"/>
                    </a:lnTo>
                    <a:lnTo>
                      <a:pt x="0" y="3692399"/>
                    </a:lnTo>
                    <a:close/>
                    <a:moveTo>
                      <a:pt x="69731173" y="144780"/>
                    </a:moveTo>
                    <a:lnTo>
                      <a:pt x="69875952" y="144780"/>
                    </a:lnTo>
                    <a:lnTo>
                      <a:pt x="69875952" y="3692399"/>
                    </a:lnTo>
                    <a:lnTo>
                      <a:pt x="69731173" y="3692399"/>
                    </a:lnTo>
                    <a:lnTo>
                      <a:pt x="69731173" y="144780"/>
                    </a:lnTo>
                    <a:close/>
                    <a:moveTo>
                      <a:pt x="144780" y="3692399"/>
                    </a:moveTo>
                    <a:lnTo>
                      <a:pt x="69731173" y="3692399"/>
                    </a:lnTo>
                    <a:lnTo>
                      <a:pt x="69731173" y="3837179"/>
                    </a:lnTo>
                    <a:lnTo>
                      <a:pt x="144780" y="3837179"/>
                    </a:lnTo>
                    <a:lnTo>
                      <a:pt x="144780" y="3692399"/>
                    </a:lnTo>
                    <a:close/>
                    <a:moveTo>
                      <a:pt x="69731173" y="0"/>
                    </a:moveTo>
                    <a:lnTo>
                      <a:pt x="69875952" y="0"/>
                    </a:lnTo>
                    <a:lnTo>
                      <a:pt x="69875952" y="144780"/>
                    </a:lnTo>
                    <a:lnTo>
                      <a:pt x="69731173" y="144780"/>
                    </a:lnTo>
                    <a:lnTo>
                      <a:pt x="69731173" y="0"/>
                    </a:lnTo>
                    <a:close/>
                    <a:moveTo>
                      <a:pt x="0" y="0"/>
                    </a:moveTo>
                    <a:lnTo>
                      <a:pt x="144780" y="0"/>
                    </a:lnTo>
                    <a:lnTo>
                      <a:pt x="144780" y="144780"/>
                    </a:lnTo>
                    <a:lnTo>
                      <a:pt x="0" y="144780"/>
                    </a:lnTo>
                    <a:lnTo>
                      <a:pt x="0" y="0"/>
                    </a:lnTo>
                    <a:close/>
                    <a:moveTo>
                      <a:pt x="144780" y="0"/>
                    </a:moveTo>
                    <a:lnTo>
                      <a:pt x="69731173" y="0"/>
                    </a:lnTo>
                    <a:lnTo>
                      <a:pt x="69731173" y="144780"/>
                    </a:lnTo>
                    <a:lnTo>
                      <a:pt x="144780" y="144780"/>
                    </a:lnTo>
                    <a:lnTo>
                      <a:pt x="144780" y="0"/>
                    </a:lnTo>
                    <a:close/>
                  </a:path>
                </a:pathLst>
              </a:custGeom>
              <a:solidFill>
                <a:srgbClr val="FFFFFF"/>
              </a:solidFill>
            </p:spPr>
          </p:sp>
        </p:grpSp>
        <p:sp>
          <p:nvSpPr>
            <p:cNvPr name="TextBox 26" id="26"/>
            <p:cNvSpPr txBox="true"/>
            <p:nvPr/>
          </p:nvSpPr>
          <p:spPr>
            <a:xfrm rot="0">
              <a:off x="980961" y="87544"/>
              <a:ext cx="7700227" cy="312867"/>
            </a:xfrm>
            <a:prstGeom prst="rect">
              <a:avLst/>
            </a:prstGeom>
          </p:spPr>
          <p:txBody>
            <a:bodyPr anchor="t" rtlCol="false" tIns="0" lIns="0" bIns="0" rIns="0">
              <a:spAutoFit/>
            </a:bodyPr>
            <a:lstStyle/>
            <a:p>
              <a:pPr algn="ctr">
                <a:lnSpc>
                  <a:spcPts val="1970"/>
                </a:lnSpc>
                <a:spcBef>
                  <a:spcPct val="0"/>
                </a:spcBef>
              </a:pPr>
              <a:r>
                <a:rPr lang="en-US" sz="1407">
                  <a:solidFill>
                    <a:srgbClr val="FFFFFF"/>
                  </a:solidFill>
                  <a:latin typeface="Caldina"/>
                </a:rPr>
                <a:t>Fiche d’évaluation de l’accueil chez HEXAGONE</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84958" y="6377549"/>
            <a:ext cx="2101297" cy="320828"/>
          </a:xfrm>
          <a:prstGeom prst="rect">
            <a:avLst/>
          </a:prstGeom>
        </p:spPr>
        <p:txBody>
          <a:bodyPr anchor="t" rtlCol="false" tIns="0" lIns="0" bIns="0" rIns="0">
            <a:spAutoFit/>
          </a:bodyPr>
          <a:lstStyle/>
          <a:p>
            <a:pPr algn="ctr">
              <a:lnSpc>
                <a:spcPts val="2517"/>
              </a:lnSpc>
              <a:spcBef>
                <a:spcPct val="0"/>
              </a:spcBef>
            </a:pPr>
          </a:p>
        </p:txBody>
      </p:sp>
      <p:graphicFrame>
        <p:nvGraphicFramePr>
          <p:cNvPr name="Table 3" id="3"/>
          <p:cNvGraphicFramePr>
            <a:graphicFrameLocks noGrp="true"/>
          </p:cNvGraphicFramePr>
          <p:nvPr/>
        </p:nvGraphicFramePr>
        <p:xfrm>
          <a:off x="402460" y="1991273"/>
          <a:ext cx="4566098" cy="5357483"/>
        </p:xfrm>
        <a:graphic>
          <a:graphicData uri="http://schemas.openxmlformats.org/drawingml/2006/table">
            <a:tbl>
              <a:tblPr/>
              <a:tblGrid>
                <a:gridCol w="1341111"/>
                <a:gridCol w="3224987"/>
              </a:tblGrid>
              <a:tr h="672972">
                <a:tc>
                  <a:txBody>
                    <a:bodyPr anchor="t" rtlCol="false"/>
                    <a:lstStyle/>
                    <a:p>
                      <a:pPr algn="l">
                        <a:lnSpc>
                          <a:spcPts val="1679"/>
                        </a:lnSpc>
                        <a:defRPr/>
                      </a:pPr>
                      <a:r>
                        <a:rPr lang="en-US" sz="1199">
                          <a:solidFill>
                            <a:srgbClr val="000000"/>
                          </a:solidFill>
                          <a:latin typeface="Rugrats Sans"/>
                        </a:rPr>
                        <a:t>Citer le nom de l’enseigne. </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just">
                        <a:lnSpc>
                          <a:spcPts val="22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922481">
                <a:tc>
                  <a:txBody>
                    <a:bodyPr anchor="t" rtlCol="false"/>
                    <a:lstStyle/>
                    <a:p>
                      <a:pPr algn="l">
                        <a:lnSpc>
                          <a:spcPts val="1679"/>
                        </a:lnSpc>
                        <a:defRPr/>
                      </a:pPr>
                      <a:r>
                        <a:rPr lang="en-US" sz="1199">
                          <a:solidFill>
                            <a:srgbClr val="000000"/>
                          </a:solidFill>
                          <a:latin typeface="Rugrats Sans"/>
                        </a:rPr>
                        <a:t>Citer le slogan de l’enseigne. </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just">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893643">
                <a:tc>
                  <a:txBody>
                    <a:bodyPr anchor="t" rtlCol="false"/>
                    <a:lstStyle/>
                    <a:p>
                      <a:pPr algn="l">
                        <a:lnSpc>
                          <a:spcPts val="1679"/>
                        </a:lnSpc>
                        <a:defRPr/>
                      </a:pPr>
                      <a:r>
                        <a:rPr lang="en-US" sz="1199">
                          <a:solidFill>
                            <a:srgbClr val="000000"/>
                          </a:solidFill>
                          <a:latin typeface="Rugrats Sans"/>
                        </a:rPr>
                        <a:t>Décrire le </a:t>
                      </a:r>
                      <a:endParaRPr lang="en-US" sz="1100"/>
                    </a:p>
                    <a:p>
                      <a:pPr>
                        <a:lnSpc>
                          <a:spcPts val="1679"/>
                        </a:lnSpc>
                      </a:pPr>
                      <a:r>
                        <a:rPr lang="en-US" sz="1199">
                          <a:solidFill>
                            <a:srgbClr val="000000"/>
                          </a:solidFill>
                          <a:latin typeface="Rugrats Sans"/>
                        </a:rPr>
                        <a:t>code vestimentaire de l’hôte d’accueil. </a:t>
                      </a:r>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just">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896669">
                <a:tc>
                  <a:txBody>
                    <a:bodyPr anchor="t" rtlCol="false"/>
                    <a:lstStyle/>
                    <a:p>
                      <a:pPr algn="l">
                        <a:lnSpc>
                          <a:spcPts val="1680"/>
                        </a:lnSpc>
                        <a:defRPr/>
                      </a:pPr>
                      <a:endParaRPr lang="en-US" sz="1100"/>
                    </a:p>
                    <a:p>
                      <a:pPr>
                        <a:lnSpc>
                          <a:spcPts val="1680"/>
                        </a:lnSpc>
                      </a:pPr>
                      <a:r>
                        <a:rPr lang="en-US" sz="1200">
                          <a:solidFill>
                            <a:srgbClr val="000000"/>
                          </a:solidFill>
                          <a:latin typeface="Rugrats Sans"/>
                        </a:rPr>
                        <a:t>Décrire la posture non verbale de l’hôte d’accueil</a:t>
                      </a:r>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just">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1971720">
                <a:tc>
                  <a:txBody>
                    <a:bodyPr anchor="t" rtlCol="false"/>
                    <a:lstStyle/>
                    <a:p>
                      <a:pPr algn="just">
                        <a:lnSpc>
                          <a:spcPts val="1679"/>
                        </a:lnSpc>
                        <a:defRPr/>
                      </a:pPr>
                      <a:r>
                        <a:rPr lang="en-US" sz="1199">
                          <a:solidFill>
                            <a:srgbClr val="000000"/>
                          </a:solidFill>
                          <a:latin typeface="Rugrats Sans"/>
                        </a:rPr>
                        <a:t>Énumérer les missions de l’hôte d’accueil.</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just">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bl>
          </a:graphicData>
        </a:graphic>
      </p:graphicFrame>
      <p:sp>
        <p:nvSpPr>
          <p:cNvPr name="Freeform 4" id="4"/>
          <p:cNvSpPr/>
          <p:nvPr/>
        </p:nvSpPr>
        <p:spPr>
          <a:xfrm flipH="false" flipV="false" rot="0">
            <a:off x="2121150" y="9924117"/>
            <a:ext cx="594497" cy="622510"/>
          </a:xfrm>
          <a:custGeom>
            <a:avLst/>
            <a:gdLst/>
            <a:ahLst/>
            <a:cxnLst/>
            <a:rect r="r" b="b" t="t" l="l"/>
            <a:pathLst>
              <a:path h="622510" w="594497">
                <a:moveTo>
                  <a:pt x="0" y="0"/>
                </a:moveTo>
                <a:lnTo>
                  <a:pt x="594497" y="0"/>
                </a:lnTo>
                <a:lnTo>
                  <a:pt x="594497" y="622510"/>
                </a:lnTo>
                <a:lnTo>
                  <a:pt x="0" y="6225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402460" y="1437065"/>
            <a:ext cx="6850316" cy="385718"/>
            <a:chOff x="0" y="0"/>
            <a:chExt cx="2454999" cy="138233"/>
          </a:xfrm>
        </p:grpSpPr>
        <p:sp>
          <p:nvSpPr>
            <p:cNvPr name="Freeform 6" id="6"/>
            <p:cNvSpPr/>
            <p:nvPr/>
          </p:nvSpPr>
          <p:spPr>
            <a:xfrm flipH="false" flipV="false" rot="0">
              <a:off x="0" y="0"/>
              <a:ext cx="2454999" cy="138233"/>
            </a:xfrm>
            <a:custGeom>
              <a:avLst/>
              <a:gdLst/>
              <a:ahLst/>
              <a:cxnLst/>
              <a:rect r="r" b="b" t="t" l="l"/>
              <a:pathLst>
                <a:path h="138233" w="2454999">
                  <a:moveTo>
                    <a:pt x="0" y="0"/>
                  </a:moveTo>
                  <a:lnTo>
                    <a:pt x="2454999" y="0"/>
                  </a:lnTo>
                  <a:lnTo>
                    <a:pt x="2454999" y="138233"/>
                  </a:lnTo>
                  <a:lnTo>
                    <a:pt x="0" y="138233"/>
                  </a:lnTo>
                  <a:close/>
                </a:path>
              </a:pathLst>
            </a:custGeom>
            <a:solidFill>
              <a:srgbClr val="FDD8E5"/>
            </a:solidFill>
          </p:spPr>
        </p:sp>
        <p:sp>
          <p:nvSpPr>
            <p:cNvPr name="TextBox 7" id="7"/>
            <p:cNvSpPr txBox="true"/>
            <p:nvPr/>
          </p:nvSpPr>
          <p:spPr>
            <a:xfrm>
              <a:off x="0" y="0"/>
              <a:ext cx="2454999" cy="138233"/>
            </a:xfrm>
            <a:prstGeom prst="rect">
              <a:avLst/>
            </a:prstGeom>
          </p:spPr>
          <p:txBody>
            <a:bodyPr anchor="ctr" rtlCol="false" tIns="50800" lIns="50800" bIns="50800" rIns="50800"/>
            <a:lstStyle/>
            <a:p>
              <a:pPr algn="ctr">
                <a:lnSpc>
                  <a:spcPts val="1439"/>
                </a:lnSpc>
              </a:pPr>
            </a:p>
          </p:txBody>
        </p:sp>
      </p:grpSp>
      <p:sp>
        <p:nvSpPr>
          <p:cNvPr name="TextBox 8" id="8"/>
          <p:cNvSpPr txBox="true"/>
          <p:nvPr/>
        </p:nvSpPr>
        <p:spPr>
          <a:xfrm rot="0">
            <a:off x="513867" y="1486519"/>
            <a:ext cx="6404041" cy="236225"/>
          </a:xfrm>
          <a:prstGeom prst="rect">
            <a:avLst/>
          </a:prstGeom>
        </p:spPr>
        <p:txBody>
          <a:bodyPr anchor="t" rtlCol="false" tIns="0" lIns="0" bIns="0" rIns="0">
            <a:spAutoFit/>
          </a:bodyPr>
          <a:lstStyle/>
          <a:p>
            <a:pPr marL="0" indent="0" lvl="0">
              <a:lnSpc>
                <a:spcPts val="1679"/>
              </a:lnSpc>
              <a:spcBef>
                <a:spcPct val="0"/>
              </a:spcBef>
            </a:pPr>
            <a:r>
              <a:rPr lang="en-US" sz="1199" strike="noStrike" u="none">
                <a:solidFill>
                  <a:srgbClr val="F41F6B"/>
                </a:solidFill>
                <a:latin typeface="Rugrats Sans"/>
              </a:rPr>
              <a:t>Décrire  la politique d’accueil de votre entreprise en complétant le tableau ci-dessous. </a:t>
            </a:r>
          </a:p>
        </p:txBody>
      </p:sp>
      <p:sp>
        <p:nvSpPr>
          <p:cNvPr name="TextBox 9" id="9"/>
          <p:cNvSpPr txBox="true"/>
          <p:nvPr/>
        </p:nvSpPr>
        <p:spPr>
          <a:xfrm rot="0">
            <a:off x="2715647" y="10047920"/>
            <a:ext cx="3544065" cy="393954"/>
          </a:xfrm>
          <a:prstGeom prst="rect">
            <a:avLst/>
          </a:prstGeom>
        </p:spPr>
        <p:txBody>
          <a:bodyPr anchor="t" rtlCol="false" tIns="0" lIns="0" bIns="0" rIns="0">
            <a:spAutoFit/>
          </a:bodyPr>
          <a:lstStyle/>
          <a:p>
            <a:pPr algn="ctr">
              <a:lnSpc>
                <a:spcPts val="1428"/>
              </a:lnSpc>
            </a:pPr>
            <a:r>
              <a:rPr lang="en-US" sz="1400">
                <a:solidFill>
                  <a:srgbClr val="000000"/>
                </a:solidFill>
                <a:latin typeface="Cooper BT Bold"/>
              </a:rPr>
              <a:t>Gardez bien cette annexe pour votre retour en groupe famille</a:t>
            </a:r>
          </a:p>
        </p:txBody>
      </p:sp>
      <p:sp>
        <p:nvSpPr>
          <p:cNvPr name="TextBox 10" id="10"/>
          <p:cNvSpPr txBox="true"/>
          <p:nvPr/>
        </p:nvSpPr>
        <p:spPr>
          <a:xfrm rot="0">
            <a:off x="-50589" y="552184"/>
            <a:ext cx="7533601" cy="521932"/>
          </a:xfrm>
          <a:prstGeom prst="rect">
            <a:avLst/>
          </a:prstGeom>
        </p:spPr>
        <p:txBody>
          <a:bodyPr anchor="t" rtlCol="false" tIns="0" lIns="0" bIns="0" rIns="0">
            <a:spAutoFit/>
          </a:bodyPr>
          <a:lstStyle/>
          <a:p>
            <a:pPr algn="ctr" marL="0" indent="0" lvl="0">
              <a:lnSpc>
                <a:spcPts val="3779"/>
              </a:lnSpc>
            </a:pPr>
            <a:r>
              <a:rPr lang="en-US" sz="4199" spc="83">
                <a:solidFill>
                  <a:srgbClr val="FF3B93"/>
                </a:solidFill>
                <a:latin typeface="Calps Bold"/>
              </a:rPr>
              <a:t>FICHE DOCUMENTAIRE</a:t>
            </a:r>
          </a:p>
        </p:txBody>
      </p:sp>
      <p:sp>
        <p:nvSpPr>
          <p:cNvPr name="Freeform 11" id="11"/>
          <p:cNvSpPr/>
          <p:nvPr/>
        </p:nvSpPr>
        <p:spPr>
          <a:xfrm flipH="false" flipV="false" rot="4231162">
            <a:off x="171604" y="559963"/>
            <a:ext cx="578706" cy="392073"/>
          </a:xfrm>
          <a:custGeom>
            <a:avLst/>
            <a:gdLst/>
            <a:ahLst/>
            <a:cxnLst/>
            <a:rect r="r" b="b" t="t" l="l"/>
            <a:pathLst>
              <a:path h="392073" w="578706">
                <a:moveTo>
                  <a:pt x="0" y="0"/>
                </a:moveTo>
                <a:lnTo>
                  <a:pt x="578706" y="0"/>
                </a:lnTo>
                <a:lnTo>
                  <a:pt x="578706" y="392074"/>
                </a:lnTo>
                <a:lnTo>
                  <a:pt x="0" y="3920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66707" y="-13483"/>
            <a:ext cx="5693293" cy="240664"/>
          </a:xfrm>
          <a:prstGeom prst="rect">
            <a:avLst/>
          </a:prstGeom>
        </p:spPr>
        <p:txBody>
          <a:bodyPr anchor="t" rtlCol="false" tIns="0" lIns="0" bIns="0" rIns="0">
            <a:spAutoFit/>
          </a:bodyPr>
          <a:lstStyle/>
          <a:p>
            <a:pPr algn="ctr">
              <a:lnSpc>
                <a:spcPts val="1960"/>
              </a:lnSpc>
            </a:pPr>
            <a:r>
              <a:rPr lang="en-US" sz="1400">
                <a:solidFill>
                  <a:srgbClr val="000000"/>
                </a:solidFill>
                <a:latin typeface="Open Sans"/>
              </a:rPr>
              <a:t>Séance #1 : L’accueil dans les métiers de la relation au client </a:t>
            </a:r>
          </a:p>
        </p:txBody>
      </p:sp>
      <p:grpSp>
        <p:nvGrpSpPr>
          <p:cNvPr name="Group 13" id="13"/>
          <p:cNvGrpSpPr/>
          <p:nvPr/>
        </p:nvGrpSpPr>
        <p:grpSpPr>
          <a:xfrm rot="0">
            <a:off x="27736" y="-11590"/>
            <a:ext cx="1456798" cy="265454"/>
            <a:chOff x="0" y="0"/>
            <a:chExt cx="522084" cy="95133"/>
          </a:xfrm>
        </p:grpSpPr>
        <p:sp>
          <p:nvSpPr>
            <p:cNvPr name="Freeform 14" id="14"/>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FDD8E5"/>
            </a:solidFill>
          </p:spPr>
        </p:sp>
        <p:sp>
          <p:nvSpPr>
            <p:cNvPr name="TextBox 15" id="15"/>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16" id="16"/>
          <p:cNvSpPr txBox="true"/>
          <p:nvPr/>
        </p:nvSpPr>
        <p:spPr>
          <a:xfrm rot="0">
            <a:off x="0" y="9659"/>
            <a:ext cx="1484534" cy="174624"/>
          </a:xfrm>
          <a:prstGeom prst="rect">
            <a:avLst/>
          </a:prstGeom>
        </p:spPr>
        <p:txBody>
          <a:bodyPr anchor="t" rtlCol="false" tIns="0" lIns="0" bIns="0" rIns="0">
            <a:spAutoFit/>
          </a:bodyPr>
          <a:lstStyle/>
          <a:p>
            <a:pPr algn="ctr">
              <a:lnSpc>
                <a:spcPts val="1400"/>
              </a:lnSpc>
            </a:pPr>
            <a:r>
              <a:rPr lang="en-US" sz="1000">
                <a:solidFill>
                  <a:srgbClr val="FF3B93"/>
                </a:solidFill>
                <a:latin typeface="Open Sans Bold"/>
              </a:rPr>
              <a:t>GROUPE EXPERT</a:t>
            </a:r>
          </a:p>
        </p:txBody>
      </p:sp>
      <p:sp>
        <p:nvSpPr>
          <p:cNvPr name="TextBox 17" id="17"/>
          <p:cNvSpPr txBox="true"/>
          <p:nvPr/>
        </p:nvSpPr>
        <p:spPr>
          <a:xfrm rot="0">
            <a:off x="402460" y="1084640"/>
            <a:ext cx="4413726" cy="190500"/>
          </a:xfrm>
          <a:prstGeom prst="rect">
            <a:avLst/>
          </a:prstGeom>
        </p:spPr>
        <p:txBody>
          <a:bodyPr anchor="t" rtlCol="false" tIns="0" lIns="0" bIns="0" rIns="0">
            <a:spAutoFit/>
          </a:bodyPr>
          <a:lstStyle/>
          <a:p>
            <a:pPr algn="ctr">
              <a:lnSpc>
                <a:spcPts val="1439"/>
              </a:lnSpc>
              <a:spcBef>
                <a:spcPct val="0"/>
              </a:spcBef>
            </a:pPr>
            <a:r>
              <a:rPr lang="en-US" sz="1200">
                <a:solidFill>
                  <a:srgbClr val="F41F6B"/>
                </a:solidFill>
                <a:latin typeface="Poppins Bold"/>
              </a:rPr>
              <a:t>Annexe A : Situer l’entreprise dans sa politique d’accueil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84958" y="6377549"/>
            <a:ext cx="2101297" cy="320828"/>
          </a:xfrm>
          <a:prstGeom prst="rect">
            <a:avLst/>
          </a:prstGeom>
        </p:spPr>
        <p:txBody>
          <a:bodyPr anchor="t" rtlCol="false" tIns="0" lIns="0" bIns="0" rIns="0">
            <a:spAutoFit/>
          </a:bodyPr>
          <a:lstStyle/>
          <a:p>
            <a:pPr algn="ctr">
              <a:lnSpc>
                <a:spcPts val="2517"/>
              </a:lnSpc>
              <a:spcBef>
                <a:spcPct val="0"/>
              </a:spcBef>
            </a:pPr>
          </a:p>
        </p:txBody>
      </p:sp>
      <p:graphicFrame>
        <p:nvGraphicFramePr>
          <p:cNvPr name="Table 3" id="3"/>
          <p:cNvGraphicFramePr>
            <a:graphicFrameLocks noGrp="true"/>
          </p:cNvGraphicFramePr>
          <p:nvPr/>
        </p:nvGraphicFramePr>
        <p:xfrm>
          <a:off x="314880" y="6454774"/>
          <a:ext cx="4580289" cy="2167196"/>
        </p:xfrm>
        <a:graphic>
          <a:graphicData uri="http://schemas.openxmlformats.org/drawingml/2006/table">
            <a:tbl>
              <a:tblPr/>
              <a:tblGrid>
                <a:gridCol w="613092"/>
                <a:gridCol w="3967197"/>
              </a:tblGrid>
              <a:tr h="539725">
                <a:tc>
                  <a:txBody>
                    <a:bodyPr anchor="t" rtlCol="false"/>
                    <a:lstStyle/>
                    <a:p>
                      <a:pPr algn="ctr">
                        <a:lnSpc>
                          <a:spcPts val="1679"/>
                        </a:lnSpc>
                        <a:defRPr/>
                      </a:pPr>
                      <a:r>
                        <a:rPr lang="en-US" sz="1199">
                          <a:solidFill>
                            <a:srgbClr val="000000"/>
                          </a:solidFill>
                          <a:latin typeface="Rugrats Sans"/>
                        </a:rPr>
                        <a:t>Item 1 </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581829">
                <a:tc>
                  <a:txBody>
                    <a:bodyPr anchor="t" rtlCol="false"/>
                    <a:lstStyle/>
                    <a:p>
                      <a:pPr algn="ctr">
                        <a:lnSpc>
                          <a:spcPts val="1679"/>
                        </a:lnSpc>
                        <a:defRPr/>
                      </a:pPr>
                      <a:r>
                        <a:rPr lang="en-US" sz="1199">
                          <a:solidFill>
                            <a:srgbClr val="000000"/>
                          </a:solidFill>
                          <a:latin typeface="Rugrats Sans"/>
                        </a:rPr>
                        <a:t>Item 2</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492554">
                <a:tc>
                  <a:txBody>
                    <a:bodyPr anchor="t" rtlCol="false"/>
                    <a:lstStyle/>
                    <a:p>
                      <a:pPr algn="ctr">
                        <a:lnSpc>
                          <a:spcPts val="1680"/>
                        </a:lnSpc>
                        <a:defRPr/>
                      </a:pPr>
                      <a:r>
                        <a:rPr lang="en-US" sz="1200">
                          <a:solidFill>
                            <a:srgbClr val="000000"/>
                          </a:solidFill>
                          <a:latin typeface="Rugrats Sans"/>
                        </a:rPr>
                        <a:t>Item 3</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553089">
                <a:tc>
                  <a:txBody>
                    <a:bodyPr anchor="t" rtlCol="false"/>
                    <a:lstStyle/>
                    <a:p>
                      <a:pPr algn="ctr">
                        <a:lnSpc>
                          <a:spcPts val="1679"/>
                        </a:lnSpc>
                        <a:defRPr/>
                      </a:pPr>
                      <a:r>
                        <a:rPr lang="en-US" sz="1199">
                          <a:solidFill>
                            <a:srgbClr val="000000"/>
                          </a:solidFill>
                          <a:latin typeface="Rugrats Sans"/>
                        </a:rPr>
                        <a:t>Item 4</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bl>
          </a:graphicData>
        </a:graphic>
      </p:graphicFrame>
      <p:graphicFrame>
        <p:nvGraphicFramePr>
          <p:cNvPr name="Table 4" id="4"/>
          <p:cNvGraphicFramePr>
            <a:graphicFrameLocks noGrp="true"/>
          </p:cNvGraphicFramePr>
          <p:nvPr/>
        </p:nvGraphicFramePr>
        <p:xfrm>
          <a:off x="214833" y="2382110"/>
          <a:ext cx="6971655" cy="2761890"/>
        </p:xfrm>
        <a:graphic>
          <a:graphicData uri="http://schemas.openxmlformats.org/drawingml/2006/table">
            <a:tbl>
              <a:tblPr/>
              <a:tblGrid>
                <a:gridCol w="1263631"/>
                <a:gridCol w="5708024"/>
              </a:tblGrid>
              <a:tr h="2761890">
                <a:tc>
                  <a:txBody>
                    <a:bodyPr anchor="t" rtlCol="false"/>
                    <a:lstStyle/>
                    <a:p>
                      <a:pPr algn="ctr" marL="0" indent="0" lvl="0">
                        <a:lnSpc>
                          <a:spcPts val="1394"/>
                        </a:lnSpc>
                        <a:defRPr/>
                      </a:pPr>
                      <a:r>
                        <a:rPr lang="en-US" sz="1033" strike="noStrike" u="none">
                          <a:solidFill>
                            <a:srgbClr val="000000">
                              <a:alpha val="94902"/>
                            </a:srgbClr>
                          </a:solidFill>
                          <a:latin typeface="Poppins"/>
                        </a:rPr>
                        <a:t>Techniques d’accueil utilisées par l’enseigne</a:t>
                      </a:r>
                      <a:endParaRPr lang="en-US" sz="1100"/>
                    </a:p>
                  </a:txBody>
                  <a:tcPr marL="123804" marR="123804" marT="123804" marB="123804" anchor="ctr">
                    <a:lnL cmpd="sng" algn="ctr" cap="flat" w="19047">
                      <a:solidFill>
                        <a:srgbClr val="000000"/>
                      </a:solidFill>
                      <a:prstDash val="solid"/>
                      <a:round/>
                      <a:headEnd type="none" w="med" len="med"/>
                      <a:tailEnd type="none" w="med" len="med"/>
                    </a:lnL>
                    <a:lnR cmpd="sng" algn="ctr" cap="flat" w="19047">
                      <a:solidFill>
                        <a:srgbClr val="000000"/>
                      </a:solidFill>
                      <a:prstDash val="solid"/>
                      <a:round/>
                      <a:headEnd type="none" w="med" len="med"/>
                      <a:tailEnd type="none" w="med" len="med"/>
                    </a:lnR>
                    <a:lnT cmpd="sng" algn="ctr" cap="flat" w="19047">
                      <a:solidFill>
                        <a:srgbClr val="000000"/>
                      </a:solidFill>
                      <a:prstDash val="solid"/>
                      <a:round/>
                      <a:headEnd type="none" w="med" len="med"/>
                      <a:tailEnd type="none" w="med" len="med"/>
                    </a:lnT>
                    <a:lnB cmpd="sng" algn="ctr" cap="flat" w="19047">
                      <a:solidFill>
                        <a:srgbClr val="000000"/>
                      </a:solidFill>
                      <a:prstDash val="solid"/>
                      <a:round/>
                      <a:headEnd type="none" w="med" len="med"/>
                      <a:tailEnd type="none" w="med" len="med"/>
                    </a:lnB>
                  </a:tcPr>
                </a:tc>
                <a:tc>
                  <a:txBody>
                    <a:bodyPr anchor="t" rtlCol="false"/>
                    <a:lstStyle/>
                    <a:p>
                      <a:pPr algn="ctr" marL="0" indent="0" lvl="0">
                        <a:lnSpc>
                          <a:spcPts val="951"/>
                        </a:lnSpc>
                        <a:spcBef>
                          <a:spcPct val="0"/>
                        </a:spcBef>
                        <a:defRPr/>
                      </a:pPr>
                      <a:endParaRPr lang="en-US" sz="1100"/>
                    </a:p>
                  </a:txBody>
                  <a:tcPr marL="123804" marR="123804" marT="123804" marB="123804" anchor="ctr">
                    <a:lnL cmpd="sng" algn="ctr" cap="flat" w="19047">
                      <a:solidFill>
                        <a:srgbClr val="000000"/>
                      </a:solidFill>
                      <a:prstDash val="solid"/>
                      <a:round/>
                      <a:headEnd type="none" w="med" len="med"/>
                      <a:tailEnd type="none" w="med" len="med"/>
                    </a:lnL>
                    <a:lnR cmpd="sng" algn="ctr" cap="flat" w="19047">
                      <a:solidFill>
                        <a:srgbClr val="000000"/>
                      </a:solidFill>
                      <a:prstDash val="solid"/>
                      <a:round/>
                      <a:headEnd type="none" w="med" len="med"/>
                      <a:tailEnd type="none" w="med" len="med"/>
                    </a:lnR>
                    <a:lnT cmpd="sng" algn="ctr" cap="flat" w="19047">
                      <a:solidFill>
                        <a:srgbClr val="000000"/>
                      </a:solidFill>
                      <a:prstDash val="solid"/>
                      <a:round/>
                      <a:headEnd type="none" w="med" len="med"/>
                      <a:tailEnd type="none" w="med" len="med"/>
                    </a:lnT>
                    <a:lnB cmpd="sng" algn="ctr" cap="flat" w="19047">
                      <a:solidFill>
                        <a:srgbClr val="000000"/>
                      </a:solidFill>
                      <a:prstDash val="solid"/>
                      <a:round/>
                      <a:headEnd type="none" w="med" len="med"/>
                      <a:tailEnd type="none" w="med" len="med"/>
                    </a:lnB>
                  </a:tcPr>
                </a:tc>
              </a:tr>
            </a:tbl>
          </a:graphicData>
        </a:graphic>
      </p:graphicFrame>
      <p:sp>
        <p:nvSpPr>
          <p:cNvPr name="Freeform 5" id="5"/>
          <p:cNvSpPr/>
          <p:nvPr/>
        </p:nvSpPr>
        <p:spPr>
          <a:xfrm flipH="false" flipV="false" rot="0">
            <a:off x="2121150" y="9924117"/>
            <a:ext cx="594497" cy="622510"/>
          </a:xfrm>
          <a:custGeom>
            <a:avLst/>
            <a:gdLst/>
            <a:ahLst/>
            <a:cxnLst/>
            <a:rect r="r" b="b" t="t" l="l"/>
            <a:pathLst>
              <a:path h="622510" w="594497">
                <a:moveTo>
                  <a:pt x="0" y="0"/>
                </a:moveTo>
                <a:lnTo>
                  <a:pt x="594497" y="0"/>
                </a:lnTo>
                <a:lnTo>
                  <a:pt x="594497" y="622510"/>
                </a:lnTo>
                <a:lnTo>
                  <a:pt x="0" y="6225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2715647" y="10047920"/>
            <a:ext cx="3544065" cy="393954"/>
          </a:xfrm>
          <a:prstGeom prst="rect">
            <a:avLst/>
          </a:prstGeom>
        </p:spPr>
        <p:txBody>
          <a:bodyPr anchor="t" rtlCol="false" tIns="0" lIns="0" bIns="0" rIns="0">
            <a:spAutoFit/>
          </a:bodyPr>
          <a:lstStyle/>
          <a:p>
            <a:pPr algn="ctr">
              <a:lnSpc>
                <a:spcPts val="1428"/>
              </a:lnSpc>
            </a:pPr>
            <a:r>
              <a:rPr lang="en-US" sz="1400">
                <a:solidFill>
                  <a:srgbClr val="000000">
                    <a:alpha val="94902"/>
                  </a:srgbClr>
                </a:solidFill>
                <a:latin typeface="Cooper BT Bold"/>
              </a:rPr>
              <a:t>Gardez bien cette annexe pour votre retour en groupe famille</a:t>
            </a:r>
          </a:p>
        </p:txBody>
      </p:sp>
      <p:grpSp>
        <p:nvGrpSpPr>
          <p:cNvPr name="Group 7" id="7"/>
          <p:cNvGrpSpPr/>
          <p:nvPr/>
        </p:nvGrpSpPr>
        <p:grpSpPr>
          <a:xfrm rot="0">
            <a:off x="296566" y="1557058"/>
            <a:ext cx="6864636" cy="701227"/>
            <a:chOff x="0" y="0"/>
            <a:chExt cx="2460131" cy="251304"/>
          </a:xfrm>
        </p:grpSpPr>
        <p:sp>
          <p:nvSpPr>
            <p:cNvPr name="Freeform 8" id="8"/>
            <p:cNvSpPr/>
            <p:nvPr/>
          </p:nvSpPr>
          <p:spPr>
            <a:xfrm flipH="false" flipV="false" rot="0">
              <a:off x="0" y="0"/>
              <a:ext cx="2460130" cy="251304"/>
            </a:xfrm>
            <a:custGeom>
              <a:avLst/>
              <a:gdLst/>
              <a:ahLst/>
              <a:cxnLst/>
              <a:rect r="r" b="b" t="t" l="l"/>
              <a:pathLst>
                <a:path h="251304" w="2460130">
                  <a:moveTo>
                    <a:pt x="0" y="0"/>
                  </a:moveTo>
                  <a:lnTo>
                    <a:pt x="2460130" y="0"/>
                  </a:lnTo>
                  <a:lnTo>
                    <a:pt x="2460130" y="251304"/>
                  </a:lnTo>
                  <a:lnTo>
                    <a:pt x="0" y="251304"/>
                  </a:lnTo>
                  <a:close/>
                </a:path>
              </a:pathLst>
            </a:custGeom>
            <a:solidFill>
              <a:srgbClr val="FDD8E5"/>
            </a:solidFill>
          </p:spPr>
        </p:sp>
        <p:sp>
          <p:nvSpPr>
            <p:cNvPr name="TextBox 9" id="9"/>
            <p:cNvSpPr txBox="true"/>
            <p:nvPr/>
          </p:nvSpPr>
          <p:spPr>
            <a:xfrm>
              <a:off x="0" y="0"/>
              <a:ext cx="2460131" cy="251304"/>
            </a:xfrm>
            <a:prstGeom prst="rect">
              <a:avLst/>
            </a:prstGeom>
          </p:spPr>
          <p:txBody>
            <a:bodyPr anchor="ctr" rtlCol="false" tIns="50800" lIns="50800" bIns="50800" rIns="50800"/>
            <a:lstStyle/>
            <a:p>
              <a:pPr algn="just">
                <a:lnSpc>
                  <a:spcPts val="1439"/>
                </a:lnSpc>
              </a:pPr>
            </a:p>
          </p:txBody>
        </p:sp>
      </p:grpSp>
      <p:sp>
        <p:nvSpPr>
          <p:cNvPr name="TextBox 10" id="10"/>
          <p:cNvSpPr txBox="true"/>
          <p:nvPr/>
        </p:nvSpPr>
        <p:spPr>
          <a:xfrm rot="0">
            <a:off x="476882" y="1565248"/>
            <a:ext cx="6709606" cy="600715"/>
          </a:xfrm>
          <a:prstGeom prst="rect">
            <a:avLst/>
          </a:prstGeom>
        </p:spPr>
        <p:txBody>
          <a:bodyPr anchor="t" rtlCol="false" tIns="0" lIns="0" bIns="0" rIns="0">
            <a:spAutoFit/>
          </a:bodyPr>
          <a:lstStyle/>
          <a:p>
            <a:pPr>
              <a:lnSpc>
                <a:spcPts val="1539"/>
              </a:lnSpc>
            </a:pPr>
            <a:r>
              <a:rPr lang="en-US" sz="1099">
                <a:solidFill>
                  <a:srgbClr val="F41F6B"/>
                </a:solidFill>
                <a:latin typeface="Rugrats Sans"/>
              </a:rPr>
              <a:t>À la suite de la lecture du contexte, vous devez citer les techniques d’accueil utilisées.</a:t>
            </a:r>
            <a:r>
              <a:rPr lang="en-US" sz="1099">
                <a:solidFill>
                  <a:srgbClr val="F41F6B"/>
                </a:solidFill>
                <a:latin typeface="Rugrats Sans"/>
              </a:rPr>
              <a:t> </a:t>
            </a:r>
          </a:p>
          <a:p>
            <a:pPr>
              <a:lnSpc>
                <a:spcPts val="1539"/>
              </a:lnSpc>
            </a:pPr>
            <a:r>
              <a:rPr lang="en-US" sz="1099">
                <a:solidFill>
                  <a:srgbClr val="F41F6B"/>
                </a:solidFill>
                <a:latin typeface="Rugrats Sans"/>
              </a:rPr>
              <a:t>Servez-vous de l</a:t>
            </a:r>
            <a:r>
              <a:rPr lang="en-US" sz="1099">
                <a:solidFill>
                  <a:srgbClr val="000000"/>
                </a:solidFill>
                <a:latin typeface="Rugrats Sans"/>
              </a:rPr>
              <a:t>’annexe B</a:t>
            </a:r>
            <a:r>
              <a:rPr lang="en-US" sz="1099">
                <a:solidFill>
                  <a:srgbClr val="F41F6B"/>
                </a:solidFill>
                <a:latin typeface="Rugrats Sans"/>
              </a:rPr>
              <a:t> ci-dessous pour vos réponses. </a:t>
            </a:r>
          </a:p>
          <a:p>
            <a:pPr marL="0" indent="0" lvl="0">
              <a:lnSpc>
                <a:spcPts val="1539"/>
              </a:lnSpc>
              <a:spcBef>
                <a:spcPct val="0"/>
              </a:spcBef>
            </a:pPr>
            <a:r>
              <a:rPr lang="en-US" sz="1099">
                <a:solidFill>
                  <a:srgbClr val="F41F6B"/>
                </a:solidFill>
                <a:latin typeface="Rugrats Sans"/>
              </a:rPr>
              <a:t>Ces réponses, doivent être gardées pour faciliter le travail dans le groupe “famille”.</a:t>
            </a:r>
          </a:p>
        </p:txBody>
      </p:sp>
      <p:sp>
        <p:nvSpPr>
          <p:cNvPr name="TextBox 11" id="11"/>
          <p:cNvSpPr txBox="true"/>
          <p:nvPr/>
        </p:nvSpPr>
        <p:spPr>
          <a:xfrm rot="0">
            <a:off x="-50589" y="552184"/>
            <a:ext cx="7533601" cy="521932"/>
          </a:xfrm>
          <a:prstGeom prst="rect">
            <a:avLst/>
          </a:prstGeom>
        </p:spPr>
        <p:txBody>
          <a:bodyPr anchor="t" rtlCol="false" tIns="0" lIns="0" bIns="0" rIns="0">
            <a:spAutoFit/>
          </a:bodyPr>
          <a:lstStyle/>
          <a:p>
            <a:pPr algn="ctr" marL="0" indent="0" lvl="0">
              <a:lnSpc>
                <a:spcPts val="3779"/>
              </a:lnSpc>
            </a:pPr>
            <a:r>
              <a:rPr lang="en-US" sz="4199" spc="83">
                <a:solidFill>
                  <a:srgbClr val="FF3B93"/>
                </a:solidFill>
                <a:latin typeface="Calps Bold"/>
              </a:rPr>
              <a:t>FICHE DOCUMENTAIRE</a:t>
            </a:r>
          </a:p>
        </p:txBody>
      </p:sp>
      <p:sp>
        <p:nvSpPr>
          <p:cNvPr name="Freeform 12" id="12"/>
          <p:cNvSpPr/>
          <p:nvPr/>
        </p:nvSpPr>
        <p:spPr>
          <a:xfrm flipH="false" flipV="false" rot="4231162">
            <a:off x="171604" y="559963"/>
            <a:ext cx="578706" cy="392073"/>
          </a:xfrm>
          <a:custGeom>
            <a:avLst/>
            <a:gdLst/>
            <a:ahLst/>
            <a:cxnLst/>
            <a:rect r="r" b="b" t="t" l="l"/>
            <a:pathLst>
              <a:path h="392073" w="578706">
                <a:moveTo>
                  <a:pt x="0" y="0"/>
                </a:moveTo>
                <a:lnTo>
                  <a:pt x="578706" y="0"/>
                </a:lnTo>
                <a:lnTo>
                  <a:pt x="578706" y="392074"/>
                </a:lnTo>
                <a:lnTo>
                  <a:pt x="0" y="3920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66707" y="-13483"/>
            <a:ext cx="5693293" cy="240664"/>
          </a:xfrm>
          <a:prstGeom prst="rect">
            <a:avLst/>
          </a:prstGeom>
        </p:spPr>
        <p:txBody>
          <a:bodyPr anchor="t" rtlCol="false" tIns="0" lIns="0" bIns="0" rIns="0">
            <a:spAutoFit/>
          </a:bodyPr>
          <a:lstStyle/>
          <a:p>
            <a:pPr algn="ctr">
              <a:lnSpc>
                <a:spcPts val="1960"/>
              </a:lnSpc>
            </a:pPr>
            <a:r>
              <a:rPr lang="en-US" sz="1400">
                <a:solidFill>
                  <a:srgbClr val="000000"/>
                </a:solidFill>
                <a:latin typeface="Open Sans"/>
              </a:rPr>
              <a:t>Séance #1 : L’accueil dans les métiers de la relation au client </a:t>
            </a:r>
          </a:p>
        </p:txBody>
      </p:sp>
      <p:grpSp>
        <p:nvGrpSpPr>
          <p:cNvPr name="Group 14" id="14"/>
          <p:cNvGrpSpPr/>
          <p:nvPr/>
        </p:nvGrpSpPr>
        <p:grpSpPr>
          <a:xfrm rot="0">
            <a:off x="27736" y="-11590"/>
            <a:ext cx="1456798" cy="265454"/>
            <a:chOff x="0" y="0"/>
            <a:chExt cx="522084" cy="95133"/>
          </a:xfrm>
        </p:grpSpPr>
        <p:sp>
          <p:nvSpPr>
            <p:cNvPr name="Freeform 15" id="15"/>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FDD8E5"/>
            </a:solidFill>
          </p:spPr>
        </p:sp>
        <p:sp>
          <p:nvSpPr>
            <p:cNvPr name="TextBox 16" id="16"/>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17" id="17"/>
          <p:cNvSpPr txBox="true"/>
          <p:nvPr/>
        </p:nvSpPr>
        <p:spPr>
          <a:xfrm rot="0">
            <a:off x="0" y="9659"/>
            <a:ext cx="1484534" cy="174624"/>
          </a:xfrm>
          <a:prstGeom prst="rect">
            <a:avLst/>
          </a:prstGeom>
        </p:spPr>
        <p:txBody>
          <a:bodyPr anchor="t" rtlCol="false" tIns="0" lIns="0" bIns="0" rIns="0">
            <a:spAutoFit/>
          </a:bodyPr>
          <a:lstStyle/>
          <a:p>
            <a:pPr algn="ctr">
              <a:lnSpc>
                <a:spcPts val="1400"/>
              </a:lnSpc>
            </a:pPr>
            <a:r>
              <a:rPr lang="en-US" sz="1000">
                <a:solidFill>
                  <a:srgbClr val="FF3B93"/>
                </a:solidFill>
                <a:latin typeface="Open Sans Bold"/>
              </a:rPr>
              <a:t>GROUPE EXPERT</a:t>
            </a:r>
          </a:p>
        </p:txBody>
      </p:sp>
      <p:sp>
        <p:nvSpPr>
          <p:cNvPr name="TextBox 18" id="18"/>
          <p:cNvSpPr txBox="true"/>
          <p:nvPr/>
        </p:nvSpPr>
        <p:spPr>
          <a:xfrm rot="0">
            <a:off x="271859" y="1204633"/>
            <a:ext cx="5858307" cy="190500"/>
          </a:xfrm>
          <a:prstGeom prst="rect">
            <a:avLst/>
          </a:prstGeom>
        </p:spPr>
        <p:txBody>
          <a:bodyPr anchor="t" rtlCol="false" tIns="0" lIns="0" bIns="0" rIns="0">
            <a:spAutoFit/>
          </a:bodyPr>
          <a:lstStyle/>
          <a:p>
            <a:pPr>
              <a:lnSpc>
                <a:spcPts val="1439"/>
              </a:lnSpc>
              <a:spcBef>
                <a:spcPct val="0"/>
              </a:spcBef>
            </a:pPr>
            <a:r>
              <a:rPr lang="en-US" sz="1200">
                <a:solidFill>
                  <a:srgbClr val="F41F6B"/>
                </a:solidFill>
                <a:latin typeface="Poppins Bold"/>
              </a:rPr>
              <a:t>Annexe B : Je retiens.... les techniques d’accueil utilisées</a:t>
            </a:r>
            <a:r>
              <a:rPr lang="en-US" sz="1200">
                <a:solidFill>
                  <a:srgbClr val="F41F6B"/>
                </a:solidFill>
                <a:latin typeface="Poppins Bold"/>
              </a:rPr>
              <a:t> </a:t>
            </a:r>
          </a:p>
        </p:txBody>
      </p:sp>
      <p:sp>
        <p:nvSpPr>
          <p:cNvPr name="TextBox 19" id="19"/>
          <p:cNvSpPr txBox="true"/>
          <p:nvPr/>
        </p:nvSpPr>
        <p:spPr>
          <a:xfrm rot="0">
            <a:off x="314880" y="5277350"/>
            <a:ext cx="5772265" cy="190500"/>
          </a:xfrm>
          <a:prstGeom prst="rect">
            <a:avLst/>
          </a:prstGeom>
        </p:spPr>
        <p:txBody>
          <a:bodyPr anchor="t" rtlCol="false" tIns="0" lIns="0" bIns="0" rIns="0">
            <a:spAutoFit/>
          </a:bodyPr>
          <a:lstStyle/>
          <a:p>
            <a:pPr>
              <a:lnSpc>
                <a:spcPts val="1439"/>
              </a:lnSpc>
              <a:spcBef>
                <a:spcPct val="0"/>
              </a:spcBef>
            </a:pPr>
            <a:r>
              <a:rPr lang="en-US" sz="1200">
                <a:solidFill>
                  <a:srgbClr val="F41F6B"/>
                </a:solidFill>
                <a:latin typeface="Poppins Bold"/>
              </a:rPr>
              <a:t>Annexe C : Je retiens.... les items pour créer une grille d’évaluation</a:t>
            </a:r>
          </a:p>
        </p:txBody>
      </p:sp>
      <p:grpSp>
        <p:nvGrpSpPr>
          <p:cNvPr name="Group 20" id="20"/>
          <p:cNvGrpSpPr/>
          <p:nvPr/>
        </p:nvGrpSpPr>
        <p:grpSpPr>
          <a:xfrm rot="0">
            <a:off x="321852" y="5591675"/>
            <a:ext cx="6864636" cy="755324"/>
            <a:chOff x="0" y="0"/>
            <a:chExt cx="2460131" cy="270691"/>
          </a:xfrm>
        </p:grpSpPr>
        <p:sp>
          <p:nvSpPr>
            <p:cNvPr name="Freeform 21" id="21"/>
            <p:cNvSpPr/>
            <p:nvPr/>
          </p:nvSpPr>
          <p:spPr>
            <a:xfrm flipH="false" flipV="false" rot="0">
              <a:off x="0" y="0"/>
              <a:ext cx="2460130" cy="270691"/>
            </a:xfrm>
            <a:custGeom>
              <a:avLst/>
              <a:gdLst/>
              <a:ahLst/>
              <a:cxnLst/>
              <a:rect r="r" b="b" t="t" l="l"/>
              <a:pathLst>
                <a:path h="270691" w="2460130">
                  <a:moveTo>
                    <a:pt x="0" y="0"/>
                  </a:moveTo>
                  <a:lnTo>
                    <a:pt x="2460130" y="0"/>
                  </a:lnTo>
                  <a:lnTo>
                    <a:pt x="2460130" y="270691"/>
                  </a:lnTo>
                  <a:lnTo>
                    <a:pt x="0" y="270691"/>
                  </a:lnTo>
                  <a:close/>
                </a:path>
              </a:pathLst>
            </a:custGeom>
            <a:solidFill>
              <a:srgbClr val="FDD8E5"/>
            </a:solidFill>
          </p:spPr>
        </p:sp>
        <p:sp>
          <p:nvSpPr>
            <p:cNvPr name="TextBox 22" id="22"/>
            <p:cNvSpPr txBox="true"/>
            <p:nvPr/>
          </p:nvSpPr>
          <p:spPr>
            <a:xfrm>
              <a:off x="0" y="0"/>
              <a:ext cx="2460131" cy="270691"/>
            </a:xfrm>
            <a:prstGeom prst="rect">
              <a:avLst/>
            </a:prstGeom>
          </p:spPr>
          <p:txBody>
            <a:bodyPr anchor="ctr" rtlCol="false" tIns="50800" lIns="50800" bIns="50800" rIns="50800"/>
            <a:lstStyle/>
            <a:p>
              <a:pPr algn="just">
                <a:lnSpc>
                  <a:spcPts val="1439"/>
                </a:lnSpc>
              </a:pPr>
            </a:p>
          </p:txBody>
        </p:sp>
      </p:grpSp>
      <p:sp>
        <p:nvSpPr>
          <p:cNvPr name="TextBox 23" id="23"/>
          <p:cNvSpPr txBox="true"/>
          <p:nvPr/>
        </p:nvSpPr>
        <p:spPr>
          <a:xfrm rot="0">
            <a:off x="436015" y="5657014"/>
            <a:ext cx="6709606" cy="600715"/>
          </a:xfrm>
          <a:prstGeom prst="rect">
            <a:avLst/>
          </a:prstGeom>
        </p:spPr>
        <p:txBody>
          <a:bodyPr anchor="t" rtlCol="false" tIns="0" lIns="0" bIns="0" rIns="0">
            <a:spAutoFit/>
          </a:bodyPr>
          <a:lstStyle/>
          <a:p>
            <a:pPr>
              <a:lnSpc>
                <a:spcPts val="1539"/>
              </a:lnSpc>
            </a:pPr>
            <a:r>
              <a:rPr lang="en-US" sz="1099">
                <a:solidFill>
                  <a:srgbClr val="F41F6B"/>
                </a:solidFill>
                <a:latin typeface="Rugrats Sans"/>
              </a:rPr>
              <a:t>À la suite de la lecture du contexte, vous devez retenir 3 ou 4 items qui semblent convenir pour la création d’une grille d’évaluation d’un accueil. Servez-vous de l’</a:t>
            </a:r>
            <a:r>
              <a:rPr lang="en-US" sz="1099">
                <a:solidFill>
                  <a:srgbClr val="000000"/>
                </a:solidFill>
                <a:latin typeface="Rugrats Sans"/>
              </a:rPr>
              <a:t>annexe C </a:t>
            </a:r>
            <a:r>
              <a:rPr lang="en-US" sz="1099">
                <a:solidFill>
                  <a:srgbClr val="F41F6B"/>
                </a:solidFill>
                <a:latin typeface="Rugrats Sans"/>
              </a:rPr>
              <a:t>ci-dessous pour vos réponses.</a:t>
            </a:r>
            <a:r>
              <a:rPr lang="en-US" sz="1099">
                <a:solidFill>
                  <a:srgbClr val="F41F6B"/>
                </a:solidFill>
                <a:latin typeface="Rugrats Sans"/>
              </a:rPr>
              <a:t> </a:t>
            </a:r>
          </a:p>
          <a:p>
            <a:pPr marL="0" indent="0" lvl="0">
              <a:lnSpc>
                <a:spcPts val="1539"/>
              </a:lnSpc>
              <a:spcBef>
                <a:spcPct val="0"/>
              </a:spcBef>
            </a:pPr>
            <a:r>
              <a:rPr lang="en-US" sz="1099">
                <a:solidFill>
                  <a:srgbClr val="F41F6B"/>
                </a:solidFill>
                <a:latin typeface="Rugrats Sans"/>
              </a:rPr>
              <a:t>Ces réponses, doivent être gardées pour faciliter le travail dans le groupe “famille”.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84958" y="6377549"/>
            <a:ext cx="2101297" cy="320828"/>
          </a:xfrm>
          <a:prstGeom prst="rect">
            <a:avLst/>
          </a:prstGeom>
        </p:spPr>
        <p:txBody>
          <a:bodyPr anchor="t" rtlCol="false" tIns="0" lIns="0" bIns="0" rIns="0">
            <a:spAutoFit/>
          </a:bodyPr>
          <a:lstStyle/>
          <a:p>
            <a:pPr algn="ctr">
              <a:lnSpc>
                <a:spcPts val="2517"/>
              </a:lnSpc>
              <a:spcBef>
                <a:spcPct val="0"/>
              </a:spcBef>
            </a:pPr>
          </a:p>
        </p:txBody>
      </p:sp>
      <p:graphicFrame>
        <p:nvGraphicFramePr>
          <p:cNvPr name="Table 3" id="3"/>
          <p:cNvGraphicFramePr>
            <a:graphicFrameLocks noGrp="true"/>
          </p:cNvGraphicFramePr>
          <p:nvPr/>
        </p:nvGraphicFramePr>
        <p:xfrm>
          <a:off x="219707" y="2150944"/>
          <a:ext cx="4694364" cy="4703778"/>
        </p:xfrm>
        <a:graphic>
          <a:graphicData uri="http://schemas.openxmlformats.org/drawingml/2006/table">
            <a:tbl>
              <a:tblPr/>
              <a:tblGrid>
                <a:gridCol w="605816"/>
                <a:gridCol w="883064"/>
                <a:gridCol w="1061210"/>
                <a:gridCol w="1074869"/>
                <a:gridCol w="1069404"/>
              </a:tblGrid>
              <a:tr h="491351">
                <a:tc>
                  <a:txBody>
                    <a:bodyPr anchor="t" rtlCol="false"/>
                    <a:lstStyle/>
                    <a:p>
                      <a:pPr algn="l">
                        <a:lnSpc>
                          <a:spcPts val="1680"/>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674806">
                <a:tc>
                  <a:txBody>
                    <a:bodyPr anchor="t" rtlCol="false"/>
                    <a:lstStyle/>
                    <a:p>
                      <a:pPr algn="ctr">
                        <a:lnSpc>
                          <a:spcPts val="1399"/>
                        </a:lnSpc>
                        <a:defRPr/>
                      </a:pPr>
                      <a:r>
                        <a:rPr lang="en-US" sz="999">
                          <a:solidFill>
                            <a:srgbClr val="000000"/>
                          </a:solidFill>
                          <a:latin typeface="Rugrats Sans"/>
                        </a:rPr>
                        <a:t>Citer le slogan de chaque enseigne. </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9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1031308">
                <a:tc>
                  <a:txBody>
                    <a:bodyPr anchor="t" rtlCol="false"/>
                    <a:lstStyle/>
                    <a:p>
                      <a:pPr algn="ctr">
                        <a:lnSpc>
                          <a:spcPts val="1399"/>
                        </a:lnSpc>
                        <a:defRPr/>
                      </a:pPr>
                      <a:r>
                        <a:rPr lang="en-US" sz="999">
                          <a:solidFill>
                            <a:srgbClr val="000000"/>
                          </a:solidFill>
                          <a:latin typeface="Rugrats Sans"/>
                        </a:rPr>
                        <a:t>Décrire le </a:t>
                      </a:r>
                      <a:endParaRPr lang="en-US" sz="1100"/>
                    </a:p>
                    <a:p>
                      <a:pPr>
                        <a:lnSpc>
                          <a:spcPts val="1399"/>
                        </a:lnSpc>
                      </a:pPr>
                      <a:r>
                        <a:rPr lang="en-US" sz="999">
                          <a:solidFill>
                            <a:srgbClr val="000000"/>
                          </a:solidFill>
                          <a:latin typeface="Rugrats Sans"/>
                        </a:rPr>
                        <a:t>code vestimentaire de chaque hôte d’accueil. </a:t>
                      </a:r>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1145898">
                <a:tc>
                  <a:txBody>
                    <a:bodyPr anchor="t" rtlCol="false"/>
                    <a:lstStyle/>
                    <a:p>
                      <a:pPr algn="l">
                        <a:lnSpc>
                          <a:spcPts val="1400"/>
                        </a:lnSpc>
                        <a:defRPr/>
                      </a:pPr>
                      <a:endParaRPr lang="en-US" sz="1100"/>
                    </a:p>
                    <a:p>
                      <a:pPr>
                        <a:lnSpc>
                          <a:spcPts val="1400"/>
                        </a:lnSpc>
                      </a:pPr>
                      <a:r>
                        <a:rPr lang="en-US" sz="1000">
                          <a:solidFill>
                            <a:srgbClr val="000000"/>
                          </a:solidFill>
                          <a:latin typeface="Rugrats Sans"/>
                        </a:rPr>
                        <a:t>Décrire la posture non verbale de chaque hôte d’accueil</a:t>
                      </a:r>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r h="1360416">
                <a:tc>
                  <a:txBody>
                    <a:bodyPr anchor="t" rtlCol="false"/>
                    <a:lstStyle/>
                    <a:p>
                      <a:pPr algn="l">
                        <a:lnSpc>
                          <a:spcPts val="1399"/>
                        </a:lnSpc>
                        <a:defRPr/>
                      </a:pPr>
                      <a:r>
                        <a:rPr lang="en-US" sz="999">
                          <a:solidFill>
                            <a:srgbClr val="000000"/>
                          </a:solidFill>
                          <a:latin typeface="Rugrats Sans"/>
                        </a:rPr>
                        <a:t>Énumérer les missions de chaque hôte d’accueil.</a:t>
                      </a: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83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c>
                  <a:txBody>
                    <a:bodyPr anchor="t" rtlCol="false"/>
                    <a:lstStyle/>
                    <a:p>
                      <a:pPr algn="l">
                        <a:lnSpc>
                          <a:spcPts val="1259"/>
                        </a:lnSpc>
                        <a:defRPr/>
                      </a:pPr>
                      <a:endParaRPr lang="en-US" sz="1100"/>
                    </a:p>
                  </a:txBody>
                  <a:tcPr marL="123804" marR="123804" marT="123804" marB="123804" anchor="ctr">
                    <a:lnL cmpd="sng" algn="ctr" cap="flat" w="12696">
                      <a:solidFill>
                        <a:srgbClr val="000000"/>
                      </a:solidFill>
                      <a:prstDash val="solid"/>
                      <a:round/>
                      <a:headEnd type="none" w="med" len="med"/>
                      <a:tailEnd type="none" w="med" len="med"/>
                    </a:lnL>
                    <a:lnR cmpd="sng" algn="ctr" cap="flat" w="12696">
                      <a:solidFill>
                        <a:srgbClr val="000000"/>
                      </a:solidFill>
                      <a:prstDash val="solid"/>
                      <a:round/>
                      <a:headEnd type="none" w="med" len="med"/>
                      <a:tailEnd type="none" w="med" len="med"/>
                    </a:lnR>
                    <a:lnT cmpd="sng" algn="ctr" cap="flat" w="12696">
                      <a:solidFill>
                        <a:srgbClr val="000000"/>
                      </a:solidFill>
                      <a:prstDash val="solid"/>
                      <a:round/>
                      <a:headEnd type="none" w="med" len="med"/>
                      <a:tailEnd type="none" w="med" len="med"/>
                    </a:lnT>
                    <a:lnB cmpd="sng" algn="ctr" cap="flat" w="12696">
                      <a:solidFill>
                        <a:srgbClr val="000000"/>
                      </a:solidFill>
                      <a:prstDash val="solid"/>
                      <a:round/>
                      <a:headEnd type="none" w="med" len="med"/>
                      <a:tailEnd type="none" w="med" len="med"/>
                    </a:lnB>
                  </a:tcPr>
                </a:tc>
              </a:tr>
            </a:tbl>
          </a:graphicData>
        </a:graphic>
      </p:graphicFrame>
      <p:grpSp>
        <p:nvGrpSpPr>
          <p:cNvPr name="Group 4" id="4"/>
          <p:cNvGrpSpPr/>
          <p:nvPr/>
        </p:nvGrpSpPr>
        <p:grpSpPr>
          <a:xfrm rot="0">
            <a:off x="219707" y="1820645"/>
            <a:ext cx="7097443" cy="231974"/>
            <a:chOff x="0" y="0"/>
            <a:chExt cx="2543563" cy="83134"/>
          </a:xfrm>
        </p:grpSpPr>
        <p:sp>
          <p:nvSpPr>
            <p:cNvPr name="Freeform 5" id="5"/>
            <p:cNvSpPr/>
            <p:nvPr/>
          </p:nvSpPr>
          <p:spPr>
            <a:xfrm flipH="false" flipV="false" rot="0">
              <a:off x="0" y="0"/>
              <a:ext cx="2543564" cy="83134"/>
            </a:xfrm>
            <a:custGeom>
              <a:avLst/>
              <a:gdLst/>
              <a:ahLst/>
              <a:cxnLst/>
              <a:rect r="r" b="b" t="t" l="l"/>
              <a:pathLst>
                <a:path h="83134" w="2543564">
                  <a:moveTo>
                    <a:pt x="0" y="0"/>
                  </a:moveTo>
                  <a:lnTo>
                    <a:pt x="2543564" y="0"/>
                  </a:lnTo>
                  <a:lnTo>
                    <a:pt x="2543564" y="83134"/>
                  </a:lnTo>
                  <a:lnTo>
                    <a:pt x="0" y="83134"/>
                  </a:lnTo>
                  <a:close/>
                </a:path>
              </a:pathLst>
            </a:custGeom>
            <a:solidFill>
              <a:srgbClr val="57224E"/>
            </a:solidFill>
          </p:spPr>
        </p:sp>
        <p:sp>
          <p:nvSpPr>
            <p:cNvPr name="TextBox 6" id="6"/>
            <p:cNvSpPr txBox="true"/>
            <p:nvPr/>
          </p:nvSpPr>
          <p:spPr>
            <a:xfrm>
              <a:off x="0" y="0"/>
              <a:ext cx="2543563" cy="83134"/>
            </a:xfrm>
            <a:prstGeom prst="rect">
              <a:avLst/>
            </a:prstGeom>
          </p:spPr>
          <p:txBody>
            <a:bodyPr anchor="ctr" rtlCol="false" tIns="50800" lIns="50800" bIns="50800" rIns="50800"/>
            <a:lstStyle/>
            <a:p>
              <a:pPr algn="ctr">
                <a:lnSpc>
                  <a:spcPts val="1559"/>
                </a:lnSpc>
              </a:pPr>
            </a:p>
          </p:txBody>
        </p:sp>
      </p:grpSp>
      <p:grpSp>
        <p:nvGrpSpPr>
          <p:cNvPr name="Group 7" id="7"/>
          <p:cNvGrpSpPr/>
          <p:nvPr/>
        </p:nvGrpSpPr>
        <p:grpSpPr>
          <a:xfrm rot="0">
            <a:off x="166758" y="1012529"/>
            <a:ext cx="7253096" cy="709790"/>
            <a:chOff x="0" y="0"/>
            <a:chExt cx="9670795" cy="946387"/>
          </a:xfrm>
        </p:grpSpPr>
        <p:grpSp>
          <p:nvGrpSpPr>
            <p:cNvPr name="Group 8" id="8"/>
            <p:cNvGrpSpPr/>
            <p:nvPr/>
          </p:nvGrpSpPr>
          <p:grpSpPr>
            <a:xfrm rot="0">
              <a:off x="0" y="0"/>
              <a:ext cx="9670795" cy="946387"/>
              <a:chOff x="0" y="0"/>
              <a:chExt cx="69252746" cy="6777096"/>
            </a:xfrm>
          </p:grpSpPr>
          <p:sp>
            <p:nvSpPr>
              <p:cNvPr name="Freeform 9" id="9"/>
              <p:cNvSpPr/>
              <p:nvPr/>
            </p:nvSpPr>
            <p:spPr>
              <a:xfrm flipH="false" flipV="false" rot="0">
                <a:off x="72390" y="72390"/>
                <a:ext cx="69107964" cy="6632316"/>
              </a:xfrm>
              <a:custGeom>
                <a:avLst/>
                <a:gdLst/>
                <a:ahLst/>
                <a:cxnLst/>
                <a:rect r="r" b="b" t="t" l="l"/>
                <a:pathLst>
                  <a:path h="6632316" w="69107964">
                    <a:moveTo>
                      <a:pt x="0" y="0"/>
                    </a:moveTo>
                    <a:lnTo>
                      <a:pt x="69107964" y="0"/>
                    </a:lnTo>
                    <a:lnTo>
                      <a:pt x="69107964" y="6632316"/>
                    </a:lnTo>
                    <a:lnTo>
                      <a:pt x="0" y="6632316"/>
                    </a:lnTo>
                    <a:lnTo>
                      <a:pt x="0" y="0"/>
                    </a:lnTo>
                    <a:close/>
                  </a:path>
                </a:pathLst>
              </a:custGeom>
              <a:solidFill>
                <a:srgbClr val="FFDD36"/>
              </a:solidFill>
            </p:spPr>
          </p:sp>
          <p:sp>
            <p:nvSpPr>
              <p:cNvPr name="Freeform 10" id="10"/>
              <p:cNvSpPr/>
              <p:nvPr/>
            </p:nvSpPr>
            <p:spPr>
              <a:xfrm flipH="false" flipV="false" rot="0">
                <a:off x="0" y="0"/>
                <a:ext cx="69252747" cy="6777096"/>
              </a:xfrm>
              <a:custGeom>
                <a:avLst/>
                <a:gdLst/>
                <a:ahLst/>
                <a:cxnLst/>
                <a:rect r="r" b="b" t="t" l="l"/>
                <a:pathLst>
                  <a:path h="6777096" w="69252747">
                    <a:moveTo>
                      <a:pt x="69107968" y="6632316"/>
                    </a:moveTo>
                    <a:lnTo>
                      <a:pt x="69252747" y="6632316"/>
                    </a:lnTo>
                    <a:lnTo>
                      <a:pt x="69252747" y="6777096"/>
                    </a:lnTo>
                    <a:lnTo>
                      <a:pt x="69107968" y="6777096"/>
                    </a:lnTo>
                    <a:lnTo>
                      <a:pt x="69107968" y="6632316"/>
                    </a:lnTo>
                    <a:close/>
                    <a:moveTo>
                      <a:pt x="0" y="144780"/>
                    </a:moveTo>
                    <a:lnTo>
                      <a:pt x="144780" y="144780"/>
                    </a:lnTo>
                    <a:lnTo>
                      <a:pt x="144780" y="6632316"/>
                    </a:lnTo>
                    <a:lnTo>
                      <a:pt x="0" y="6632316"/>
                    </a:lnTo>
                    <a:lnTo>
                      <a:pt x="0" y="144780"/>
                    </a:lnTo>
                    <a:close/>
                    <a:moveTo>
                      <a:pt x="0" y="6632316"/>
                    </a:moveTo>
                    <a:lnTo>
                      <a:pt x="144780" y="6632316"/>
                    </a:lnTo>
                    <a:lnTo>
                      <a:pt x="144780" y="6777096"/>
                    </a:lnTo>
                    <a:lnTo>
                      <a:pt x="0" y="6777096"/>
                    </a:lnTo>
                    <a:lnTo>
                      <a:pt x="0" y="6632316"/>
                    </a:lnTo>
                    <a:close/>
                    <a:moveTo>
                      <a:pt x="69107968" y="144780"/>
                    </a:moveTo>
                    <a:lnTo>
                      <a:pt x="69252747" y="144780"/>
                    </a:lnTo>
                    <a:lnTo>
                      <a:pt x="69252747" y="6632316"/>
                    </a:lnTo>
                    <a:lnTo>
                      <a:pt x="69107968" y="6632316"/>
                    </a:lnTo>
                    <a:lnTo>
                      <a:pt x="69107968" y="144780"/>
                    </a:lnTo>
                    <a:close/>
                    <a:moveTo>
                      <a:pt x="144780" y="6632316"/>
                    </a:moveTo>
                    <a:lnTo>
                      <a:pt x="69107968" y="6632316"/>
                    </a:lnTo>
                    <a:lnTo>
                      <a:pt x="69107968" y="6777096"/>
                    </a:lnTo>
                    <a:lnTo>
                      <a:pt x="144780" y="6777096"/>
                    </a:lnTo>
                    <a:lnTo>
                      <a:pt x="144780" y="6632316"/>
                    </a:lnTo>
                    <a:close/>
                    <a:moveTo>
                      <a:pt x="69107968" y="0"/>
                    </a:moveTo>
                    <a:lnTo>
                      <a:pt x="69252747" y="0"/>
                    </a:lnTo>
                    <a:lnTo>
                      <a:pt x="69252747" y="144780"/>
                    </a:lnTo>
                    <a:lnTo>
                      <a:pt x="69107968" y="144780"/>
                    </a:lnTo>
                    <a:lnTo>
                      <a:pt x="69107968" y="0"/>
                    </a:lnTo>
                    <a:close/>
                    <a:moveTo>
                      <a:pt x="0" y="0"/>
                    </a:moveTo>
                    <a:lnTo>
                      <a:pt x="144780" y="0"/>
                    </a:lnTo>
                    <a:lnTo>
                      <a:pt x="144780" y="144780"/>
                    </a:lnTo>
                    <a:lnTo>
                      <a:pt x="0" y="144780"/>
                    </a:lnTo>
                    <a:lnTo>
                      <a:pt x="0" y="0"/>
                    </a:lnTo>
                    <a:close/>
                    <a:moveTo>
                      <a:pt x="144780" y="0"/>
                    </a:moveTo>
                    <a:lnTo>
                      <a:pt x="69107968" y="0"/>
                    </a:lnTo>
                    <a:lnTo>
                      <a:pt x="69107968" y="144780"/>
                    </a:lnTo>
                    <a:lnTo>
                      <a:pt x="144780" y="144780"/>
                    </a:lnTo>
                    <a:lnTo>
                      <a:pt x="144780" y="0"/>
                    </a:lnTo>
                    <a:close/>
                  </a:path>
                </a:pathLst>
              </a:custGeom>
              <a:solidFill>
                <a:srgbClr val="FFFFFF"/>
              </a:solidFill>
            </p:spPr>
          </p:sp>
        </p:grpSp>
        <p:sp>
          <p:nvSpPr>
            <p:cNvPr name="TextBox 11" id="11"/>
            <p:cNvSpPr txBox="true"/>
            <p:nvPr/>
          </p:nvSpPr>
          <p:spPr>
            <a:xfrm rot="0">
              <a:off x="85487" y="29115"/>
              <a:ext cx="9457524" cy="831007"/>
            </a:xfrm>
            <a:prstGeom prst="rect">
              <a:avLst/>
            </a:prstGeom>
          </p:spPr>
          <p:txBody>
            <a:bodyPr anchor="t" rtlCol="false" tIns="0" lIns="0" bIns="0" rIns="0">
              <a:spAutoFit/>
            </a:bodyPr>
            <a:lstStyle/>
            <a:p>
              <a:pPr algn="ctr">
                <a:lnSpc>
                  <a:spcPts val="1679"/>
                </a:lnSpc>
              </a:pPr>
              <a:r>
                <a:rPr lang="en-US" sz="1199">
                  <a:solidFill>
                    <a:srgbClr val="000000"/>
                  </a:solidFill>
                  <a:latin typeface="Rugrats Sans"/>
                </a:rPr>
                <a:t> Décrire les univers des différents types d’enseignes en complétant le tableau ci-dessous. </a:t>
              </a:r>
            </a:p>
            <a:p>
              <a:pPr algn="ctr">
                <a:lnSpc>
                  <a:spcPts val="1679"/>
                </a:lnSpc>
              </a:pPr>
              <a:r>
                <a:rPr lang="en-US" sz="1200">
                  <a:solidFill>
                    <a:srgbClr val="000000"/>
                  </a:solidFill>
                  <a:latin typeface="Lato Bold"/>
                </a:rPr>
                <a:t>Pour réaliser ce travail,</a:t>
              </a:r>
              <a:r>
                <a:rPr lang="en-US" sz="1200">
                  <a:solidFill>
                    <a:srgbClr val="000000"/>
                  </a:solidFill>
                  <a:latin typeface="Lato"/>
                </a:rPr>
                <a:t> vous devez envoyer vos membres en groupe d’experts et </a:t>
              </a:r>
              <a:r>
                <a:rPr lang="en-US" sz="1200">
                  <a:solidFill>
                    <a:srgbClr val="EB2030"/>
                  </a:solidFill>
                  <a:latin typeface="Lato"/>
                </a:rPr>
                <a:t>ramener l’annexe A</a:t>
              </a:r>
              <a:r>
                <a:rPr lang="en-US" sz="1200">
                  <a:solidFill>
                    <a:srgbClr val="000000"/>
                  </a:solidFill>
                  <a:latin typeface="Lato"/>
                </a:rPr>
                <a:t>. </a:t>
              </a:r>
            </a:p>
            <a:p>
              <a:pPr algn="just">
                <a:lnSpc>
                  <a:spcPts val="1540"/>
                </a:lnSpc>
              </a:pPr>
              <a:r>
                <a:rPr lang="en-US" sz="1100">
                  <a:solidFill>
                    <a:srgbClr val="000000"/>
                  </a:solidFill>
                  <a:latin typeface="Lato"/>
                </a:rPr>
                <a:t>Votre enseignant vous assignera un groupe et vous remettra les documents qui vous serviront pour l’expertise.</a:t>
              </a:r>
            </a:p>
          </p:txBody>
        </p:sp>
      </p:grpSp>
      <p:sp>
        <p:nvSpPr>
          <p:cNvPr name="TextBox 12" id="12"/>
          <p:cNvSpPr txBox="true"/>
          <p:nvPr/>
        </p:nvSpPr>
        <p:spPr>
          <a:xfrm rot="0">
            <a:off x="27736" y="520187"/>
            <a:ext cx="7504527" cy="409575"/>
          </a:xfrm>
          <a:prstGeom prst="rect">
            <a:avLst/>
          </a:prstGeom>
        </p:spPr>
        <p:txBody>
          <a:bodyPr anchor="t" rtlCol="false" tIns="0" lIns="0" bIns="0" rIns="0">
            <a:spAutoFit/>
          </a:bodyPr>
          <a:lstStyle/>
          <a:p>
            <a:pPr algn="ctr">
              <a:lnSpc>
                <a:spcPts val="3120"/>
              </a:lnSpc>
              <a:spcBef>
                <a:spcPct val="0"/>
              </a:spcBef>
            </a:pPr>
            <a:r>
              <a:rPr lang="en-US" sz="2600">
                <a:solidFill>
                  <a:srgbClr val="57224E"/>
                </a:solidFill>
                <a:latin typeface="Arimo Bold"/>
              </a:rPr>
              <a:t>Fiche travail #1</a:t>
            </a:r>
          </a:p>
        </p:txBody>
      </p:sp>
      <p:sp>
        <p:nvSpPr>
          <p:cNvPr name="Freeform 13" id="13"/>
          <p:cNvSpPr/>
          <p:nvPr/>
        </p:nvSpPr>
        <p:spPr>
          <a:xfrm flipH="false" flipV="false" rot="4416848">
            <a:off x="124240" y="839976"/>
            <a:ext cx="577074" cy="390967"/>
          </a:xfrm>
          <a:custGeom>
            <a:avLst/>
            <a:gdLst/>
            <a:ahLst/>
            <a:cxnLst/>
            <a:rect r="r" b="b" t="t" l="l"/>
            <a:pathLst>
              <a:path h="390967" w="577074">
                <a:moveTo>
                  <a:pt x="0" y="0"/>
                </a:moveTo>
                <a:lnTo>
                  <a:pt x="577074" y="0"/>
                </a:lnTo>
                <a:lnTo>
                  <a:pt x="577074" y="390968"/>
                </a:lnTo>
                <a:lnTo>
                  <a:pt x="0" y="3909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4" id="14"/>
          <p:cNvSpPr txBox="true"/>
          <p:nvPr/>
        </p:nvSpPr>
        <p:spPr>
          <a:xfrm rot="0">
            <a:off x="239966" y="1795223"/>
            <a:ext cx="5741716" cy="250195"/>
          </a:xfrm>
          <a:prstGeom prst="rect">
            <a:avLst/>
          </a:prstGeom>
        </p:spPr>
        <p:txBody>
          <a:bodyPr anchor="t" rtlCol="false" tIns="0" lIns="0" bIns="0" rIns="0">
            <a:spAutoFit/>
          </a:bodyPr>
          <a:lstStyle/>
          <a:p>
            <a:pPr>
              <a:lnSpc>
                <a:spcPts val="1959"/>
              </a:lnSpc>
              <a:spcBef>
                <a:spcPct val="0"/>
              </a:spcBef>
            </a:pPr>
            <a:r>
              <a:rPr lang="en-US" sz="1399">
                <a:solidFill>
                  <a:srgbClr val="FFFFFF"/>
                </a:solidFill>
                <a:latin typeface="Lato"/>
              </a:rPr>
              <a:t>Annexe 1 : Les univers des différents types d’enseigne </a:t>
            </a:r>
          </a:p>
        </p:txBody>
      </p:sp>
      <p:sp>
        <p:nvSpPr>
          <p:cNvPr name="TextBox 15" id="15"/>
          <p:cNvSpPr txBox="true"/>
          <p:nvPr/>
        </p:nvSpPr>
        <p:spPr>
          <a:xfrm rot="0">
            <a:off x="314880" y="2338580"/>
            <a:ext cx="647148" cy="508000"/>
          </a:xfrm>
          <a:prstGeom prst="rect">
            <a:avLst/>
          </a:prstGeom>
        </p:spPr>
        <p:txBody>
          <a:bodyPr anchor="t" rtlCol="false" tIns="0" lIns="0" bIns="0" rIns="0">
            <a:spAutoFit/>
          </a:bodyPr>
          <a:lstStyle/>
          <a:p>
            <a:pPr algn="ctr">
              <a:lnSpc>
                <a:spcPts val="1399"/>
              </a:lnSpc>
              <a:spcBef>
                <a:spcPct val="0"/>
              </a:spcBef>
            </a:pPr>
            <a:r>
              <a:rPr lang="en-US" sz="999">
                <a:solidFill>
                  <a:srgbClr val="000000"/>
                </a:solidFill>
                <a:latin typeface="Arimo"/>
              </a:rPr>
              <a:t>Citer l</a:t>
            </a:r>
            <a:r>
              <a:rPr lang="en-US" sz="999">
                <a:solidFill>
                  <a:srgbClr val="000000"/>
                </a:solidFill>
                <a:latin typeface="Arimo"/>
              </a:rPr>
              <a:t>es différentes enseignes.</a:t>
            </a:r>
          </a:p>
        </p:txBody>
      </p:sp>
      <p:sp>
        <p:nvSpPr>
          <p:cNvPr name="TextBox 16" id="16"/>
          <p:cNvSpPr txBox="true"/>
          <p:nvPr/>
        </p:nvSpPr>
        <p:spPr>
          <a:xfrm rot="0">
            <a:off x="1811234" y="89587"/>
            <a:ext cx="5693293" cy="240664"/>
          </a:xfrm>
          <a:prstGeom prst="rect">
            <a:avLst/>
          </a:prstGeom>
        </p:spPr>
        <p:txBody>
          <a:bodyPr anchor="t" rtlCol="false" tIns="0" lIns="0" bIns="0" rIns="0">
            <a:spAutoFit/>
          </a:bodyPr>
          <a:lstStyle/>
          <a:p>
            <a:pPr algn="ctr">
              <a:lnSpc>
                <a:spcPts val="1960"/>
              </a:lnSpc>
            </a:pPr>
            <a:r>
              <a:rPr lang="en-US" sz="1400">
                <a:solidFill>
                  <a:srgbClr val="000000"/>
                </a:solidFill>
                <a:latin typeface="Open Sans"/>
                <a:ea typeface="Open Sans"/>
              </a:rPr>
              <a:t>⚙️ Séance #1 : L’accueil dans les métiers de la relation au client </a:t>
            </a:r>
          </a:p>
        </p:txBody>
      </p:sp>
      <p:sp>
        <p:nvSpPr>
          <p:cNvPr name="TextBox 17" id="17"/>
          <p:cNvSpPr txBox="true"/>
          <p:nvPr/>
        </p:nvSpPr>
        <p:spPr>
          <a:xfrm rot="0">
            <a:off x="-2858833" y="55001"/>
            <a:ext cx="971203" cy="141111"/>
          </a:xfrm>
          <a:prstGeom prst="rect">
            <a:avLst/>
          </a:prstGeom>
        </p:spPr>
        <p:txBody>
          <a:bodyPr anchor="t" rtlCol="false" tIns="0" lIns="0" bIns="0" rIns="0">
            <a:spAutoFit/>
          </a:bodyPr>
          <a:lstStyle/>
          <a:p>
            <a:pPr algn="ctr">
              <a:lnSpc>
                <a:spcPts val="1185"/>
              </a:lnSpc>
              <a:spcBef>
                <a:spcPct val="0"/>
              </a:spcBef>
            </a:pPr>
            <a:r>
              <a:rPr lang="en-US" sz="987">
                <a:solidFill>
                  <a:srgbClr val="FFFFFF"/>
                </a:solidFill>
                <a:latin typeface="Open Sauce"/>
              </a:rPr>
              <a:t>FAMILLE</a:t>
            </a:r>
          </a:p>
        </p:txBody>
      </p:sp>
      <p:grpSp>
        <p:nvGrpSpPr>
          <p:cNvPr name="Group 18" id="18"/>
          <p:cNvGrpSpPr/>
          <p:nvPr/>
        </p:nvGrpSpPr>
        <p:grpSpPr>
          <a:xfrm rot="0">
            <a:off x="0" y="-21492"/>
            <a:ext cx="1484534" cy="265454"/>
            <a:chOff x="0" y="0"/>
            <a:chExt cx="1979379" cy="353938"/>
          </a:xfrm>
        </p:grpSpPr>
        <p:grpSp>
          <p:nvGrpSpPr>
            <p:cNvPr name="Group 19" id="19"/>
            <p:cNvGrpSpPr/>
            <p:nvPr/>
          </p:nvGrpSpPr>
          <p:grpSpPr>
            <a:xfrm rot="0">
              <a:off x="36982" y="0"/>
              <a:ext cx="1942397" cy="353938"/>
              <a:chOff x="0" y="0"/>
              <a:chExt cx="522084" cy="95133"/>
            </a:xfrm>
          </p:grpSpPr>
          <p:sp>
            <p:nvSpPr>
              <p:cNvPr name="Freeform 20" id="20"/>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57224E"/>
              </a:solidFill>
            </p:spPr>
          </p:sp>
          <p:sp>
            <p:nvSpPr>
              <p:cNvPr name="TextBox 21" id="21"/>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2" id="22"/>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FAMILLE</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82254" y="2141332"/>
            <a:ext cx="7137601" cy="1536700"/>
          </a:xfrm>
          <a:prstGeom prst="rect">
            <a:avLst/>
          </a:prstGeom>
        </p:spPr>
        <p:txBody>
          <a:bodyPr anchor="t" rtlCol="false" tIns="0" lIns="0" bIns="0" rIns="0">
            <a:spAutoFit/>
          </a:bodyPr>
          <a:lstStyle/>
          <a:p>
            <a:pPr>
              <a:lnSpc>
                <a:spcPts val="1399"/>
              </a:lnSpc>
            </a:pPr>
            <a:r>
              <a:rPr lang="en-US" sz="999">
                <a:solidFill>
                  <a:srgbClr val="333034"/>
                </a:solidFill>
                <a:latin typeface="Open Sans"/>
              </a:rPr>
              <a:t>L'accueil client est un enjeu primordial pour chaque point de vente. </a:t>
            </a:r>
          </a:p>
          <a:p>
            <a:pPr>
              <a:lnSpc>
                <a:spcPts val="1399"/>
              </a:lnSpc>
            </a:pPr>
            <a:r>
              <a:rPr lang="en-US" sz="999">
                <a:solidFill>
                  <a:srgbClr val="333034"/>
                </a:solidFill>
                <a:latin typeface="Open Sans"/>
              </a:rPr>
              <a:t>C'est à partir de ce premier contact que le client se forge une impression sur l'entreprise.</a:t>
            </a:r>
          </a:p>
          <a:p>
            <a:pPr>
              <a:lnSpc>
                <a:spcPts val="1399"/>
              </a:lnSpc>
            </a:pPr>
            <a:r>
              <a:rPr lang="en-US" sz="999">
                <a:solidFill>
                  <a:srgbClr val="333034"/>
                </a:solidFill>
                <a:latin typeface="Open Sans"/>
              </a:rPr>
              <a:t>En effet, dès que le client franchit le pas de la boutique, l'entreprise doit tout faire pour engager une relation commerciale et être convaincante auprès des clients potentiels. </a:t>
            </a:r>
          </a:p>
          <a:p>
            <a:pPr>
              <a:lnSpc>
                <a:spcPts val="1399"/>
              </a:lnSpc>
            </a:pPr>
            <a:r>
              <a:rPr lang="en-US" sz="999">
                <a:solidFill>
                  <a:srgbClr val="333034"/>
                </a:solidFill>
                <a:latin typeface="Open Sans"/>
              </a:rPr>
              <a:t>L'accueil est un vecteur de satisfaction, il permet de véhiculer une image positive du magasin et de renforcer l'expérience client.</a:t>
            </a:r>
          </a:p>
          <a:p>
            <a:pPr>
              <a:lnSpc>
                <a:spcPts val="1399"/>
              </a:lnSpc>
            </a:pPr>
            <a:r>
              <a:rPr lang="en-US" sz="999">
                <a:solidFill>
                  <a:srgbClr val="333034"/>
                </a:solidFill>
                <a:latin typeface="Open Sans"/>
              </a:rPr>
              <a:t>De ce fait, réserver un bon accueil en magasin contribue à fidéliser la clientèle. </a:t>
            </a:r>
          </a:p>
          <a:p>
            <a:pPr>
              <a:lnSpc>
                <a:spcPts val="1399"/>
              </a:lnSpc>
              <a:spcBef>
                <a:spcPct val="0"/>
              </a:spcBef>
            </a:pPr>
            <a:r>
              <a:rPr lang="en-US" sz="999">
                <a:solidFill>
                  <a:srgbClr val="333034"/>
                </a:solidFill>
                <a:latin typeface="Open Sans"/>
              </a:rPr>
              <a:t>Un client bien accueilli et entièrement satisfait aura tendance à revenir faire ses emplettes dans le magasin et en sera l'ambassadeur auprès de son entourage.</a:t>
            </a:r>
          </a:p>
        </p:txBody>
      </p:sp>
      <p:sp>
        <p:nvSpPr>
          <p:cNvPr name="TextBox 3" id="3"/>
          <p:cNvSpPr txBox="true"/>
          <p:nvPr/>
        </p:nvSpPr>
        <p:spPr>
          <a:xfrm rot="0">
            <a:off x="1797927" y="160405"/>
            <a:ext cx="5693293" cy="240664"/>
          </a:xfrm>
          <a:prstGeom prst="rect">
            <a:avLst/>
          </a:prstGeom>
        </p:spPr>
        <p:txBody>
          <a:bodyPr anchor="t" rtlCol="false" tIns="0" lIns="0" bIns="0" rIns="0">
            <a:spAutoFit/>
          </a:bodyPr>
          <a:lstStyle/>
          <a:p>
            <a:pPr algn="ctr">
              <a:lnSpc>
                <a:spcPts val="1960"/>
              </a:lnSpc>
            </a:pPr>
            <a:r>
              <a:rPr lang="en-US" sz="1400">
                <a:solidFill>
                  <a:srgbClr val="000000"/>
                </a:solidFill>
                <a:latin typeface="Open Sans"/>
                <a:ea typeface="Open Sans"/>
              </a:rPr>
              <a:t>⚙️ Séance #1 : L’accueil dans les métiers de la relation au client </a:t>
            </a:r>
          </a:p>
        </p:txBody>
      </p:sp>
      <p:grpSp>
        <p:nvGrpSpPr>
          <p:cNvPr name="Group 4" id="4"/>
          <p:cNvGrpSpPr/>
          <p:nvPr/>
        </p:nvGrpSpPr>
        <p:grpSpPr>
          <a:xfrm rot="0">
            <a:off x="219707" y="1820645"/>
            <a:ext cx="7097443" cy="231974"/>
            <a:chOff x="0" y="0"/>
            <a:chExt cx="2543563" cy="83134"/>
          </a:xfrm>
        </p:grpSpPr>
        <p:sp>
          <p:nvSpPr>
            <p:cNvPr name="Freeform 5" id="5"/>
            <p:cNvSpPr/>
            <p:nvPr/>
          </p:nvSpPr>
          <p:spPr>
            <a:xfrm flipH="false" flipV="false" rot="0">
              <a:off x="0" y="0"/>
              <a:ext cx="2543564" cy="83134"/>
            </a:xfrm>
            <a:custGeom>
              <a:avLst/>
              <a:gdLst/>
              <a:ahLst/>
              <a:cxnLst/>
              <a:rect r="r" b="b" t="t" l="l"/>
              <a:pathLst>
                <a:path h="83134" w="2543564">
                  <a:moveTo>
                    <a:pt x="0" y="0"/>
                  </a:moveTo>
                  <a:lnTo>
                    <a:pt x="2543564" y="0"/>
                  </a:lnTo>
                  <a:lnTo>
                    <a:pt x="2543564" y="83134"/>
                  </a:lnTo>
                  <a:lnTo>
                    <a:pt x="0" y="83134"/>
                  </a:lnTo>
                  <a:close/>
                </a:path>
              </a:pathLst>
            </a:custGeom>
            <a:solidFill>
              <a:srgbClr val="57224E"/>
            </a:solidFill>
          </p:spPr>
        </p:sp>
        <p:sp>
          <p:nvSpPr>
            <p:cNvPr name="TextBox 6" id="6"/>
            <p:cNvSpPr txBox="true"/>
            <p:nvPr/>
          </p:nvSpPr>
          <p:spPr>
            <a:xfrm>
              <a:off x="0" y="-9525"/>
              <a:ext cx="2543563" cy="92659"/>
            </a:xfrm>
            <a:prstGeom prst="rect">
              <a:avLst/>
            </a:prstGeom>
          </p:spPr>
          <p:txBody>
            <a:bodyPr anchor="ctr" rtlCol="false" tIns="50800" lIns="50800" bIns="50800" rIns="50800"/>
            <a:lstStyle/>
            <a:p>
              <a:pPr algn="ctr">
                <a:lnSpc>
                  <a:spcPts val="3359"/>
                </a:lnSpc>
              </a:pPr>
            </a:p>
          </p:txBody>
        </p:sp>
      </p:grpSp>
      <p:sp>
        <p:nvSpPr>
          <p:cNvPr name="TextBox 7" id="7"/>
          <p:cNvSpPr txBox="true"/>
          <p:nvPr/>
        </p:nvSpPr>
        <p:spPr>
          <a:xfrm rot="0">
            <a:off x="239966" y="1805412"/>
            <a:ext cx="5741716" cy="250195"/>
          </a:xfrm>
          <a:prstGeom prst="rect">
            <a:avLst/>
          </a:prstGeom>
        </p:spPr>
        <p:txBody>
          <a:bodyPr anchor="t" rtlCol="false" tIns="0" lIns="0" bIns="0" rIns="0">
            <a:spAutoFit/>
          </a:bodyPr>
          <a:lstStyle/>
          <a:p>
            <a:pPr>
              <a:lnSpc>
                <a:spcPts val="1959"/>
              </a:lnSpc>
              <a:spcBef>
                <a:spcPct val="0"/>
              </a:spcBef>
            </a:pPr>
            <a:r>
              <a:rPr lang="en-US" sz="1399">
                <a:solidFill>
                  <a:srgbClr val="FFFFFF"/>
                </a:solidFill>
                <a:latin typeface="Lato"/>
              </a:rPr>
              <a:t>Annexe 2 : Le recueil des bonnes techniques d’accueil</a:t>
            </a:r>
          </a:p>
        </p:txBody>
      </p:sp>
      <p:grpSp>
        <p:nvGrpSpPr>
          <p:cNvPr name="Group 8" id="8"/>
          <p:cNvGrpSpPr/>
          <p:nvPr/>
        </p:nvGrpSpPr>
        <p:grpSpPr>
          <a:xfrm rot="0">
            <a:off x="166758" y="1012529"/>
            <a:ext cx="7253096" cy="727573"/>
            <a:chOff x="0" y="0"/>
            <a:chExt cx="69252746" cy="6946885"/>
          </a:xfrm>
        </p:grpSpPr>
        <p:sp>
          <p:nvSpPr>
            <p:cNvPr name="Freeform 9" id="9"/>
            <p:cNvSpPr/>
            <p:nvPr/>
          </p:nvSpPr>
          <p:spPr>
            <a:xfrm flipH="false" flipV="false" rot="0">
              <a:off x="72390" y="72390"/>
              <a:ext cx="69107964" cy="6802105"/>
            </a:xfrm>
            <a:custGeom>
              <a:avLst/>
              <a:gdLst/>
              <a:ahLst/>
              <a:cxnLst/>
              <a:rect r="r" b="b" t="t" l="l"/>
              <a:pathLst>
                <a:path h="6802105" w="69107964">
                  <a:moveTo>
                    <a:pt x="0" y="0"/>
                  </a:moveTo>
                  <a:lnTo>
                    <a:pt x="69107964" y="0"/>
                  </a:lnTo>
                  <a:lnTo>
                    <a:pt x="69107964" y="6802105"/>
                  </a:lnTo>
                  <a:lnTo>
                    <a:pt x="0" y="6802105"/>
                  </a:lnTo>
                  <a:lnTo>
                    <a:pt x="0" y="0"/>
                  </a:lnTo>
                  <a:close/>
                </a:path>
              </a:pathLst>
            </a:custGeom>
            <a:solidFill>
              <a:srgbClr val="FFDD36"/>
            </a:solidFill>
          </p:spPr>
        </p:sp>
        <p:sp>
          <p:nvSpPr>
            <p:cNvPr name="Freeform 10" id="10"/>
            <p:cNvSpPr/>
            <p:nvPr/>
          </p:nvSpPr>
          <p:spPr>
            <a:xfrm flipH="false" flipV="false" rot="0">
              <a:off x="0" y="0"/>
              <a:ext cx="69252747" cy="6946884"/>
            </a:xfrm>
            <a:custGeom>
              <a:avLst/>
              <a:gdLst/>
              <a:ahLst/>
              <a:cxnLst/>
              <a:rect r="r" b="b" t="t" l="l"/>
              <a:pathLst>
                <a:path h="6946884" w="69252747">
                  <a:moveTo>
                    <a:pt x="69107968" y="6802105"/>
                  </a:moveTo>
                  <a:lnTo>
                    <a:pt x="69252747" y="6802105"/>
                  </a:lnTo>
                  <a:lnTo>
                    <a:pt x="69252747" y="6946884"/>
                  </a:lnTo>
                  <a:lnTo>
                    <a:pt x="69107968" y="6946884"/>
                  </a:lnTo>
                  <a:lnTo>
                    <a:pt x="69107968" y="6802105"/>
                  </a:lnTo>
                  <a:close/>
                  <a:moveTo>
                    <a:pt x="0" y="144780"/>
                  </a:moveTo>
                  <a:lnTo>
                    <a:pt x="144780" y="144780"/>
                  </a:lnTo>
                  <a:lnTo>
                    <a:pt x="144780" y="6802105"/>
                  </a:lnTo>
                  <a:lnTo>
                    <a:pt x="0" y="6802105"/>
                  </a:lnTo>
                  <a:lnTo>
                    <a:pt x="0" y="144780"/>
                  </a:lnTo>
                  <a:close/>
                  <a:moveTo>
                    <a:pt x="0" y="6802105"/>
                  </a:moveTo>
                  <a:lnTo>
                    <a:pt x="144780" y="6802105"/>
                  </a:lnTo>
                  <a:lnTo>
                    <a:pt x="144780" y="6946884"/>
                  </a:lnTo>
                  <a:lnTo>
                    <a:pt x="0" y="6946884"/>
                  </a:lnTo>
                  <a:lnTo>
                    <a:pt x="0" y="6802105"/>
                  </a:lnTo>
                  <a:close/>
                  <a:moveTo>
                    <a:pt x="69107968" y="144780"/>
                  </a:moveTo>
                  <a:lnTo>
                    <a:pt x="69252747" y="144780"/>
                  </a:lnTo>
                  <a:lnTo>
                    <a:pt x="69252747" y="6802105"/>
                  </a:lnTo>
                  <a:lnTo>
                    <a:pt x="69107968" y="6802105"/>
                  </a:lnTo>
                  <a:lnTo>
                    <a:pt x="69107968" y="144780"/>
                  </a:lnTo>
                  <a:close/>
                  <a:moveTo>
                    <a:pt x="144780" y="6802105"/>
                  </a:moveTo>
                  <a:lnTo>
                    <a:pt x="69107968" y="6802105"/>
                  </a:lnTo>
                  <a:lnTo>
                    <a:pt x="69107968" y="6946884"/>
                  </a:lnTo>
                  <a:lnTo>
                    <a:pt x="144780" y="6946884"/>
                  </a:lnTo>
                  <a:lnTo>
                    <a:pt x="144780" y="6802105"/>
                  </a:lnTo>
                  <a:close/>
                  <a:moveTo>
                    <a:pt x="69107968" y="0"/>
                  </a:moveTo>
                  <a:lnTo>
                    <a:pt x="69252747" y="0"/>
                  </a:lnTo>
                  <a:lnTo>
                    <a:pt x="69252747" y="144780"/>
                  </a:lnTo>
                  <a:lnTo>
                    <a:pt x="69107968" y="144780"/>
                  </a:lnTo>
                  <a:lnTo>
                    <a:pt x="69107968" y="0"/>
                  </a:lnTo>
                  <a:close/>
                  <a:moveTo>
                    <a:pt x="0" y="0"/>
                  </a:moveTo>
                  <a:lnTo>
                    <a:pt x="144780" y="0"/>
                  </a:lnTo>
                  <a:lnTo>
                    <a:pt x="144780" y="144780"/>
                  </a:lnTo>
                  <a:lnTo>
                    <a:pt x="0" y="144780"/>
                  </a:lnTo>
                  <a:lnTo>
                    <a:pt x="0" y="0"/>
                  </a:lnTo>
                  <a:close/>
                  <a:moveTo>
                    <a:pt x="144780" y="0"/>
                  </a:moveTo>
                  <a:lnTo>
                    <a:pt x="69107968" y="0"/>
                  </a:lnTo>
                  <a:lnTo>
                    <a:pt x="69107968" y="144780"/>
                  </a:lnTo>
                  <a:lnTo>
                    <a:pt x="144780" y="144780"/>
                  </a:lnTo>
                  <a:lnTo>
                    <a:pt x="144780" y="0"/>
                  </a:lnTo>
                  <a:close/>
                </a:path>
              </a:pathLst>
            </a:custGeom>
            <a:solidFill>
              <a:srgbClr val="FFFFFF"/>
            </a:solidFill>
          </p:spPr>
        </p:sp>
      </p:grpSp>
      <p:sp>
        <p:nvSpPr>
          <p:cNvPr name="TextBox 11" id="11"/>
          <p:cNvSpPr txBox="true"/>
          <p:nvPr/>
        </p:nvSpPr>
        <p:spPr>
          <a:xfrm rot="0">
            <a:off x="230873" y="1020078"/>
            <a:ext cx="7093143" cy="655325"/>
          </a:xfrm>
          <a:prstGeom prst="rect">
            <a:avLst/>
          </a:prstGeom>
        </p:spPr>
        <p:txBody>
          <a:bodyPr anchor="t" rtlCol="false" tIns="0" lIns="0" bIns="0" rIns="0">
            <a:spAutoFit/>
          </a:bodyPr>
          <a:lstStyle/>
          <a:p>
            <a:pPr algn="ctr">
              <a:lnSpc>
                <a:spcPts val="1679"/>
              </a:lnSpc>
            </a:pPr>
            <a:r>
              <a:rPr lang="en-US" sz="1199">
                <a:solidFill>
                  <a:srgbClr val="000000"/>
                </a:solidFill>
                <a:latin typeface="Rugrats Sans"/>
              </a:rPr>
              <a:t> Réaliser un recueil des bonnes techniques d’accueil.</a:t>
            </a:r>
          </a:p>
          <a:p>
            <a:pPr algn="ctr">
              <a:lnSpc>
                <a:spcPts val="1679"/>
              </a:lnSpc>
            </a:pPr>
            <a:r>
              <a:rPr lang="en-US" sz="1199">
                <a:solidFill>
                  <a:srgbClr val="000000"/>
                </a:solidFill>
                <a:latin typeface="Rugrats Sans"/>
              </a:rPr>
              <a:t>Pour réaliser ce travail, vous devez </a:t>
            </a:r>
            <a:r>
              <a:rPr lang="en-US" sz="1199">
                <a:solidFill>
                  <a:srgbClr val="FF3B93"/>
                </a:solidFill>
                <a:latin typeface="Rugrats Sans"/>
              </a:rPr>
              <a:t>utilisez l’annexe B </a:t>
            </a:r>
            <a:r>
              <a:rPr lang="en-US" sz="1199">
                <a:solidFill>
                  <a:srgbClr val="000000"/>
                </a:solidFill>
                <a:latin typeface="Rugrats Sans"/>
              </a:rPr>
              <a:t>que les membres de votre équipe </a:t>
            </a:r>
          </a:p>
          <a:p>
            <a:pPr algn="ctr">
              <a:lnSpc>
                <a:spcPts val="1679"/>
              </a:lnSpc>
            </a:pPr>
            <a:r>
              <a:rPr lang="en-US" sz="1199">
                <a:solidFill>
                  <a:srgbClr val="000000"/>
                </a:solidFill>
                <a:latin typeface="Rugrats Sans"/>
              </a:rPr>
              <a:t>ont rempli en groupe d’experts.</a:t>
            </a:r>
          </a:p>
        </p:txBody>
      </p:sp>
      <p:sp>
        <p:nvSpPr>
          <p:cNvPr name="TextBox 12" id="12"/>
          <p:cNvSpPr txBox="true"/>
          <p:nvPr/>
        </p:nvSpPr>
        <p:spPr>
          <a:xfrm rot="0">
            <a:off x="27736" y="520187"/>
            <a:ext cx="7504527" cy="409575"/>
          </a:xfrm>
          <a:prstGeom prst="rect">
            <a:avLst/>
          </a:prstGeom>
        </p:spPr>
        <p:txBody>
          <a:bodyPr anchor="t" rtlCol="false" tIns="0" lIns="0" bIns="0" rIns="0">
            <a:spAutoFit/>
          </a:bodyPr>
          <a:lstStyle/>
          <a:p>
            <a:pPr algn="ctr">
              <a:lnSpc>
                <a:spcPts val="3119"/>
              </a:lnSpc>
              <a:spcBef>
                <a:spcPct val="0"/>
              </a:spcBef>
            </a:pPr>
            <a:r>
              <a:rPr lang="en-US" sz="2599">
                <a:solidFill>
                  <a:srgbClr val="57224E"/>
                </a:solidFill>
                <a:latin typeface="Arimo Bold"/>
              </a:rPr>
              <a:t>Fiche travail #2</a:t>
            </a:r>
          </a:p>
        </p:txBody>
      </p:sp>
      <p:sp>
        <p:nvSpPr>
          <p:cNvPr name="Freeform 13" id="13"/>
          <p:cNvSpPr/>
          <p:nvPr/>
        </p:nvSpPr>
        <p:spPr>
          <a:xfrm flipH="false" flipV="false" rot="4416848">
            <a:off x="124240" y="839976"/>
            <a:ext cx="577074" cy="390967"/>
          </a:xfrm>
          <a:custGeom>
            <a:avLst/>
            <a:gdLst/>
            <a:ahLst/>
            <a:cxnLst/>
            <a:rect r="r" b="b" t="t" l="l"/>
            <a:pathLst>
              <a:path h="390967" w="577074">
                <a:moveTo>
                  <a:pt x="0" y="0"/>
                </a:moveTo>
                <a:lnTo>
                  <a:pt x="577074" y="0"/>
                </a:lnTo>
                <a:lnTo>
                  <a:pt x="577074" y="390968"/>
                </a:lnTo>
                <a:lnTo>
                  <a:pt x="0" y="3909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4" id="14"/>
          <p:cNvGrpSpPr/>
          <p:nvPr/>
        </p:nvGrpSpPr>
        <p:grpSpPr>
          <a:xfrm rot="0">
            <a:off x="244585" y="3919038"/>
            <a:ext cx="7097443" cy="231974"/>
            <a:chOff x="0" y="0"/>
            <a:chExt cx="2543563" cy="83134"/>
          </a:xfrm>
        </p:grpSpPr>
        <p:sp>
          <p:nvSpPr>
            <p:cNvPr name="Freeform 15" id="15"/>
            <p:cNvSpPr/>
            <p:nvPr/>
          </p:nvSpPr>
          <p:spPr>
            <a:xfrm flipH="false" flipV="false" rot="0">
              <a:off x="0" y="0"/>
              <a:ext cx="2543564" cy="83134"/>
            </a:xfrm>
            <a:custGeom>
              <a:avLst/>
              <a:gdLst/>
              <a:ahLst/>
              <a:cxnLst/>
              <a:rect r="r" b="b" t="t" l="l"/>
              <a:pathLst>
                <a:path h="83134" w="2543564">
                  <a:moveTo>
                    <a:pt x="0" y="0"/>
                  </a:moveTo>
                  <a:lnTo>
                    <a:pt x="2543564" y="0"/>
                  </a:lnTo>
                  <a:lnTo>
                    <a:pt x="2543564" y="83134"/>
                  </a:lnTo>
                  <a:lnTo>
                    <a:pt x="0" y="83134"/>
                  </a:lnTo>
                  <a:close/>
                </a:path>
              </a:pathLst>
            </a:custGeom>
            <a:solidFill>
              <a:srgbClr val="E8E8E8"/>
            </a:solidFill>
          </p:spPr>
        </p:sp>
        <p:sp>
          <p:nvSpPr>
            <p:cNvPr name="TextBox 16" id="16"/>
            <p:cNvSpPr txBox="true"/>
            <p:nvPr/>
          </p:nvSpPr>
          <p:spPr>
            <a:xfrm>
              <a:off x="0" y="0"/>
              <a:ext cx="2543563" cy="83134"/>
            </a:xfrm>
            <a:prstGeom prst="rect">
              <a:avLst/>
            </a:prstGeom>
          </p:spPr>
          <p:txBody>
            <a:bodyPr anchor="ctr" rtlCol="false" tIns="50800" lIns="50800" bIns="50800" rIns="50800"/>
            <a:lstStyle/>
            <a:p>
              <a:pPr algn="ctr">
                <a:lnSpc>
                  <a:spcPts val="1559"/>
                </a:lnSpc>
              </a:pPr>
            </a:p>
          </p:txBody>
        </p:sp>
      </p:grpSp>
      <p:sp>
        <p:nvSpPr>
          <p:cNvPr name="TextBox 17" id="17"/>
          <p:cNvSpPr txBox="true"/>
          <p:nvPr/>
        </p:nvSpPr>
        <p:spPr>
          <a:xfrm rot="0">
            <a:off x="386440" y="3918515"/>
            <a:ext cx="3359506" cy="207650"/>
          </a:xfrm>
          <a:prstGeom prst="rect">
            <a:avLst/>
          </a:prstGeom>
        </p:spPr>
        <p:txBody>
          <a:bodyPr anchor="t" rtlCol="false" tIns="0" lIns="0" bIns="0" rIns="0">
            <a:spAutoFit/>
          </a:bodyPr>
          <a:lstStyle/>
          <a:p>
            <a:pPr algn="ctr">
              <a:lnSpc>
                <a:spcPts val="1679"/>
              </a:lnSpc>
              <a:spcBef>
                <a:spcPct val="0"/>
              </a:spcBef>
            </a:pPr>
            <a:r>
              <a:rPr lang="en-US" sz="1199">
                <a:solidFill>
                  <a:srgbClr val="57224E"/>
                </a:solidFill>
                <a:latin typeface="Lato"/>
              </a:rPr>
              <a:t>Attitudes à avoir</a:t>
            </a:r>
          </a:p>
        </p:txBody>
      </p:sp>
      <p:sp>
        <p:nvSpPr>
          <p:cNvPr name="TextBox 18" id="18"/>
          <p:cNvSpPr txBox="true"/>
          <p:nvPr/>
        </p:nvSpPr>
        <p:spPr>
          <a:xfrm rot="0">
            <a:off x="3982522" y="3914370"/>
            <a:ext cx="3359506" cy="207650"/>
          </a:xfrm>
          <a:prstGeom prst="rect">
            <a:avLst/>
          </a:prstGeom>
        </p:spPr>
        <p:txBody>
          <a:bodyPr anchor="t" rtlCol="false" tIns="0" lIns="0" bIns="0" rIns="0">
            <a:spAutoFit/>
          </a:bodyPr>
          <a:lstStyle/>
          <a:p>
            <a:pPr algn="ctr">
              <a:lnSpc>
                <a:spcPts val="1679"/>
              </a:lnSpc>
              <a:spcBef>
                <a:spcPct val="0"/>
              </a:spcBef>
            </a:pPr>
            <a:r>
              <a:rPr lang="en-US" sz="1199">
                <a:solidFill>
                  <a:srgbClr val="57224E"/>
                </a:solidFill>
                <a:latin typeface="Lato"/>
              </a:rPr>
              <a:t>Technique</a:t>
            </a:r>
            <a:r>
              <a:rPr lang="en-US" sz="1199">
                <a:solidFill>
                  <a:srgbClr val="57224E"/>
                </a:solidFill>
                <a:latin typeface="Lato"/>
              </a:rPr>
              <a:t> d’accueil à retenir</a:t>
            </a:r>
          </a:p>
        </p:txBody>
      </p:sp>
      <p:grpSp>
        <p:nvGrpSpPr>
          <p:cNvPr name="Group 19" id="19"/>
          <p:cNvGrpSpPr/>
          <p:nvPr/>
        </p:nvGrpSpPr>
        <p:grpSpPr>
          <a:xfrm rot="0">
            <a:off x="166758" y="7265921"/>
            <a:ext cx="7097443" cy="231974"/>
            <a:chOff x="0" y="0"/>
            <a:chExt cx="2543563" cy="83134"/>
          </a:xfrm>
        </p:grpSpPr>
        <p:sp>
          <p:nvSpPr>
            <p:cNvPr name="Freeform 20" id="20"/>
            <p:cNvSpPr/>
            <p:nvPr/>
          </p:nvSpPr>
          <p:spPr>
            <a:xfrm flipH="false" flipV="false" rot="0">
              <a:off x="0" y="0"/>
              <a:ext cx="2543564" cy="83134"/>
            </a:xfrm>
            <a:custGeom>
              <a:avLst/>
              <a:gdLst/>
              <a:ahLst/>
              <a:cxnLst/>
              <a:rect r="r" b="b" t="t" l="l"/>
              <a:pathLst>
                <a:path h="83134" w="2543564">
                  <a:moveTo>
                    <a:pt x="0" y="0"/>
                  </a:moveTo>
                  <a:lnTo>
                    <a:pt x="2543564" y="0"/>
                  </a:lnTo>
                  <a:lnTo>
                    <a:pt x="2543564" y="83134"/>
                  </a:lnTo>
                  <a:lnTo>
                    <a:pt x="0" y="83134"/>
                  </a:lnTo>
                  <a:close/>
                </a:path>
              </a:pathLst>
            </a:custGeom>
            <a:solidFill>
              <a:srgbClr val="E8E8E8"/>
            </a:solidFill>
          </p:spPr>
        </p:sp>
        <p:sp>
          <p:nvSpPr>
            <p:cNvPr name="TextBox 21" id="21"/>
            <p:cNvSpPr txBox="true"/>
            <p:nvPr/>
          </p:nvSpPr>
          <p:spPr>
            <a:xfrm>
              <a:off x="0" y="0"/>
              <a:ext cx="2543563" cy="83134"/>
            </a:xfrm>
            <a:prstGeom prst="rect">
              <a:avLst/>
            </a:prstGeom>
          </p:spPr>
          <p:txBody>
            <a:bodyPr anchor="ctr" rtlCol="false" tIns="50800" lIns="50800" bIns="50800" rIns="50800"/>
            <a:lstStyle/>
            <a:p>
              <a:pPr algn="ctr">
                <a:lnSpc>
                  <a:spcPts val="1559"/>
                </a:lnSpc>
              </a:pPr>
            </a:p>
          </p:txBody>
        </p:sp>
      </p:grpSp>
      <p:sp>
        <p:nvSpPr>
          <p:cNvPr name="TextBox 22" id="22"/>
          <p:cNvSpPr txBox="true"/>
          <p:nvPr/>
        </p:nvSpPr>
        <p:spPr>
          <a:xfrm rot="0">
            <a:off x="308613" y="7265398"/>
            <a:ext cx="3359506" cy="207650"/>
          </a:xfrm>
          <a:prstGeom prst="rect">
            <a:avLst/>
          </a:prstGeom>
        </p:spPr>
        <p:txBody>
          <a:bodyPr anchor="t" rtlCol="false" tIns="0" lIns="0" bIns="0" rIns="0">
            <a:spAutoFit/>
          </a:bodyPr>
          <a:lstStyle/>
          <a:p>
            <a:pPr algn="ctr">
              <a:lnSpc>
                <a:spcPts val="1679"/>
              </a:lnSpc>
              <a:spcBef>
                <a:spcPct val="0"/>
              </a:spcBef>
            </a:pPr>
            <a:r>
              <a:rPr lang="en-US" sz="1199">
                <a:solidFill>
                  <a:srgbClr val="57224E"/>
                </a:solidFill>
                <a:latin typeface="Lato"/>
              </a:rPr>
              <a:t>Comportement à ne pas avoir</a:t>
            </a:r>
          </a:p>
        </p:txBody>
      </p:sp>
      <p:sp>
        <p:nvSpPr>
          <p:cNvPr name="TextBox 23" id="23"/>
          <p:cNvSpPr txBox="true"/>
          <p:nvPr/>
        </p:nvSpPr>
        <p:spPr>
          <a:xfrm rot="0">
            <a:off x="3879818" y="7272245"/>
            <a:ext cx="3359506" cy="207650"/>
          </a:xfrm>
          <a:prstGeom prst="rect">
            <a:avLst/>
          </a:prstGeom>
        </p:spPr>
        <p:txBody>
          <a:bodyPr anchor="t" rtlCol="false" tIns="0" lIns="0" bIns="0" rIns="0">
            <a:spAutoFit/>
          </a:bodyPr>
          <a:lstStyle/>
          <a:p>
            <a:pPr algn="ctr">
              <a:lnSpc>
                <a:spcPts val="1679"/>
              </a:lnSpc>
              <a:spcBef>
                <a:spcPct val="0"/>
              </a:spcBef>
            </a:pPr>
            <a:r>
              <a:rPr lang="en-US" sz="1199">
                <a:solidFill>
                  <a:srgbClr val="57224E"/>
                </a:solidFill>
                <a:latin typeface="Lato"/>
              </a:rPr>
              <a:t>Technique</a:t>
            </a:r>
            <a:r>
              <a:rPr lang="en-US" sz="1199">
                <a:solidFill>
                  <a:srgbClr val="57224E"/>
                </a:solidFill>
                <a:latin typeface="Lato"/>
              </a:rPr>
              <a:t> d’accueil à retenir</a:t>
            </a:r>
          </a:p>
        </p:txBody>
      </p:sp>
      <p:sp>
        <p:nvSpPr>
          <p:cNvPr name="AutoShape 24" id="24"/>
          <p:cNvSpPr/>
          <p:nvPr/>
        </p:nvSpPr>
        <p:spPr>
          <a:xfrm flipV="true">
            <a:off x="3802832" y="3923508"/>
            <a:ext cx="0" cy="2419200"/>
          </a:xfrm>
          <a:prstGeom prst="line">
            <a:avLst/>
          </a:prstGeom>
          <a:ln cap="flat" w="19050">
            <a:solidFill>
              <a:srgbClr val="000000"/>
            </a:solidFill>
            <a:prstDash val="sysDot"/>
            <a:headEnd type="none" len="sm" w="sm"/>
            <a:tailEnd type="none" len="sm" w="sm"/>
          </a:ln>
        </p:spPr>
      </p:sp>
      <p:grpSp>
        <p:nvGrpSpPr>
          <p:cNvPr name="Group 25" id="25"/>
          <p:cNvGrpSpPr/>
          <p:nvPr/>
        </p:nvGrpSpPr>
        <p:grpSpPr>
          <a:xfrm rot="0">
            <a:off x="0" y="-21492"/>
            <a:ext cx="1484534" cy="265454"/>
            <a:chOff x="0" y="0"/>
            <a:chExt cx="1979379" cy="353938"/>
          </a:xfrm>
        </p:grpSpPr>
        <p:grpSp>
          <p:nvGrpSpPr>
            <p:cNvPr name="Group 26" id="26"/>
            <p:cNvGrpSpPr/>
            <p:nvPr/>
          </p:nvGrpSpPr>
          <p:grpSpPr>
            <a:xfrm rot="0">
              <a:off x="36982" y="0"/>
              <a:ext cx="1942397" cy="353938"/>
              <a:chOff x="0" y="0"/>
              <a:chExt cx="522084" cy="95133"/>
            </a:xfrm>
          </p:grpSpPr>
          <p:sp>
            <p:nvSpPr>
              <p:cNvPr name="Freeform 27" id="27"/>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57224E"/>
              </a:solidFill>
            </p:spPr>
          </p:sp>
          <p:sp>
            <p:nvSpPr>
              <p:cNvPr name="TextBox 28" id="28"/>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9" id="29"/>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FAMILLE</a:t>
              </a:r>
            </a:p>
          </p:txBody>
        </p:sp>
      </p:grpSp>
      <p:sp>
        <p:nvSpPr>
          <p:cNvPr name="AutoShape 30" id="30"/>
          <p:cNvSpPr/>
          <p:nvPr/>
        </p:nvSpPr>
        <p:spPr>
          <a:xfrm flipV="true">
            <a:off x="3870293" y="7300820"/>
            <a:ext cx="0" cy="2419200"/>
          </a:xfrm>
          <a:prstGeom prst="line">
            <a:avLst/>
          </a:prstGeom>
          <a:ln cap="flat" w="19050">
            <a:solidFill>
              <a:srgbClr val="000000"/>
            </a:solidFill>
            <a:prstDash val="sysDot"/>
            <a:headEnd type="none" len="sm" w="sm"/>
            <a:tailEnd type="none" len="sm" w="sm"/>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84958" y="6377549"/>
            <a:ext cx="2101297" cy="320828"/>
          </a:xfrm>
          <a:prstGeom prst="rect">
            <a:avLst/>
          </a:prstGeom>
        </p:spPr>
        <p:txBody>
          <a:bodyPr anchor="t" rtlCol="false" tIns="0" lIns="0" bIns="0" rIns="0">
            <a:spAutoFit/>
          </a:bodyPr>
          <a:lstStyle/>
          <a:p>
            <a:pPr algn="ctr">
              <a:lnSpc>
                <a:spcPts val="2517"/>
              </a:lnSpc>
              <a:spcBef>
                <a:spcPct val="0"/>
              </a:spcBef>
            </a:pPr>
          </a:p>
        </p:txBody>
      </p:sp>
      <p:grpSp>
        <p:nvGrpSpPr>
          <p:cNvPr name="Group 3" id="3"/>
          <p:cNvGrpSpPr/>
          <p:nvPr/>
        </p:nvGrpSpPr>
        <p:grpSpPr>
          <a:xfrm rot="0">
            <a:off x="-192087" y="2435034"/>
            <a:ext cx="7885542" cy="1392553"/>
            <a:chOff x="0" y="0"/>
            <a:chExt cx="2826000" cy="499060"/>
          </a:xfrm>
        </p:grpSpPr>
        <p:sp>
          <p:nvSpPr>
            <p:cNvPr name="Freeform 4" id="4"/>
            <p:cNvSpPr/>
            <p:nvPr/>
          </p:nvSpPr>
          <p:spPr>
            <a:xfrm flipH="false" flipV="false" rot="0">
              <a:off x="0" y="0"/>
              <a:ext cx="2826000" cy="499060"/>
            </a:xfrm>
            <a:custGeom>
              <a:avLst/>
              <a:gdLst/>
              <a:ahLst/>
              <a:cxnLst/>
              <a:rect r="r" b="b" t="t" l="l"/>
              <a:pathLst>
                <a:path h="499060" w="2826000">
                  <a:moveTo>
                    <a:pt x="0" y="0"/>
                  </a:moveTo>
                  <a:lnTo>
                    <a:pt x="2826000" y="0"/>
                  </a:lnTo>
                  <a:lnTo>
                    <a:pt x="2826000" y="499060"/>
                  </a:lnTo>
                  <a:lnTo>
                    <a:pt x="0" y="499060"/>
                  </a:lnTo>
                  <a:close/>
                </a:path>
              </a:pathLst>
            </a:custGeom>
            <a:solidFill>
              <a:srgbClr val="D2E3EA"/>
            </a:solidFill>
          </p:spPr>
        </p:sp>
        <p:sp>
          <p:nvSpPr>
            <p:cNvPr name="TextBox 5" id="5"/>
            <p:cNvSpPr txBox="true"/>
            <p:nvPr/>
          </p:nvSpPr>
          <p:spPr>
            <a:xfrm>
              <a:off x="0" y="0"/>
              <a:ext cx="2826000" cy="499060"/>
            </a:xfrm>
            <a:prstGeom prst="rect">
              <a:avLst/>
            </a:prstGeom>
          </p:spPr>
          <p:txBody>
            <a:bodyPr anchor="ctr" rtlCol="false" tIns="50800" lIns="50800" bIns="50800" rIns="50800"/>
            <a:lstStyle/>
            <a:p>
              <a:pPr algn="ctr">
                <a:lnSpc>
                  <a:spcPts val="1439"/>
                </a:lnSpc>
              </a:pPr>
            </a:p>
          </p:txBody>
        </p:sp>
      </p:grpSp>
      <p:sp>
        <p:nvSpPr>
          <p:cNvPr name="TextBox 6" id="6"/>
          <p:cNvSpPr txBox="true"/>
          <p:nvPr/>
        </p:nvSpPr>
        <p:spPr>
          <a:xfrm rot="0">
            <a:off x="726684" y="2669588"/>
            <a:ext cx="6048000" cy="194310"/>
          </a:xfrm>
          <a:prstGeom prst="rect">
            <a:avLst/>
          </a:prstGeom>
        </p:spPr>
        <p:txBody>
          <a:bodyPr anchor="t" rtlCol="false" tIns="0" lIns="0" bIns="0" rIns="0">
            <a:spAutoFit/>
          </a:bodyPr>
          <a:lstStyle/>
          <a:p>
            <a:pPr algn="ctr">
              <a:lnSpc>
                <a:spcPts val="1439"/>
              </a:lnSpc>
            </a:pPr>
            <a:r>
              <a:rPr lang="en-US" sz="1599">
                <a:solidFill>
                  <a:srgbClr val="0A0047"/>
                </a:solidFill>
                <a:latin typeface="CS Gordon Serif"/>
              </a:rPr>
              <a:t>ÉVALUATION DE L’ACCUEIL </a:t>
            </a:r>
          </a:p>
        </p:txBody>
      </p:sp>
      <p:grpSp>
        <p:nvGrpSpPr>
          <p:cNvPr name="Group 7" id="7"/>
          <p:cNvGrpSpPr/>
          <p:nvPr/>
        </p:nvGrpSpPr>
        <p:grpSpPr>
          <a:xfrm rot="0">
            <a:off x="3817222" y="3035348"/>
            <a:ext cx="2968865" cy="299887"/>
            <a:chOff x="0" y="0"/>
            <a:chExt cx="1063974" cy="107473"/>
          </a:xfrm>
        </p:grpSpPr>
        <p:sp>
          <p:nvSpPr>
            <p:cNvPr name="Freeform 8" id="8"/>
            <p:cNvSpPr/>
            <p:nvPr/>
          </p:nvSpPr>
          <p:spPr>
            <a:xfrm flipH="false" flipV="false" rot="0">
              <a:off x="0" y="0"/>
              <a:ext cx="1063974" cy="107473"/>
            </a:xfrm>
            <a:custGeom>
              <a:avLst/>
              <a:gdLst/>
              <a:ahLst/>
              <a:cxnLst/>
              <a:rect r="r" b="b" t="t" l="l"/>
              <a:pathLst>
                <a:path h="107473" w="1063974">
                  <a:moveTo>
                    <a:pt x="0" y="0"/>
                  </a:moveTo>
                  <a:lnTo>
                    <a:pt x="1063974" y="0"/>
                  </a:lnTo>
                  <a:lnTo>
                    <a:pt x="1063974" y="107473"/>
                  </a:lnTo>
                  <a:lnTo>
                    <a:pt x="0" y="107473"/>
                  </a:lnTo>
                  <a:close/>
                </a:path>
              </a:pathLst>
            </a:custGeom>
            <a:solidFill>
              <a:srgbClr val="FFFFFF"/>
            </a:solidFill>
          </p:spPr>
        </p:sp>
        <p:sp>
          <p:nvSpPr>
            <p:cNvPr name="TextBox 9" id="9"/>
            <p:cNvSpPr txBox="true"/>
            <p:nvPr/>
          </p:nvSpPr>
          <p:spPr>
            <a:xfrm>
              <a:off x="0" y="0"/>
              <a:ext cx="1063974" cy="107473"/>
            </a:xfrm>
            <a:prstGeom prst="rect">
              <a:avLst/>
            </a:prstGeom>
          </p:spPr>
          <p:txBody>
            <a:bodyPr anchor="ctr" rtlCol="false" tIns="50800" lIns="50800" bIns="50800" rIns="50800"/>
            <a:lstStyle/>
            <a:p>
              <a:pPr algn="ctr">
                <a:lnSpc>
                  <a:spcPts val="1439"/>
                </a:lnSpc>
              </a:pPr>
            </a:p>
          </p:txBody>
        </p:sp>
      </p:grpSp>
      <p:grpSp>
        <p:nvGrpSpPr>
          <p:cNvPr name="Group 10" id="10"/>
          <p:cNvGrpSpPr/>
          <p:nvPr/>
        </p:nvGrpSpPr>
        <p:grpSpPr>
          <a:xfrm rot="0">
            <a:off x="776537" y="3035348"/>
            <a:ext cx="2968865" cy="299887"/>
            <a:chOff x="0" y="0"/>
            <a:chExt cx="1063974" cy="107473"/>
          </a:xfrm>
        </p:grpSpPr>
        <p:sp>
          <p:nvSpPr>
            <p:cNvPr name="Freeform 11" id="11"/>
            <p:cNvSpPr/>
            <p:nvPr/>
          </p:nvSpPr>
          <p:spPr>
            <a:xfrm flipH="false" flipV="false" rot="0">
              <a:off x="0" y="0"/>
              <a:ext cx="1063974" cy="107473"/>
            </a:xfrm>
            <a:custGeom>
              <a:avLst/>
              <a:gdLst/>
              <a:ahLst/>
              <a:cxnLst/>
              <a:rect r="r" b="b" t="t" l="l"/>
              <a:pathLst>
                <a:path h="107473" w="1063974">
                  <a:moveTo>
                    <a:pt x="0" y="0"/>
                  </a:moveTo>
                  <a:lnTo>
                    <a:pt x="1063974" y="0"/>
                  </a:lnTo>
                  <a:lnTo>
                    <a:pt x="1063974" y="107473"/>
                  </a:lnTo>
                  <a:lnTo>
                    <a:pt x="0" y="107473"/>
                  </a:lnTo>
                  <a:close/>
                </a:path>
              </a:pathLst>
            </a:custGeom>
            <a:solidFill>
              <a:srgbClr val="FFFFFF"/>
            </a:solidFill>
          </p:spPr>
        </p:sp>
        <p:sp>
          <p:nvSpPr>
            <p:cNvPr name="TextBox 12" id="12"/>
            <p:cNvSpPr txBox="true"/>
            <p:nvPr/>
          </p:nvSpPr>
          <p:spPr>
            <a:xfrm>
              <a:off x="0" y="0"/>
              <a:ext cx="1063974" cy="107473"/>
            </a:xfrm>
            <a:prstGeom prst="rect">
              <a:avLst/>
            </a:prstGeom>
          </p:spPr>
          <p:txBody>
            <a:bodyPr anchor="ctr" rtlCol="false" tIns="50800" lIns="50800" bIns="50800" rIns="50800"/>
            <a:lstStyle/>
            <a:p>
              <a:pPr algn="ctr">
                <a:lnSpc>
                  <a:spcPts val="1439"/>
                </a:lnSpc>
              </a:pPr>
            </a:p>
          </p:txBody>
        </p:sp>
      </p:grpSp>
      <p:grpSp>
        <p:nvGrpSpPr>
          <p:cNvPr name="Group 13" id="13"/>
          <p:cNvGrpSpPr/>
          <p:nvPr/>
        </p:nvGrpSpPr>
        <p:grpSpPr>
          <a:xfrm rot="0">
            <a:off x="776537" y="3401910"/>
            <a:ext cx="2968865" cy="299887"/>
            <a:chOff x="0" y="0"/>
            <a:chExt cx="1063974" cy="107473"/>
          </a:xfrm>
        </p:grpSpPr>
        <p:sp>
          <p:nvSpPr>
            <p:cNvPr name="Freeform 14" id="14"/>
            <p:cNvSpPr/>
            <p:nvPr/>
          </p:nvSpPr>
          <p:spPr>
            <a:xfrm flipH="false" flipV="false" rot="0">
              <a:off x="0" y="0"/>
              <a:ext cx="1063974" cy="107473"/>
            </a:xfrm>
            <a:custGeom>
              <a:avLst/>
              <a:gdLst/>
              <a:ahLst/>
              <a:cxnLst/>
              <a:rect r="r" b="b" t="t" l="l"/>
              <a:pathLst>
                <a:path h="107473" w="1063974">
                  <a:moveTo>
                    <a:pt x="0" y="0"/>
                  </a:moveTo>
                  <a:lnTo>
                    <a:pt x="1063974" y="0"/>
                  </a:lnTo>
                  <a:lnTo>
                    <a:pt x="1063974" y="107473"/>
                  </a:lnTo>
                  <a:lnTo>
                    <a:pt x="0" y="107473"/>
                  </a:lnTo>
                  <a:close/>
                </a:path>
              </a:pathLst>
            </a:custGeom>
            <a:solidFill>
              <a:srgbClr val="FFFFFF"/>
            </a:solidFill>
          </p:spPr>
        </p:sp>
        <p:sp>
          <p:nvSpPr>
            <p:cNvPr name="TextBox 15" id="15"/>
            <p:cNvSpPr txBox="true"/>
            <p:nvPr/>
          </p:nvSpPr>
          <p:spPr>
            <a:xfrm>
              <a:off x="0" y="0"/>
              <a:ext cx="1063974" cy="107473"/>
            </a:xfrm>
            <a:prstGeom prst="rect">
              <a:avLst/>
            </a:prstGeom>
          </p:spPr>
          <p:txBody>
            <a:bodyPr anchor="ctr" rtlCol="false" tIns="50800" lIns="50800" bIns="50800" rIns="50800"/>
            <a:lstStyle/>
            <a:p>
              <a:pPr algn="ctr">
                <a:lnSpc>
                  <a:spcPts val="1439"/>
                </a:lnSpc>
              </a:pPr>
            </a:p>
          </p:txBody>
        </p:sp>
      </p:grpSp>
      <p:grpSp>
        <p:nvGrpSpPr>
          <p:cNvPr name="Group 16" id="16"/>
          <p:cNvGrpSpPr/>
          <p:nvPr/>
        </p:nvGrpSpPr>
        <p:grpSpPr>
          <a:xfrm rot="0">
            <a:off x="3817222" y="3401910"/>
            <a:ext cx="2968865" cy="299887"/>
            <a:chOff x="0" y="0"/>
            <a:chExt cx="1063974" cy="107473"/>
          </a:xfrm>
        </p:grpSpPr>
        <p:sp>
          <p:nvSpPr>
            <p:cNvPr name="Freeform 17" id="17"/>
            <p:cNvSpPr/>
            <p:nvPr/>
          </p:nvSpPr>
          <p:spPr>
            <a:xfrm flipH="false" flipV="false" rot="0">
              <a:off x="0" y="0"/>
              <a:ext cx="1063974" cy="107473"/>
            </a:xfrm>
            <a:custGeom>
              <a:avLst/>
              <a:gdLst/>
              <a:ahLst/>
              <a:cxnLst/>
              <a:rect r="r" b="b" t="t" l="l"/>
              <a:pathLst>
                <a:path h="107473" w="1063974">
                  <a:moveTo>
                    <a:pt x="0" y="0"/>
                  </a:moveTo>
                  <a:lnTo>
                    <a:pt x="1063974" y="0"/>
                  </a:lnTo>
                  <a:lnTo>
                    <a:pt x="1063974" y="107473"/>
                  </a:lnTo>
                  <a:lnTo>
                    <a:pt x="0" y="107473"/>
                  </a:lnTo>
                  <a:close/>
                </a:path>
              </a:pathLst>
            </a:custGeom>
            <a:solidFill>
              <a:srgbClr val="FFFFFF"/>
            </a:solidFill>
          </p:spPr>
        </p:sp>
        <p:sp>
          <p:nvSpPr>
            <p:cNvPr name="TextBox 18" id="18"/>
            <p:cNvSpPr txBox="true"/>
            <p:nvPr/>
          </p:nvSpPr>
          <p:spPr>
            <a:xfrm>
              <a:off x="0" y="0"/>
              <a:ext cx="1063974" cy="107473"/>
            </a:xfrm>
            <a:prstGeom prst="rect">
              <a:avLst/>
            </a:prstGeom>
          </p:spPr>
          <p:txBody>
            <a:bodyPr anchor="ctr" rtlCol="false" tIns="50800" lIns="50800" bIns="50800" rIns="50800"/>
            <a:lstStyle/>
            <a:p>
              <a:pPr algn="ctr">
                <a:lnSpc>
                  <a:spcPts val="1439"/>
                </a:lnSpc>
              </a:pPr>
            </a:p>
          </p:txBody>
        </p:sp>
      </p:grpSp>
      <p:sp>
        <p:nvSpPr>
          <p:cNvPr name="TextBox 19" id="19"/>
          <p:cNvSpPr txBox="true"/>
          <p:nvPr/>
        </p:nvSpPr>
        <p:spPr>
          <a:xfrm rot="0">
            <a:off x="3945082" y="3077036"/>
            <a:ext cx="1389988" cy="198120"/>
          </a:xfrm>
          <a:prstGeom prst="rect">
            <a:avLst/>
          </a:prstGeom>
        </p:spPr>
        <p:txBody>
          <a:bodyPr anchor="t" rtlCol="false" tIns="0" lIns="0" bIns="0" rIns="0">
            <a:spAutoFit/>
          </a:bodyPr>
          <a:lstStyle/>
          <a:p>
            <a:pPr>
              <a:lnSpc>
                <a:spcPts val="1679"/>
              </a:lnSpc>
            </a:pPr>
            <a:r>
              <a:rPr lang="en-US" sz="1200">
                <a:solidFill>
                  <a:srgbClr val="000000"/>
                </a:solidFill>
                <a:latin typeface="Open Sauce"/>
              </a:rPr>
              <a:t>Date:</a:t>
            </a:r>
          </a:p>
        </p:txBody>
      </p:sp>
      <p:sp>
        <p:nvSpPr>
          <p:cNvPr name="TextBox 20" id="20"/>
          <p:cNvSpPr txBox="true"/>
          <p:nvPr/>
        </p:nvSpPr>
        <p:spPr>
          <a:xfrm rot="0">
            <a:off x="921082" y="3092498"/>
            <a:ext cx="1389988" cy="180975"/>
          </a:xfrm>
          <a:prstGeom prst="rect">
            <a:avLst/>
          </a:prstGeom>
        </p:spPr>
        <p:txBody>
          <a:bodyPr anchor="t" rtlCol="false" tIns="0" lIns="0" bIns="0" rIns="0">
            <a:spAutoFit/>
          </a:bodyPr>
          <a:lstStyle/>
          <a:p>
            <a:pPr algn="l" marL="0" indent="0" lvl="0">
              <a:lnSpc>
                <a:spcPts val="1439"/>
              </a:lnSpc>
              <a:spcBef>
                <a:spcPct val="0"/>
              </a:spcBef>
            </a:pPr>
            <a:r>
              <a:rPr lang="en-US" sz="1200">
                <a:solidFill>
                  <a:srgbClr val="000000"/>
                </a:solidFill>
                <a:latin typeface="Open Sauce"/>
              </a:rPr>
              <a:t>Nom du magasin :</a:t>
            </a:r>
          </a:p>
        </p:txBody>
      </p:sp>
      <p:sp>
        <p:nvSpPr>
          <p:cNvPr name="TextBox 21" id="21"/>
          <p:cNvSpPr txBox="true"/>
          <p:nvPr/>
        </p:nvSpPr>
        <p:spPr>
          <a:xfrm rot="0">
            <a:off x="921082" y="3451122"/>
            <a:ext cx="1794565" cy="180975"/>
          </a:xfrm>
          <a:prstGeom prst="rect">
            <a:avLst/>
          </a:prstGeom>
        </p:spPr>
        <p:txBody>
          <a:bodyPr anchor="t" rtlCol="false" tIns="0" lIns="0" bIns="0" rIns="0">
            <a:spAutoFit/>
          </a:bodyPr>
          <a:lstStyle/>
          <a:p>
            <a:pPr algn="l" marL="0" indent="0" lvl="0">
              <a:lnSpc>
                <a:spcPts val="1439"/>
              </a:lnSpc>
              <a:spcBef>
                <a:spcPct val="0"/>
              </a:spcBef>
            </a:pPr>
            <a:r>
              <a:rPr lang="en-US" sz="1200">
                <a:solidFill>
                  <a:srgbClr val="000000"/>
                </a:solidFill>
                <a:latin typeface="Open Sauce"/>
              </a:rPr>
              <a:t>Nom du responsable :</a:t>
            </a:r>
          </a:p>
        </p:txBody>
      </p:sp>
      <p:grpSp>
        <p:nvGrpSpPr>
          <p:cNvPr name="Group 22" id="22"/>
          <p:cNvGrpSpPr/>
          <p:nvPr/>
        </p:nvGrpSpPr>
        <p:grpSpPr>
          <a:xfrm rot="0">
            <a:off x="726684" y="4855669"/>
            <a:ext cx="6006926" cy="530768"/>
            <a:chOff x="0" y="0"/>
            <a:chExt cx="2152747" cy="190215"/>
          </a:xfrm>
        </p:grpSpPr>
        <p:sp>
          <p:nvSpPr>
            <p:cNvPr name="Freeform 23" id="23"/>
            <p:cNvSpPr/>
            <p:nvPr/>
          </p:nvSpPr>
          <p:spPr>
            <a:xfrm flipH="false" flipV="false" rot="0">
              <a:off x="0" y="0"/>
              <a:ext cx="2152747" cy="190215"/>
            </a:xfrm>
            <a:custGeom>
              <a:avLst/>
              <a:gdLst/>
              <a:ahLst/>
              <a:cxnLst/>
              <a:rect r="r" b="b" t="t" l="l"/>
              <a:pathLst>
                <a:path h="190215" w="2152747">
                  <a:moveTo>
                    <a:pt x="0" y="0"/>
                  </a:moveTo>
                  <a:lnTo>
                    <a:pt x="2152747" y="0"/>
                  </a:lnTo>
                  <a:lnTo>
                    <a:pt x="2152747" y="190215"/>
                  </a:lnTo>
                  <a:lnTo>
                    <a:pt x="0" y="190215"/>
                  </a:lnTo>
                  <a:close/>
                </a:path>
              </a:pathLst>
            </a:custGeom>
            <a:solidFill>
              <a:srgbClr val="D2E3EA"/>
            </a:solidFill>
          </p:spPr>
        </p:sp>
        <p:sp>
          <p:nvSpPr>
            <p:cNvPr name="TextBox 24" id="24"/>
            <p:cNvSpPr txBox="true"/>
            <p:nvPr/>
          </p:nvSpPr>
          <p:spPr>
            <a:xfrm>
              <a:off x="0" y="0"/>
              <a:ext cx="2152747" cy="190215"/>
            </a:xfrm>
            <a:prstGeom prst="rect">
              <a:avLst/>
            </a:prstGeom>
          </p:spPr>
          <p:txBody>
            <a:bodyPr anchor="ctr" rtlCol="false" tIns="50800" lIns="50800" bIns="50800" rIns="50800"/>
            <a:lstStyle/>
            <a:p>
              <a:pPr algn="ctr">
                <a:lnSpc>
                  <a:spcPts val="1439"/>
                </a:lnSpc>
              </a:pPr>
            </a:p>
            <a:p>
              <a:pPr algn="ctr">
                <a:lnSpc>
                  <a:spcPts val="1439"/>
                </a:lnSpc>
              </a:pPr>
            </a:p>
          </p:txBody>
        </p:sp>
      </p:grpSp>
      <p:grpSp>
        <p:nvGrpSpPr>
          <p:cNvPr name="Group 25" id="25"/>
          <p:cNvGrpSpPr/>
          <p:nvPr/>
        </p:nvGrpSpPr>
        <p:grpSpPr>
          <a:xfrm rot="0">
            <a:off x="3833050" y="4940064"/>
            <a:ext cx="355606" cy="355606"/>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7" id="27"/>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28" id="28"/>
          <p:cNvGrpSpPr/>
          <p:nvPr/>
        </p:nvGrpSpPr>
        <p:grpSpPr>
          <a:xfrm rot="0">
            <a:off x="4448753" y="4940064"/>
            <a:ext cx="355606" cy="35560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0" id="30"/>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31" id="31"/>
          <p:cNvGrpSpPr/>
          <p:nvPr/>
        </p:nvGrpSpPr>
        <p:grpSpPr>
          <a:xfrm rot="0">
            <a:off x="5064456" y="4940064"/>
            <a:ext cx="355606" cy="35560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3" id="33"/>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34" id="34"/>
          <p:cNvGrpSpPr/>
          <p:nvPr/>
        </p:nvGrpSpPr>
        <p:grpSpPr>
          <a:xfrm rot="0">
            <a:off x="5680160" y="4940064"/>
            <a:ext cx="355606" cy="355606"/>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6" id="36"/>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37" id="37"/>
          <p:cNvGrpSpPr/>
          <p:nvPr/>
        </p:nvGrpSpPr>
        <p:grpSpPr>
          <a:xfrm rot="0">
            <a:off x="6295863" y="4940064"/>
            <a:ext cx="355606" cy="355606"/>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9" id="39"/>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40" id="40"/>
          <p:cNvGrpSpPr/>
          <p:nvPr/>
        </p:nvGrpSpPr>
        <p:grpSpPr>
          <a:xfrm rot="0">
            <a:off x="731600" y="4037138"/>
            <a:ext cx="2968865" cy="437532"/>
            <a:chOff x="0" y="0"/>
            <a:chExt cx="1063974" cy="156801"/>
          </a:xfrm>
        </p:grpSpPr>
        <p:sp>
          <p:nvSpPr>
            <p:cNvPr name="Freeform 41" id="41"/>
            <p:cNvSpPr/>
            <p:nvPr/>
          </p:nvSpPr>
          <p:spPr>
            <a:xfrm flipH="false" flipV="false" rot="0">
              <a:off x="0" y="0"/>
              <a:ext cx="1063974" cy="156801"/>
            </a:xfrm>
            <a:custGeom>
              <a:avLst/>
              <a:gdLst/>
              <a:ahLst/>
              <a:cxnLst/>
              <a:rect r="r" b="b" t="t" l="l"/>
              <a:pathLst>
                <a:path h="156801" w="1063974">
                  <a:moveTo>
                    <a:pt x="0" y="0"/>
                  </a:moveTo>
                  <a:lnTo>
                    <a:pt x="1063974" y="0"/>
                  </a:lnTo>
                  <a:lnTo>
                    <a:pt x="1063974" y="156801"/>
                  </a:lnTo>
                  <a:lnTo>
                    <a:pt x="0" y="156801"/>
                  </a:lnTo>
                  <a:close/>
                </a:path>
              </a:pathLst>
            </a:custGeom>
            <a:solidFill>
              <a:srgbClr val="B2D0E3"/>
            </a:solidFill>
          </p:spPr>
        </p:sp>
        <p:sp>
          <p:nvSpPr>
            <p:cNvPr name="TextBox 42" id="42"/>
            <p:cNvSpPr txBox="true"/>
            <p:nvPr/>
          </p:nvSpPr>
          <p:spPr>
            <a:xfrm>
              <a:off x="0" y="0"/>
              <a:ext cx="1063974" cy="156801"/>
            </a:xfrm>
            <a:prstGeom prst="rect">
              <a:avLst/>
            </a:prstGeom>
          </p:spPr>
          <p:txBody>
            <a:bodyPr anchor="ctr" rtlCol="false" tIns="50800" lIns="50800" bIns="50800" rIns="50800"/>
            <a:lstStyle/>
            <a:p>
              <a:pPr algn="ctr">
                <a:lnSpc>
                  <a:spcPts val="1439"/>
                </a:lnSpc>
              </a:pPr>
            </a:p>
          </p:txBody>
        </p:sp>
      </p:grpSp>
      <p:grpSp>
        <p:nvGrpSpPr>
          <p:cNvPr name="Group 43" id="43"/>
          <p:cNvGrpSpPr/>
          <p:nvPr/>
        </p:nvGrpSpPr>
        <p:grpSpPr>
          <a:xfrm rot="0">
            <a:off x="3772285" y="4037138"/>
            <a:ext cx="2968865" cy="437532"/>
            <a:chOff x="0" y="0"/>
            <a:chExt cx="1063974" cy="156801"/>
          </a:xfrm>
        </p:grpSpPr>
        <p:sp>
          <p:nvSpPr>
            <p:cNvPr name="Freeform 44" id="44"/>
            <p:cNvSpPr/>
            <p:nvPr/>
          </p:nvSpPr>
          <p:spPr>
            <a:xfrm flipH="false" flipV="false" rot="0">
              <a:off x="0" y="0"/>
              <a:ext cx="1063974" cy="156801"/>
            </a:xfrm>
            <a:custGeom>
              <a:avLst/>
              <a:gdLst/>
              <a:ahLst/>
              <a:cxnLst/>
              <a:rect r="r" b="b" t="t" l="l"/>
              <a:pathLst>
                <a:path h="156801" w="1063974">
                  <a:moveTo>
                    <a:pt x="0" y="0"/>
                  </a:moveTo>
                  <a:lnTo>
                    <a:pt x="1063974" y="0"/>
                  </a:lnTo>
                  <a:lnTo>
                    <a:pt x="1063974" y="156801"/>
                  </a:lnTo>
                  <a:lnTo>
                    <a:pt x="0" y="156801"/>
                  </a:lnTo>
                  <a:close/>
                </a:path>
              </a:pathLst>
            </a:custGeom>
            <a:solidFill>
              <a:srgbClr val="B2D0E3"/>
            </a:solidFill>
          </p:spPr>
        </p:sp>
        <p:sp>
          <p:nvSpPr>
            <p:cNvPr name="TextBox 45" id="45"/>
            <p:cNvSpPr txBox="true"/>
            <p:nvPr/>
          </p:nvSpPr>
          <p:spPr>
            <a:xfrm>
              <a:off x="0" y="0"/>
              <a:ext cx="1063974" cy="156801"/>
            </a:xfrm>
            <a:prstGeom prst="rect">
              <a:avLst/>
            </a:prstGeom>
          </p:spPr>
          <p:txBody>
            <a:bodyPr anchor="ctr" rtlCol="false" tIns="50800" lIns="50800" bIns="50800" rIns="50800"/>
            <a:lstStyle/>
            <a:p>
              <a:pPr algn="ctr">
                <a:lnSpc>
                  <a:spcPts val="1439"/>
                </a:lnSpc>
              </a:pPr>
            </a:p>
          </p:txBody>
        </p:sp>
      </p:grpSp>
      <p:grpSp>
        <p:nvGrpSpPr>
          <p:cNvPr name="Group 46" id="46"/>
          <p:cNvGrpSpPr/>
          <p:nvPr/>
        </p:nvGrpSpPr>
        <p:grpSpPr>
          <a:xfrm rot="0">
            <a:off x="734224" y="5487693"/>
            <a:ext cx="6006926" cy="530768"/>
            <a:chOff x="0" y="0"/>
            <a:chExt cx="2152747" cy="190215"/>
          </a:xfrm>
        </p:grpSpPr>
        <p:sp>
          <p:nvSpPr>
            <p:cNvPr name="Freeform 47" id="47"/>
            <p:cNvSpPr/>
            <p:nvPr/>
          </p:nvSpPr>
          <p:spPr>
            <a:xfrm flipH="false" flipV="false" rot="0">
              <a:off x="0" y="0"/>
              <a:ext cx="2152747" cy="190215"/>
            </a:xfrm>
            <a:custGeom>
              <a:avLst/>
              <a:gdLst/>
              <a:ahLst/>
              <a:cxnLst/>
              <a:rect r="r" b="b" t="t" l="l"/>
              <a:pathLst>
                <a:path h="190215" w="2152747">
                  <a:moveTo>
                    <a:pt x="0" y="0"/>
                  </a:moveTo>
                  <a:lnTo>
                    <a:pt x="2152747" y="0"/>
                  </a:lnTo>
                  <a:lnTo>
                    <a:pt x="2152747" y="190215"/>
                  </a:lnTo>
                  <a:lnTo>
                    <a:pt x="0" y="190215"/>
                  </a:lnTo>
                  <a:close/>
                </a:path>
              </a:pathLst>
            </a:custGeom>
            <a:solidFill>
              <a:srgbClr val="D2E3EA"/>
            </a:solidFill>
          </p:spPr>
        </p:sp>
        <p:sp>
          <p:nvSpPr>
            <p:cNvPr name="TextBox 48" id="48"/>
            <p:cNvSpPr txBox="true"/>
            <p:nvPr/>
          </p:nvSpPr>
          <p:spPr>
            <a:xfrm>
              <a:off x="0" y="0"/>
              <a:ext cx="2152747" cy="190215"/>
            </a:xfrm>
            <a:prstGeom prst="rect">
              <a:avLst/>
            </a:prstGeom>
          </p:spPr>
          <p:txBody>
            <a:bodyPr anchor="ctr" rtlCol="false" tIns="50800" lIns="50800" bIns="50800" rIns="50800"/>
            <a:lstStyle/>
            <a:p>
              <a:pPr algn="ctr">
                <a:lnSpc>
                  <a:spcPts val="1439"/>
                </a:lnSpc>
              </a:pPr>
            </a:p>
          </p:txBody>
        </p:sp>
      </p:grpSp>
      <p:grpSp>
        <p:nvGrpSpPr>
          <p:cNvPr name="Group 49" id="49"/>
          <p:cNvGrpSpPr/>
          <p:nvPr/>
        </p:nvGrpSpPr>
        <p:grpSpPr>
          <a:xfrm rot="0">
            <a:off x="734224" y="6119732"/>
            <a:ext cx="6006926" cy="530768"/>
            <a:chOff x="0" y="0"/>
            <a:chExt cx="2152747" cy="190215"/>
          </a:xfrm>
        </p:grpSpPr>
        <p:sp>
          <p:nvSpPr>
            <p:cNvPr name="Freeform 50" id="50"/>
            <p:cNvSpPr/>
            <p:nvPr/>
          </p:nvSpPr>
          <p:spPr>
            <a:xfrm flipH="false" flipV="false" rot="0">
              <a:off x="0" y="0"/>
              <a:ext cx="2152747" cy="190215"/>
            </a:xfrm>
            <a:custGeom>
              <a:avLst/>
              <a:gdLst/>
              <a:ahLst/>
              <a:cxnLst/>
              <a:rect r="r" b="b" t="t" l="l"/>
              <a:pathLst>
                <a:path h="190215" w="2152747">
                  <a:moveTo>
                    <a:pt x="0" y="0"/>
                  </a:moveTo>
                  <a:lnTo>
                    <a:pt x="2152747" y="0"/>
                  </a:lnTo>
                  <a:lnTo>
                    <a:pt x="2152747" y="190215"/>
                  </a:lnTo>
                  <a:lnTo>
                    <a:pt x="0" y="190215"/>
                  </a:lnTo>
                  <a:close/>
                </a:path>
              </a:pathLst>
            </a:custGeom>
            <a:solidFill>
              <a:srgbClr val="D2E3EA"/>
            </a:solidFill>
          </p:spPr>
        </p:sp>
        <p:sp>
          <p:nvSpPr>
            <p:cNvPr name="TextBox 51" id="51"/>
            <p:cNvSpPr txBox="true"/>
            <p:nvPr/>
          </p:nvSpPr>
          <p:spPr>
            <a:xfrm>
              <a:off x="0" y="0"/>
              <a:ext cx="2152747" cy="190215"/>
            </a:xfrm>
            <a:prstGeom prst="rect">
              <a:avLst/>
            </a:prstGeom>
          </p:spPr>
          <p:txBody>
            <a:bodyPr anchor="ctr" rtlCol="false" tIns="50800" lIns="50800" bIns="50800" rIns="50800"/>
            <a:lstStyle/>
            <a:p>
              <a:pPr algn="ctr">
                <a:lnSpc>
                  <a:spcPts val="1439"/>
                </a:lnSpc>
              </a:pPr>
            </a:p>
          </p:txBody>
        </p:sp>
      </p:grpSp>
      <p:grpSp>
        <p:nvGrpSpPr>
          <p:cNvPr name="Group 52" id="52"/>
          <p:cNvGrpSpPr/>
          <p:nvPr/>
        </p:nvGrpSpPr>
        <p:grpSpPr>
          <a:xfrm rot="0">
            <a:off x="734224" y="6751771"/>
            <a:ext cx="6006926" cy="530768"/>
            <a:chOff x="0" y="0"/>
            <a:chExt cx="2152747" cy="190215"/>
          </a:xfrm>
        </p:grpSpPr>
        <p:sp>
          <p:nvSpPr>
            <p:cNvPr name="Freeform 53" id="53"/>
            <p:cNvSpPr/>
            <p:nvPr/>
          </p:nvSpPr>
          <p:spPr>
            <a:xfrm flipH="false" flipV="false" rot="0">
              <a:off x="0" y="0"/>
              <a:ext cx="2152747" cy="190215"/>
            </a:xfrm>
            <a:custGeom>
              <a:avLst/>
              <a:gdLst/>
              <a:ahLst/>
              <a:cxnLst/>
              <a:rect r="r" b="b" t="t" l="l"/>
              <a:pathLst>
                <a:path h="190215" w="2152747">
                  <a:moveTo>
                    <a:pt x="0" y="0"/>
                  </a:moveTo>
                  <a:lnTo>
                    <a:pt x="2152747" y="0"/>
                  </a:lnTo>
                  <a:lnTo>
                    <a:pt x="2152747" y="190215"/>
                  </a:lnTo>
                  <a:lnTo>
                    <a:pt x="0" y="190215"/>
                  </a:lnTo>
                  <a:close/>
                </a:path>
              </a:pathLst>
            </a:custGeom>
            <a:solidFill>
              <a:srgbClr val="D2E3EA"/>
            </a:solidFill>
          </p:spPr>
        </p:sp>
        <p:sp>
          <p:nvSpPr>
            <p:cNvPr name="TextBox 54" id="54"/>
            <p:cNvSpPr txBox="true"/>
            <p:nvPr/>
          </p:nvSpPr>
          <p:spPr>
            <a:xfrm>
              <a:off x="0" y="0"/>
              <a:ext cx="2152747" cy="190215"/>
            </a:xfrm>
            <a:prstGeom prst="rect">
              <a:avLst/>
            </a:prstGeom>
          </p:spPr>
          <p:txBody>
            <a:bodyPr anchor="ctr" rtlCol="false" tIns="50800" lIns="50800" bIns="50800" rIns="50800"/>
            <a:lstStyle/>
            <a:p>
              <a:pPr algn="ctr">
                <a:lnSpc>
                  <a:spcPts val="1439"/>
                </a:lnSpc>
              </a:pPr>
            </a:p>
          </p:txBody>
        </p:sp>
      </p:grpSp>
      <p:grpSp>
        <p:nvGrpSpPr>
          <p:cNvPr name="Group 55" id="55"/>
          <p:cNvGrpSpPr/>
          <p:nvPr/>
        </p:nvGrpSpPr>
        <p:grpSpPr>
          <a:xfrm rot="0">
            <a:off x="734224" y="7383810"/>
            <a:ext cx="6006926" cy="530768"/>
            <a:chOff x="0" y="0"/>
            <a:chExt cx="2152747" cy="190215"/>
          </a:xfrm>
        </p:grpSpPr>
        <p:sp>
          <p:nvSpPr>
            <p:cNvPr name="Freeform 56" id="56"/>
            <p:cNvSpPr/>
            <p:nvPr/>
          </p:nvSpPr>
          <p:spPr>
            <a:xfrm flipH="false" flipV="false" rot="0">
              <a:off x="0" y="0"/>
              <a:ext cx="2152747" cy="190215"/>
            </a:xfrm>
            <a:custGeom>
              <a:avLst/>
              <a:gdLst/>
              <a:ahLst/>
              <a:cxnLst/>
              <a:rect r="r" b="b" t="t" l="l"/>
              <a:pathLst>
                <a:path h="190215" w="2152747">
                  <a:moveTo>
                    <a:pt x="0" y="0"/>
                  </a:moveTo>
                  <a:lnTo>
                    <a:pt x="2152747" y="0"/>
                  </a:lnTo>
                  <a:lnTo>
                    <a:pt x="2152747" y="190215"/>
                  </a:lnTo>
                  <a:lnTo>
                    <a:pt x="0" y="190215"/>
                  </a:lnTo>
                  <a:close/>
                </a:path>
              </a:pathLst>
            </a:custGeom>
            <a:solidFill>
              <a:srgbClr val="D2E3EA"/>
            </a:solidFill>
          </p:spPr>
        </p:sp>
        <p:sp>
          <p:nvSpPr>
            <p:cNvPr name="TextBox 57" id="57"/>
            <p:cNvSpPr txBox="true"/>
            <p:nvPr/>
          </p:nvSpPr>
          <p:spPr>
            <a:xfrm>
              <a:off x="0" y="0"/>
              <a:ext cx="2152747" cy="190215"/>
            </a:xfrm>
            <a:prstGeom prst="rect">
              <a:avLst/>
            </a:prstGeom>
          </p:spPr>
          <p:txBody>
            <a:bodyPr anchor="ctr" rtlCol="false" tIns="50800" lIns="50800" bIns="50800" rIns="50800"/>
            <a:lstStyle/>
            <a:p>
              <a:pPr algn="ctr">
                <a:lnSpc>
                  <a:spcPts val="1439"/>
                </a:lnSpc>
              </a:pPr>
            </a:p>
          </p:txBody>
        </p:sp>
      </p:grpSp>
      <p:grpSp>
        <p:nvGrpSpPr>
          <p:cNvPr name="Group 58" id="58"/>
          <p:cNvGrpSpPr/>
          <p:nvPr/>
        </p:nvGrpSpPr>
        <p:grpSpPr>
          <a:xfrm rot="0">
            <a:off x="734224" y="8015849"/>
            <a:ext cx="6006926" cy="530768"/>
            <a:chOff x="0" y="0"/>
            <a:chExt cx="2152747" cy="190215"/>
          </a:xfrm>
        </p:grpSpPr>
        <p:sp>
          <p:nvSpPr>
            <p:cNvPr name="Freeform 59" id="59"/>
            <p:cNvSpPr/>
            <p:nvPr/>
          </p:nvSpPr>
          <p:spPr>
            <a:xfrm flipH="false" flipV="false" rot="0">
              <a:off x="0" y="0"/>
              <a:ext cx="2152747" cy="190215"/>
            </a:xfrm>
            <a:custGeom>
              <a:avLst/>
              <a:gdLst/>
              <a:ahLst/>
              <a:cxnLst/>
              <a:rect r="r" b="b" t="t" l="l"/>
              <a:pathLst>
                <a:path h="190215" w="2152747">
                  <a:moveTo>
                    <a:pt x="0" y="0"/>
                  </a:moveTo>
                  <a:lnTo>
                    <a:pt x="2152747" y="0"/>
                  </a:lnTo>
                  <a:lnTo>
                    <a:pt x="2152747" y="190215"/>
                  </a:lnTo>
                  <a:lnTo>
                    <a:pt x="0" y="190215"/>
                  </a:lnTo>
                  <a:close/>
                </a:path>
              </a:pathLst>
            </a:custGeom>
            <a:solidFill>
              <a:srgbClr val="D2E3EA"/>
            </a:solidFill>
          </p:spPr>
        </p:sp>
        <p:sp>
          <p:nvSpPr>
            <p:cNvPr name="TextBox 60" id="60"/>
            <p:cNvSpPr txBox="true"/>
            <p:nvPr/>
          </p:nvSpPr>
          <p:spPr>
            <a:xfrm>
              <a:off x="0" y="0"/>
              <a:ext cx="2152747" cy="190215"/>
            </a:xfrm>
            <a:prstGeom prst="rect">
              <a:avLst/>
            </a:prstGeom>
          </p:spPr>
          <p:txBody>
            <a:bodyPr anchor="ctr" rtlCol="false" tIns="50800" lIns="50800" bIns="50800" rIns="50800"/>
            <a:lstStyle/>
            <a:p>
              <a:pPr algn="ctr">
                <a:lnSpc>
                  <a:spcPts val="1439"/>
                </a:lnSpc>
              </a:pPr>
            </a:p>
          </p:txBody>
        </p:sp>
      </p:grpSp>
      <p:grpSp>
        <p:nvGrpSpPr>
          <p:cNvPr name="Group 61" id="61"/>
          <p:cNvGrpSpPr/>
          <p:nvPr/>
        </p:nvGrpSpPr>
        <p:grpSpPr>
          <a:xfrm rot="0">
            <a:off x="734224" y="8647889"/>
            <a:ext cx="6006926" cy="530768"/>
            <a:chOff x="0" y="0"/>
            <a:chExt cx="2152747" cy="190215"/>
          </a:xfrm>
        </p:grpSpPr>
        <p:sp>
          <p:nvSpPr>
            <p:cNvPr name="Freeform 62" id="62"/>
            <p:cNvSpPr/>
            <p:nvPr/>
          </p:nvSpPr>
          <p:spPr>
            <a:xfrm flipH="false" flipV="false" rot="0">
              <a:off x="0" y="0"/>
              <a:ext cx="2152747" cy="190215"/>
            </a:xfrm>
            <a:custGeom>
              <a:avLst/>
              <a:gdLst/>
              <a:ahLst/>
              <a:cxnLst/>
              <a:rect r="r" b="b" t="t" l="l"/>
              <a:pathLst>
                <a:path h="190215" w="2152747">
                  <a:moveTo>
                    <a:pt x="0" y="0"/>
                  </a:moveTo>
                  <a:lnTo>
                    <a:pt x="2152747" y="0"/>
                  </a:lnTo>
                  <a:lnTo>
                    <a:pt x="2152747" y="190215"/>
                  </a:lnTo>
                  <a:lnTo>
                    <a:pt x="0" y="190215"/>
                  </a:lnTo>
                  <a:close/>
                </a:path>
              </a:pathLst>
            </a:custGeom>
            <a:solidFill>
              <a:srgbClr val="D2E3EA"/>
            </a:solidFill>
          </p:spPr>
        </p:sp>
        <p:sp>
          <p:nvSpPr>
            <p:cNvPr name="TextBox 63" id="63"/>
            <p:cNvSpPr txBox="true"/>
            <p:nvPr/>
          </p:nvSpPr>
          <p:spPr>
            <a:xfrm>
              <a:off x="0" y="0"/>
              <a:ext cx="2152747" cy="190215"/>
            </a:xfrm>
            <a:prstGeom prst="rect">
              <a:avLst/>
            </a:prstGeom>
          </p:spPr>
          <p:txBody>
            <a:bodyPr anchor="ctr" rtlCol="false" tIns="50800" lIns="50800" bIns="50800" rIns="50800"/>
            <a:lstStyle/>
            <a:p>
              <a:pPr algn="ctr">
                <a:lnSpc>
                  <a:spcPts val="1439"/>
                </a:lnSpc>
              </a:pPr>
            </a:p>
          </p:txBody>
        </p:sp>
      </p:grpSp>
      <p:grpSp>
        <p:nvGrpSpPr>
          <p:cNvPr name="Group 64" id="64"/>
          <p:cNvGrpSpPr/>
          <p:nvPr/>
        </p:nvGrpSpPr>
        <p:grpSpPr>
          <a:xfrm rot="0">
            <a:off x="734224" y="9279928"/>
            <a:ext cx="6006926" cy="530768"/>
            <a:chOff x="0" y="0"/>
            <a:chExt cx="2152747" cy="190215"/>
          </a:xfrm>
        </p:grpSpPr>
        <p:sp>
          <p:nvSpPr>
            <p:cNvPr name="Freeform 65" id="65"/>
            <p:cNvSpPr/>
            <p:nvPr/>
          </p:nvSpPr>
          <p:spPr>
            <a:xfrm flipH="false" flipV="false" rot="0">
              <a:off x="0" y="0"/>
              <a:ext cx="2152747" cy="190215"/>
            </a:xfrm>
            <a:custGeom>
              <a:avLst/>
              <a:gdLst/>
              <a:ahLst/>
              <a:cxnLst/>
              <a:rect r="r" b="b" t="t" l="l"/>
              <a:pathLst>
                <a:path h="190215" w="2152747">
                  <a:moveTo>
                    <a:pt x="0" y="0"/>
                  </a:moveTo>
                  <a:lnTo>
                    <a:pt x="2152747" y="0"/>
                  </a:lnTo>
                  <a:lnTo>
                    <a:pt x="2152747" y="190215"/>
                  </a:lnTo>
                  <a:lnTo>
                    <a:pt x="0" y="190215"/>
                  </a:lnTo>
                  <a:close/>
                </a:path>
              </a:pathLst>
            </a:custGeom>
            <a:solidFill>
              <a:srgbClr val="D2E3EA"/>
            </a:solidFill>
          </p:spPr>
        </p:sp>
        <p:sp>
          <p:nvSpPr>
            <p:cNvPr name="TextBox 66" id="66"/>
            <p:cNvSpPr txBox="true"/>
            <p:nvPr/>
          </p:nvSpPr>
          <p:spPr>
            <a:xfrm>
              <a:off x="0" y="0"/>
              <a:ext cx="2152747" cy="190215"/>
            </a:xfrm>
            <a:prstGeom prst="rect">
              <a:avLst/>
            </a:prstGeom>
          </p:spPr>
          <p:txBody>
            <a:bodyPr anchor="ctr" rtlCol="false" tIns="50800" lIns="50800" bIns="50800" rIns="50800"/>
            <a:lstStyle/>
            <a:p>
              <a:pPr algn="ctr">
                <a:lnSpc>
                  <a:spcPts val="1439"/>
                </a:lnSpc>
              </a:pPr>
            </a:p>
          </p:txBody>
        </p:sp>
      </p:grpSp>
      <p:grpSp>
        <p:nvGrpSpPr>
          <p:cNvPr name="Group 67" id="67"/>
          <p:cNvGrpSpPr/>
          <p:nvPr/>
        </p:nvGrpSpPr>
        <p:grpSpPr>
          <a:xfrm rot="0">
            <a:off x="3833050" y="5575275"/>
            <a:ext cx="355606" cy="355606"/>
            <a:chOff x="0" y="0"/>
            <a:chExt cx="812800" cy="812800"/>
          </a:xfrm>
        </p:grpSpPr>
        <p:sp>
          <p:nvSpPr>
            <p:cNvPr name="Freeform 68" id="6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69" id="69"/>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70" id="70"/>
          <p:cNvGrpSpPr/>
          <p:nvPr/>
        </p:nvGrpSpPr>
        <p:grpSpPr>
          <a:xfrm rot="0">
            <a:off x="4448753" y="5575275"/>
            <a:ext cx="355606" cy="355606"/>
            <a:chOff x="0" y="0"/>
            <a:chExt cx="812800" cy="812800"/>
          </a:xfrm>
        </p:grpSpPr>
        <p:sp>
          <p:nvSpPr>
            <p:cNvPr name="Freeform 71" id="7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72" id="72"/>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73" id="73"/>
          <p:cNvGrpSpPr/>
          <p:nvPr/>
        </p:nvGrpSpPr>
        <p:grpSpPr>
          <a:xfrm rot="0">
            <a:off x="5064456" y="5575275"/>
            <a:ext cx="355606" cy="355606"/>
            <a:chOff x="0" y="0"/>
            <a:chExt cx="812800" cy="812800"/>
          </a:xfrm>
        </p:grpSpPr>
        <p:sp>
          <p:nvSpPr>
            <p:cNvPr name="Freeform 74" id="7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75" id="75"/>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76" id="76"/>
          <p:cNvGrpSpPr/>
          <p:nvPr/>
        </p:nvGrpSpPr>
        <p:grpSpPr>
          <a:xfrm rot="0">
            <a:off x="5680160" y="5575275"/>
            <a:ext cx="355606" cy="355606"/>
            <a:chOff x="0" y="0"/>
            <a:chExt cx="812800" cy="812800"/>
          </a:xfrm>
        </p:grpSpPr>
        <p:sp>
          <p:nvSpPr>
            <p:cNvPr name="Freeform 77" id="7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78" id="78"/>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79" id="79"/>
          <p:cNvGrpSpPr/>
          <p:nvPr/>
        </p:nvGrpSpPr>
        <p:grpSpPr>
          <a:xfrm rot="0">
            <a:off x="6295863" y="5575275"/>
            <a:ext cx="355606" cy="355606"/>
            <a:chOff x="0" y="0"/>
            <a:chExt cx="812800" cy="812800"/>
          </a:xfrm>
        </p:grpSpPr>
        <p:sp>
          <p:nvSpPr>
            <p:cNvPr name="Freeform 80" id="8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81" id="81"/>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82" id="82"/>
          <p:cNvGrpSpPr/>
          <p:nvPr/>
        </p:nvGrpSpPr>
        <p:grpSpPr>
          <a:xfrm rot="0">
            <a:off x="3833050" y="6205666"/>
            <a:ext cx="355606" cy="355606"/>
            <a:chOff x="0" y="0"/>
            <a:chExt cx="812800" cy="812800"/>
          </a:xfrm>
        </p:grpSpPr>
        <p:sp>
          <p:nvSpPr>
            <p:cNvPr name="Freeform 83" id="8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84" id="84"/>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85" id="85"/>
          <p:cNvGrpSpPr/>
          <p:nvPr/>
        </p:nvGrpSpPr>
        <p:grpSpPr>
          <a:xfrm rot="0">
            <a:off x="4448753" y="6205666"/>
            <a:ext cx="355606" cy="355606"/>
            <a:chOff x="0" y="0"/>
            <a:chExt cx="812800" cy="812800"/>
          </a:xfrm>
        </p:grpSpPr>
        <p:sp>
          <p:nvSpPr>
            <p:cNvPr name="Freeform 86" id="8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87" id="87"/>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88" id="88"/>
          <p:cNvGrpSpPr/>
          <p:nvPr/>
        </p:nvGrpSpPr>
        <p:grpSpPr>
          <a:xfrm rot="0">
            <a:off x="5064456" y="6205666"/>
            <a:ext cx="355606" cy="355606"/>
            <a:chOff x="0" y="0"/>
            <a:chExt cx="812800" cy="812800"/>
          </a:xfrm>
        </p:grpSpPr>
        <p:sp>
          <p:nvSpPr>
            <p:cNvPr name="Freeform 89" id="8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90" id="90"/>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91" id="91"/>
          <p:cNvGrpSpPr/>
          <p:nvPr/>
        </p:nvGrpSpPr>
        <p:grpSpPr>
          <a:xfrm rot="0">
            <a:off x="5680160" y="6205666"/>
            <a:ext cx="355606" cy="355606"/>
            <a:chOff x="0" y="0"/>
            <a:chExt cx="812800" cy="812800"/>
          </a:xfrm>
        </p:grpSpPr>
        <p:sp>
          <p:nvSpPr>
            <p:cNvPr name="Freeform 92" id="9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93" id="93"/>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94" id="94"/>
          <p:cNvGrpSpPr/>
          <p:nvPr/>
        </p:nvGrpSpPr>
        <p:grpSpPr>
          <a:xfrm rot="0">
            <a:off x="6295863" y="6205666"/>
            <a:ext cx="355606" cy="355606"/>
            <a:chOff x="0" y="0"/>
            <a:chExt cx="812800" cy="812800"/>
          </a:xfrm>
        </p:grpSpPr>
        <p:sp>
          <p:nvSpPr>
            <p:cNvPr name="Freeform 95" id="9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96" id="96"/>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97" id="97"/>
          <p:cNvGrpSpPr/>
          <p:nvPr/>
        </p:nvGrpSpPr>
        <p:grpSpPr>
          <a:xfrm rot="0">
            <a:off x="3833050" y="6841001"/>
            <a:ext cx="355606" cy="355606"/>
            <a:chOff x="0" y="0"/>
            <a:chExt cx="812800" cy="812800"/>
          </a:xfrm>
        </p:grpSpPr>
        <p:sp>
          <p:nvSpPr>
            <p:cNvPr name="Freeform 98" id="9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99" id="99"/>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00" id="100"/>
          <p:cNvGrpSpPr/>
          <p:nvPr/>
        </p:nvGrpSpPr>
        <p:grpSpPr>
          <a:xfrm rot="0">
            <a:off x="4448753" y="6841001"/>
            <a:ext cx="355606" cy="355606"/>
            <a:chOff x="0" y="0"/>
            <a:chExt cx="812800" cy="812800"/>
          </a:xfrm>
        </p:grpSpPr>
        <p:sp>
          <p:nvSpPr>
            <p:cNvPr name="Freeform 101" id="10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02" id="102"/>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03" id="103"/>
          <p:cNvGrpSpPr/>
          <p:nvPr/>
        </p:nvGrpSpPr>
        <p:grpSpPr>
          <a:xfrm rot="0">
            <a:off x="5064456" y="6841001"/>
            <a:ext cx="355606" cy="355606"/>
            <a:chOff x="0" y="0"/>
            <a:chExt cx="812800" cy="812800"/>
          </a:xfrm>
        </p:grpSpPr>
        <p:sp>
          <p:nvSpPr>
            <p:cNvPr name="Freeform 104" id="10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05" id="105"/>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06" id="106"/>
          <p:cNvGrpSpPr/>
          <p:nvPr/>
        </p:nvGrpSpPr>
        <p:grpSpPr>
          <a:xfrm rot="0">
            <a:off x="5680160" y="6841001"/>
            <a:ext cx="355606" cy="355606"/>
            <a:chOff x="0" y="0"/>
            <a:chExt cx="812800" cy="812800"/>
          </a:xfrm>
        </p:grpSpPr>
        <p:sp>
          <p:nvSpPr>
            <p:cNvPr name="Freeform 107" id="10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08" id="108"/>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09" id="109"/>
          <p:cNvGrpSpPr/>
          <p:nvPr/>
        </p:nvGrpSpPr>
        <p:grpSpPr>
          <a:xfrm rot="0">
            <a:off x="6295863" y="6841001"/>
            <a:ext cx="355606" cy="355606"/>
            <a:chOff x="0" y="0"/>
            <a:chExt cx="812800" cy="812800"/>
          </a:xfrm>
        </p:grpSpPr>
        <p:sp>
          <p:nvSpPr>
            <p:cNvPr name="Freeform 110" id="1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11" id="111"/>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12" id="112"/>
          <p:cNvGrpSpPr/>
          <p:nvPr/>
        </p:nvGrpSpPr>
        <p:grpSpPr>
          <a:xfrm rot="0">
            <a:off x="3833050" y="7475707"/>
            <a:ext cx="355606" cy="355606"/>
            <a:chOff x="0" y="0"/>
            <a:chExt cx="812800" cy="812800"/>
          </a:xfrm>
        </p:grpSpPr>
        <p:sp>
          <p:nvSpPr>
            <p:cNvPr name="Freeform 113" id="1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14" id="114"/>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15" id="115"/>
          <p:cNvGrpSpPr/>
          <p:nvPr/>
        </p:nvGrpSpPr>
        <p:grpSpPr>
          <a:xfrm rot="0">
            <a:off x="4448753" y="7475707"/>
            <a:ext cx="355606" cy="355606"/>
            <a:chOff x="0" y="0"/>
            <a:chExt cx="812800" cy="812800"/>
          </a:xfrm>
        </p:grpSpPr>
        <p:sp>
          <p:nvSpPr>
            <p:cNvPr name="Freeform 116" id="1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17" id="117"/>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18" id="118"/>
          <p:cNvGrpSpPr/>
          <p:nvPr/>
        </p:nvGrpSpPr>
        <p:grpSpPr>
          <a:xfrm rot="0">
            <a:off x="5064456" y="7475707"/>
            <a:ext cx="355606" cy="355606"/>
            <a:chOff x="0" y="0"/>
            <a:chExt cx="812800" cy="812800"/>
          </a:xfrm>
        </p:grpSpPr>
        <p:sp>
          <p:nvSpPr>
            <p:cNvPr name="Freeform 119" id="1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0" id="120"/>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21" id="121"/>
          <p:cNvGrpSpPr/>
          <p:nvPr/>
        </p:nvGrpSpPr>
        <p:grpSpPr>
          <a:xfrm rot="0">
            <a:off x="5680160" y="7475707"/>
            <a:ext cx="355606" cy="355606"/>
            <a:chOff x="0" y="0"/>
            <a:chExt cx="812800" cy="812800"/>
          </a:xfrm>
        </p:grpSpPr>
        <p:sp>
          <p:nvSpPr>
            <p:cNvPr name="Freeform 122" id="1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3" id="123"/>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24" id="124"/>
          <p:cNvGrpSpPr/>
          <p:nvPr/>
        </p:nvGrpSpPr>
        <p:grpSpPr>
          <a:xfrm rot="0">
            <a:off x="6295863" y="7475707"/>
            <a:ext cx="355606" cy="355606"/>
            <a:chOff x="0" y="0"/>
            <a:chExt cx="812800" cy="812800"/>
          </a:xfrm>
        </p:grpSpPr>
        <p:sp>
          <p:nvSpPr>
            <p:cNvPr name="Freeform 125" id="1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6" id="126"/>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27" id="127"/>
          <p:cNvGrpSpPr/>
          <p:nvPr/>
        </p:nvGrpSpPr>
        <p:grpSpPr>
          <a:xfrm rot="0">
            <a:off x="3833050" y="8111308"/>
            <a:ext cx="355606" cy="355606"/>
            <a:chOff x="0" y="0"/>
            <a:chExt cx="812800" cy="812800"/>
          </a:xfrm>
        </p:grpSpPr>
        <p:sp>
          <p:nvSpPr>
            <p:cNvPr name="Freeform 128" id="1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9" id="129"/>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30" id="130"/>
          <p:cNvGrpSpPr/>
          <p:nvPr/>
        </p:nvGrpSpPr>
        <p:grpSpPr>
          <a:xfrm rot="0">
            <a:off x="4448753" y="8111308"/>
            <a:ext cx="355606" cy="355606"/>
            <a:chOff x="0" y="0"/>
            <a:chExt cx="812800" cy="812800"/>
          </a:xfrm>
        </p:grpSpPr>
        <p:sp>
          <p:nvSpPr>
            <p:cNvPr name="Freeform 131" id="1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2" id="132"/>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33" id="133"/>
          <p:cNvGrpSpPr/>
          <p:nvPr/>
        </p:nvGrpSpPr>
        <p:grpSpPr>
          <a:xfrm rot="0">
            <a:off x="5064456" y="8111308"/>
            <a:ext cx="355606" cy="355606"/>
            <a:chOff x="0" y="0"/>
            <a:chExt cx="812800" cy="812800"/>
          </a:xfrm>
        </p:grpSpPr>
        <p:sp>
          <p:nvSpPr>
            <p:cNvPr name="Freeform 134" id="1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5" id="135"/>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36" id="136"/>
          <p:cNvGrpSpPr/>
          <p:nvPr/>
        </p:nvGrpSpPr>
        <p:grpSpPr>
          <a:xfrm rot="0">
            <a:off x="5680160" y="8111308"/>
            <a:ext cx="355606" cy="355606"/>
            <a:chOff x="0" y="0"/>
            <a:chExt cx="812800" cy="812800"/>
          </a:xfrm>
        </p:grpSpPr>
        <p:sp>
          <p:nvSpPr>
            <p:cNvPr name="Freeform 137" id="13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8" id="138"/>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39" id="139"/>
          <p:cNvGrpSpPr/>
          <p:nvPr/>
        </p:nvGrpSpPr>
        <p:grpSpPr>
          <a:xfrm rot="0">
            <a:off x="6295863" y="8111308"/>
            <a:ext cx="355606" cy="355606"/>
            <a:chOff x="0" y="0"/>
            <a:chExt cx="812800" cy="812800"/>
          </a:xfrm>
        </p:grpSpPr>
        <p:sp>
          <p:nvSpPr>
            <p:cNvPr name="Freeform 140" id="1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41" id="141"/>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42" id="142"/>
          <p:cNvGrpSpPr/>
          <p:nvPr/>
        </p:nvGrpSpPr>
        <p:grpSpPr>
          <a:xfrm rot="0">
            <a:off x="3833050" y="8740080"/>
            <a:ext cx="355606" cy="355606"/>
            <a:chOff x="0" y="0"/>
            <a:chExt cx="812800" cy="812800"/>
          </a:xfrm>
        </p:grpSpPr>
        <p:sp>
          <p:nvSpPr>
            <p:cNvPr name="Freeform 143" id="1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44" id="144"/>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45" id="145"/>
          <p:cNvGrpSpPr/>
          <p:nvPr/>
        </p:nvGrpSpPr>
        <p:grpSpPr>
          <a:xfrm rot="0">
            <a:off x="4448753" y="8740080"/>
            <a:ext cx="355606" cy="355606"/>
            <a:chOff x="0" y="0"/>
            <a:chExt cx="812800" cy="812800"/>
          </a:xfrm>
        </p:grpSpPr>
        <p:sp>
          <p:nvSpPr>
            <p:cNvPr name="Freeform 146" id="1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47" id="147"/>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48" id="148"/>
          <p:cNvGrpSpPr/>
          <p:nvPr/>
        </p:nvGrpSpPr>
        <p:grpSpPr>
          <a:xfrm rot="0">
            <a:off x="5064456" y="8740080"/>
            <a:ext cx="355606" cy="355606"/>
            <a:chOff x="0" y="0"/>
            <a:chExt cx="812800" cy="812800"/>
          </a:xfrm>
        </p:grpSpPr>
        <p:sp>
          <p:nvSpPr>
            <p:cNvPr name="Freeform 149" id="1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0" id="150"/>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51" id="151"/>
          <p:cNvGrpSpPr/>
          <p:nvPr/>
        </p:nvGrpSpPr>
        <p:grpSpPr>
          <a:xfrm rot="0">
            <a:off x="5680160" y="8740080"/>
            <a:ext cx="355606" cy="355606"/>
            <a:chOff x="0" y="0"/>
            <a:chExt cx="812800" cy="812800"/>
          </a:xfrm>
        </p:grpSpPr>
        <p:sp>
          <p:nvSpPr>
            <p:cNvPr name="Freeform 152" id="15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3" id="153"/>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54" id="154"/>
          <p:cNvGrpSpPr/>
          <p:nvPr/>
        </p:nvGrpSpPr>
        <p:grpSpPr>
          <a:xfrm rot="0">
            <a:off x="6295863" y="8740080"/>
            <a:ext cx="355606" cy="355606"/>
            <a:chOff x="0" y="0"/>
            <a:chExt cx="812800" cy="812800"/>
          </a:xfrm>
        </p:grpSpPr>
        <p:sp>
          <p:nvSpPr>
            <p:cNvPr name="Freeform 155" id="15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6" id="156"/>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57" id="157"/>
          <p:cNvGrpSpPr/>
          <p:nvPr/>
        </p:nvGrpSpPr>
        <p:grpSpPr>
          <a:xfrm rot="0">
            <a:off x="3833050" y="9370681"/>
            <a:ext cx="355606" cy="355606"/>
            <a:chOff x="0" y="0"/>
            <a:chExt cx="812800" cy="812800"/>
          </a:xfrm>
        </p:grpSpPr>
        <p:sp>
          <p:nvSpPr>
            <p:cNvPr name="Freeform 158" id="1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9" id="159"/>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60" id="160"/>
          <p:cNvGrpSpPr/>
          <p:nvPr/>
        </p:nvGrpSpPr>
        <p:grpSpPr>
          <a:xfrm rot="0">
            <a:off x="4448753" y="9370681"/>
            <a:ext cx="355606" cy="355606"/>
            <a:chOff x="0" y="0"/>
            <a:chExt cx="812800" cy="812800"/>
          </a:xfrm>
        </p:grpSpPr>
        <p:sp>
          <p:nvSpPr>
            <p:cNvPr name="Freeform 161" id="16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62" id="162"/>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63" id="163"/>
          <p:cNvGrpSpPr/>
          <p:nvPr/>
        </p:nvGrpSpPr>
        <p:grpSpPr>
          <a:xfrm rot="0">
            <a:off x="5064456" y="9370681"/>
            <a:ext cx="355606" cy="355606"/>
            <a:chOff x="0" y="0"/>
            <a:chExt cx="812800" cy="812800"/>
          </a:xfrm>
        </p:grpSpPr>
        <p:sp>
          <p:nvSpPr>
            <p:cNvPr name="Freeform 164" id="16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65" id="165"/>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66" id="166"/>
          <p:cNvGrpSpPr/>
          <p:nvPr/>
        </p:nvGrpSpPr>
        <p:grpSpPr>
          <a:xfrm rot="0">
            <a:off x="5680160" y="9370681"/>
            <a:ext cx="355606" cy="355606"/>
            <a:chOff x="0" y="0"/>
            <a:chExt cx="812800" cy="812800"/>
          </a:xfrm>
        </p:grpSpPr>
        <p:sp>
          <p:nvSpPr>
            <p:cNvPr name="Freeform 167" id="16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68" id="168"/>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grpSp>
        <p:nvGrpSpPr>
          <p:cNvPr name="Group 169" id="169"/>
          <p:cNvGrpSpPr/>
          <p:nvPr/>
        </p:nvGrpSpPr>
        <p:grpSpPr>
          <a:xfrm rot="0">
            <a:off x="6295863" y="9370681"/>
            <a:ext cx="355606" cy="355606"/>
            <a:chOff x="0" y="0"/>
            <a:chExt cx="812800" cy="812800"/>
          </a:xfrm>
        </p:grpSpPr>
        <p:sp>
          <p:nvSpPr>
            <p:cNvPr name="Freeform 170" id="17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71" id="171"/>
            <p:cNvSpPr txBox="true"/>
            <p:nvPr/>
          </p:nvSpPr>
          <p:spPr>
            <a:xfrm>
              <a:off x="76200" y="76200"/>
              <a:ext cx="660400" cy="660400"/>
            </a:xfrm>
            <a:prstGeom prst="rect">
              <a:avLst/>
            </a:prstGeom>
          </p:spPr>
          <p:txBody>
            <a:bodyPr anchor="ctr" rtlCol="false" tIns="50800" lIns="50800" bIns="50800" rIns="50800"/>
            <a:lstStyle/>
            <a:p>
              <a:pPr algn="ctr">
                <a:lnSpc>
                  <a:spcPts val="1439"/>
                </a:lnSpc>
              </a:pPr>
            </a:p>
          </p:txBody>
        </p:sp>
      </p:grpSp>
      <p:sp>
        <p:nvSpPr>
          <p:cNvPr name="TextBox 172" id="172"/>
          <p:cNvSpPr txBox="true"/>
          <p:nvPr/>
        </p:nvSpPr>
        <p:spPr>
          <a:xfrm rot="0">
            <a:off x="929888" y="4110413"/>
            <a:ext cx="2541169"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Semi-Bold"/>
              </a:rPr>
              <a:t>QUESTIONS</a:t>
            </a:r>
          </a:p>
        </p:txBody>
      </p:sp>
      <p:sp>
        <p:nvSpPr>
          <p:cNvPr name="TextBox 173" id="173"/>
          <p:cNvSpPr txBox="true"/>
          <p:nvPr/>
        </p:nvSpPr>
        <p:spPr>
          <a:xfrm rot="0">
            <a:off x="4008228" y="4108266"/>
            <a:ext cx="2541169"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74" id="174"/>
          <p:cNvSpPr txBox="true"/>
          <p:nvPr/>
        </p:nvSpPr>
        <p:spPr>
          <a:xfrm rot="0">
            <a:off x="1797927" y="160405"/>
            <a:ext cx="5693293" cy="240664"/>
          </a:xfrm>
          <a:prstGeom prst="rect">
            <a:avLst/>
          </a:prstGeom>
        </p:spPr>
        <p:txBody>
          <a:bodyPr anchor="t" rtlCol="false" tIns="0" lIns="0" bIns="0" rIns="0">
            <a:spAutoFit/>
          </a:bodyPr>
          <a:lstStyle/>
          <a:p>
            <a:pPr algn="ctr">
              <a:lnSpc>
                <a:spcPts val="1960"/>
              </a:lnSpc>
            </a:pPr>
            <a:r>
              <a:rPr lang="en-US" sz="1400">
                <a:solidFill>
                  <a:srgbClr val="000000"/>
                </a:solidFill>
                <a:latin typeface="Open Sans"/>
                <a:ea typeface="Open Sans"/>
              </a:rPr>
              <a:t>⚙️ Séance #1 : L’accueil dans les métiers de la relation au client </a:t>
            </a:r>
          </a:p>
        </p:txBody>
      </p:sp>
      <p:grpSp>
        <p:nvGrpSpPr>
          <p:cNvPr name="Group 175" id="175"/>
          <p:cNvGrpSpPr/>
          <p:nvPr/>
        </p:nvGrpSpPr>
        <p:grpSpPr>
          <a:xfrm rot="0">
            <a:off x="244585" y="1993511"/>
            <a:ext cx="7097443" cy="264994"/>
            <a:chOff x="0" y="0"/>
            <a:chExt cx="9463258" cy="353325"/>
          </a:xfrm>
        </p:grpSpPr>
        <p:grpSp>
          <p:nvGrpSpPr>
            <p:cNvPr name="Group 176" id="176"/>
            <p:cNvGrpSpPr/>
            <p:nvPr/>
          </p:nvGrpSpPr>
          <p:grpSpPr>
            <a:xfrm rot="0">
              <a:off x="0" y="0"/>
              <a:ext cx="9463258" cy="353325"/>
              <a:chOff x="0" y="0"/>
              <a:chExt cx="2543563" cy="94968"/>
            </a:xfrm>
          </p:grpSpPr>
          <p:sp>
            <p:nvSpPr>
              <p:cNvPr name="Freeform 177" id="177"/>
              <p:cNvSpPr/>
              <p:nvPr/>
            </p:nvSpPr>
            <p:spPr>
              <a:xfrm flipH="false" flipV="false" rot="0">
                <a:off x="0" y="0"/>
                <a:ext cx="2543564" cy="94968"/>
              </a:xfrm>
              <a:custGeom>
                <a:avLst/>
                <a:gdLst/>
                <a:ahLst/>
                <a:cxnLst/>
                <a:rect r="r" b="b" t="t" l="l"/>
                <a:pathLst>
                  <a:path h="94968" w="2543564">
                    <a:moveTo>
                      <a:pt x="0" y="0"/>
                    </a:moveTo>
                    <a:lnTo>
                      <a:pt x="2543564" y="0"/>
                    </a:lnTo>
                    <a:lnTo>
                      <a:pt x="2543564" y="94968"/>
                    </a:lnTo>
                    <a:lnTo>
                      <a:pt x="0" y="94968"/>
                    </a:lnTo>
                    <a:close/>
                  </a:path>
                </a:pathLst>
              </a:custGeom>
              <a:solidFill>
                <a:srgbClr val="57224E"/>
              </a:solidFill>
            </p:spPr>
          </p:sp>
          <p:sp>
            <p:nvSpPr>
              <p:cNvPr name="TextBox 178" id="178"/>
              <p:cNvSpPr txBox="true"/>
              <p:nvPr/>
            </p:nvSpPr>
            <p:spPr>
              <a:xfrm>
                <a:off x="0" y="0"/>
                <a:ext cx="2543563" cy="94968"/>
              </a:xfrm>
              <a:prstGeom prst="rect">
                <a:avLst/>
              </a:prstGeom>
            </p:spPr>
            <p:txBody>
              <a:bodyPr anchor="ctr" rtlCol="false" tIns="50800" lIns="50800" bIns="50800" rIns="50800"/>
              <a:lstStyle/>
              <a:p>
                <a:pPr algn="ctr">
                  <a:lnSpc>
                    <a:spcPts val="1799"/>
                  </a:lnSpc>
                </a:pPr>
              </a:p>
            </p:txBody>
          </p:sp>
        </p:grpSp>
        <p:sp>
          <p:nvSpPr>
            <p:cNvPr name="TextBox 179" id="179"/>
            <p:cNvSpPr txBox="true"/>
            <p:nvPr/>
          </p:nvSpPr>
          <p:spPr>
            <a:xfrm rot="0">
              <a:off x="27012" y="-7611"/>
              <a:ext cx="7655622" cy="320894"/>
            </a:xfrm>
            <a:prstGeom prst="rect">
              <a:avLst/>
            </a:prstGeom>
          </p:spPr>
          <p:txBody>
            <a:bodyPr anchor="t" rtlCol="false" tIns="0" lIns="0" bIns="0" rIns="0">
              <a:spAutoFit/>
            </a:bodyPr>
            <a:lstStyle/>
            <a:p>
              <a:pPr>
                <a:lnSpc>
                  <a:spcPts val="1959"/>
                </a:lnSpc>
                <a:spcBef>
                  <a:spcPct val="0"/>
                </a:spcBef>
              </a:pPr>
              <a:r>
                <a:rPr lang="en-US" sz="1399">
                  <a:solidFill>
                    <a:srgbClr val="FFFFFF"/>
                  </a:solidFill>
                  <a:latin typeface="Lato"/>
                </a:rPr>
                <a:t>Annexe 3 : La grille d’évaluation d’un bon accueil</a:t>
              </a:r>
            </a:p>
          </p:txBody>
        </p:sp>
      </p:grpSp>
      <p:grpSp>
        <p:nvGrpSpPr>
          <p:cNvPr name="Group 180" id="180"/>
          <p:cNvGrpSpPr/>
          <p:nvPr/>
        </p:nvGrpSpPr>
        <p:grpSpPr>
          <a:xfrm rot="0">
            <a:off x="206502" y="996437"/>
            <a:ext cx="7253096" cy="930399"/>
            <a:chOff x="0" y="0"/>
            <a:chExt cx="69252746" cy="8883473"/>
          </a:xfrm>
        </p:grpSpPr>
        <p:sp>
          <p:nvSpPr>
            <p:cNvPr name="Freeform 181" id="181"/>
            <p:cNvSpPr/>
            <p:nvPr/>
          </p:nvSpPr>
          <p:spPr>
            <a:xfrm flipH="false" flipV="false" rot="0">
              <a:off x="72390" y="72390"/>
              <a:ext cx="69107964" cy="8738694"/>
            </a:xfrm>
            <a:custGeom>
              <a:avLst/>
              <a:gdLst/>
              <a:ahLst/>
              <a:cxnLst/>
              <a:rect r="r" b="b" t="t" l="l"/>
              <a:pathLst>
                <a:path h="8738694" w="69107964">
                  <a:moveTo>
                    <a:pt x="0" y="0"/>
                  </a:moveTo>
                  <a:lnTo>
                    <a:pt x="69107964" y="0"/>
                  </a:lnTo>
                  <a:lnTo>
                    <a:pt x="69107964" y="8738694"/>
                  </a:lnTo>
                  <a:lnTo>
                    <a:pt x="0" y="8738694"/>
                  </a:lnTo>
                  <a:lnTo>
                    <a:pt x="0" y="0"/>
                  </a:lnTo>
                  <a:close/>
                </a:path>
              </a:pathLst>
            </a:custGeom>
            <a:solidFill>
              <a:srgbClr val="FFDD36"/>
            </a:solidFill>
          </p:spPr>
        </p:sp>
        <p:sp>
          <p:nvSpPr>
            <p:cNvPr name="Freeform 182" id="182"/>
            <p:cNvSpPr/>
            <p:nvPr/>
          </p:nvSpPr>
          <p:spPr>
            <a:xfrm flipH="false" flipV="false" rot="0">
              <a:off x="0" y="0"/>
              <a:ext cx="69252747" cy="8883473"/>
            </a:xfrm>
            <a:custGeom>
              <a:avLst/>
              <a:gdLst/>
              <a:ahLst/>
              <a:cxnLst/>
              <a:rect r="r" b="b" t="t" l="l"/>
              <a:pathLst>
                <a:path h="8883473" w="69252747">
                  <a:moveTo>
                    <a:pt x="69107968" y="8738694"/>
                  </a:moveTo>
                  <a:lnTo>
                    <a:pt x="69252747" y="8738694"/>
                  </a:lnTo>
                  <a:lnTo>
                    <a:pt x="69252747" y="8883473"/>
                  </a:lnTo>
                  <a:lnTo>
                    <a:pt x="69107968" y="8883473"/>
                  </a:lnTo>
                  <a:lnTo>
                    <a:pt x="69107968" y="8738694"/>
                  </a:lnTo>
                  <a:close/>
                  <a:moveTo>
                    <a:pt x="0" y="144780"/>
                  </a:moveTo>
                  <a:lnTo>
                    <a:pt x="144780" y="144780"/>
                  </a:lnTo>
                  <a:lnTo>
                    <a:pt x="144780" y="8738694"/>
                  </a:lnTo>
                  <a:lnTo>
                    <a:pt x="0" y="8738694"/>
                  </a:lnTo>
                  <a:lnTo>
                    <a:pt x="0" y="144780"/>
                  </a:lnTo>
                  <a:close/>
                  <a:moveTo>
                    <a:pt x="0" y="8738694"/>
                  </a:moveTo>
                  <a:lnTo>
                    <a:pt x="144780" y="8738694"/>
                  </a:lnTo>
                  <a:lnTo>
                    <a:pt x="144780" y="8883473"/>
                  </a:lnTo>
                  <a:lnTo>
                    <a:pt x="0" y="8883473"/>
                  </a:lnTo>
                  <a:lnTo>
                    <a:pt x="0" y="8738694"/>
                  </a:lnTo>
                  <a:close/>
                  <a:moveTo>
                    <a:pt x="69107968" y="144780"/>
                  </a:moveTo>
                  <a:lnTo>
                    <a:pt x="69252747" y="144780"/>
                  </a:lnTo>
                  <a:lnTo>
                    <a:pt x="69252747" y="8738694"/>
                  </a:lnTo>
                  <a:lnTo>
                    <a:pt x="69107968" y="8738694"/>
                  </a:lnTo>
                  <a:lnTo>
                    <a:pt x="69107968" y="144780"/>
                  </a:lnTo>
                  <a:close/>
                  <a:moveTo>
                    <a:pt x="144780" y="8738694"/>
                  </a:moveTo>
                  <a:lnTo>
                    <a:pt x="69107968" y="8738694"/>
                  </a:lnTo>
                  <a:lnTo>
                    <a:pt x="69107968" y="8883473"/>
                  </a:lnTo>
                  <a:lnTo>
                    <a:pt x="144780" y="8883473"/>
                  </a:lnTo>
                  <a:lnTo>
                    <a:pt x="144780" y="8738694"/>
                  </a:lnTo>
                  <a:close/>
                  <a:moveTo>
                    <a:pt x="69107968" y="0"/>
                  </a:moveTo>
                  <a:lnTo>
                    <a:pt x="69252747" y="0"/>
                  </a:lnTo>
                  <a:lnTo>
                    <a:pt x="69252747" y="144780"/>
                  </a:lnTo>
                  <a:lnTo>
                    <a:pt x="69107968" y="144780"/>
                  </a:lnTo>
                  <a:lnTo>
                    <a:pt x="69107968" y="0"/>
                  </a:lnTo>
                  <a:close/>
                  <a:moveTo>
                    <a:pt x="0" y="0"/>
                  </a:moveTo>
                  <a:lnTo>
                    <a:pt x="144780" y="0"/>
                  </a:lnTo>
                  <a:lnTo>
                    <a:pt x="144780" y="144780"/>
                  </a:lnTo>
                  <a:lnTo>
                    <a:pt x="0" y="144780"/>
                  </a:lnTo>
                  <a:lnTo>
                    <a:pt x="0" y="0"/>
                  </a:lnTo>
                  <a:close/>
                  <a:moveTo>
                    <a:pt x="144780" y="0"/>
                  </a:moveTo>
                  <a:lnTo>
                    <a:pt x="69107968" y="0"/>
                  </a:lnTo>
                  <a:lnTo>
                    <a:pt x="69107968" y="144780"/>
                  </a:lnTo>
                  <a:lnTo>
                    <a:pt x="144780" y="144780"/>
                  </a:lnTo>
                  <a:lnTo>
                    <a:pt x="144780" y="0"/>
                  </a:lnTo>
                  <a:close/>
                </a:path>
              </a:pathLst>
            </a:custGeom>
            <a:solidFill>
              <a:srgbClr val="FFFFFF"/>
            </a:solidFill>
          </p:spPr>
        </p:sp>
      </p:grpSp>
      <p:sp>
        <p:nvSpPr>
          <p:cNvPr name="TextBox 183" id="183"/>
          <p:cNvSpPr txBox="true"/>
          <p:nvPr/>
        </p:nvSpPr>
        <p:spPr>
          <a:xfrm rot="0">
            <a:off x="286479" y="1060686"/>
            <a:ext cx="7093143" cy="836300"/>
          </a:xfrm>
          <a:prstGeom prst="rect">
            <a:avLst/>
          </a:prstGeom>
        </p:spPr>
        <p:txBody>
          <a:bodyPr anchor="t" rtlCol="false" tIns="0" lIns="0" bIns="0" rIns="0">
            <a:spAutoFit/>
          </a:bodyPr>
          <a:lstStyle/>
          <a:p>
            <a:pPr algn="ctr">
              <a:lnSpc>
                <a:spcPts val="1679"/>
              </a:lnSpc>
            </a:pPr>
            <a:r>
              <a:rPr lang="en-US" sz="1199">
                <a:solidFill>
                  <a:srgbClr val="000000"/>
                </a:solidFill>
                <a:latin typeface="Lato"/>
              </a:rPr>
              <a:t> Réaliser une grille d’évaluation qui servira à améliorer l’accueil dans les entreprises.</a:t>
            </a:r>
          </a:p>
          <a:p>
            <a:pPr algn="ctr">
              <a:lnSpc>
                <a:spcPts val="1679"/>
              </a:lnSpc>
            </a:pPr>
            <a:r>
              <a:rPr lang="en-US" sz="1199">
                <a:solidFill>
                  <a:srgbClr val="000000"/>
                </a:solidFill>
                <a:latin typeface="Lato"/>
              </a:rPr>
              <a:t>Pour réaliser ce travail, vous devez </a:t>
            </a:r>
            <a:r>
              <a:rPr lang="en-US" sz="1199">
                <a:solidFill>
                  <a:srgbClr val="BE000B"/>
                </a:solidFill>
                <a:latin typeface="Lato"/>
                <a:ea typeface="Lato"/>
              </a:rPr>
              <a:t>utilisez l’anne﻿xe C</a:t>
            </a:r>
            <a:r>
              <a:rPr lang="en-US" sz="1199">
                <a:solidFill>
                  <a:srgbClr val="000000"/>
                </a:solidFill>
                <a:latin typeface="Lato"/>
              </a:rPr>
              <a:t> que les membres de votre équipe</a:t>
            </a:r>
          </a:p>
          <a:p>
            <a:pPr algn="ctr">
              <a:lnSpc>
                <a:spcPts val="1679"/>
              </a:lnSpc>
            </a:pPr>
            <a:r>
              <a:rPr lang="en-US" sz="1199">
                <a:solidFill>
                  <a:srgbClr val="000000"/>
                </a:solidFill>
                <a:latin typeface="Lato"/>
              </a:rPr>
              <a:t> ont rempli en groupe d’experts. Vous pouvez remplir l’annexe ci-dessous ou créer la vôtre en vous inspirant du modèle de cette annexe.</a:t>
            </a:r>
          </a:p>
        </p:txBody>
      </p:sp>
      <p:sp>
        <p:nvSpPr>
          <p:cNvPr name="TextBox 184" id="184"/>
          <p:cNvSpPr txBox="true"/>
          <p:nvPr/>
        </p:nvSpPr>
        <p:spPr>
          <a:xfrm rot="0">
            <a:off x="27736" y="520187"/>
            <a:ext cx="7504527" cy="409575"/>
          </a:xfrm>
          <a:prstGeom prst="rect">
            <a:avLst/>
          </a:prstGeom>
        </p:spPr>
        <p:txBody>
          <a:bodyPr anchor="t" rtlCol="false" tIns="0" lIns="0" bIns="0" rIns="0">
            <a:spAutoFit/>
          </a:bodyPr>
          <a:lstStyle/>
          <a:p>
            <a:pPr algn="ctr">
              <a:lnSpc>
                <a:spcPts val="3119"/>
              </a:lnSpc>
              <a:spcBef>
                <a:spcPct val="0"/>
              </a:spcBef>
            </a:pPr>
            <a:r>
              <a:rPr lang="en-US" sz="2599">
                <a:solidFill>
                  <a:srgbClr val="57224E"/>
                </a:solidFill>
                <a:latin typeface="Arimo Bold"/>
              </a:rPr>
              <a:t>Fiche travail #3</a:t>
            </a:r>
          </a:p>
        </p:txBody>
      </p:sp>
      <p:sp>
        <p:nvSpPr>
          <p:cNvPr name="Freeform 185" id="185"/>
          <p:cNvSpPr/>
          <p:nvPr/>
        </p:nvSpPr>
        <p:spPr>
          <a:xfrm flipH="false" flipV="false" rot="4416848">
            <a:off x="124240" y="839976"/>
            <a:ext cx="577074" cy="390967"/>
          </a:xfrm>
          <a:custGeom>
            <a:avLst/>
            <a:gdLst/>
            <a:ahLst/>
            <a:cxnLst/>
            <a:rect r="r" b="b" t="t" l="l"/>
            <a:pathLst>
              <a:path h="390967" w="577074">
                <a:moveTo>
                  <a:pt x="0" y="0"/>
                </a:moveTo>
                <a:lnTo>
                  <a:pt x="577074" y="0"/>
                </a:lnTo>
                <a:lnTo>
                  <a:pt x="577074" y="390968"/>
                </a:lnTo>
                <a:lnTo>
                  <a:pt x="0" y="3909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86" id="186"/>
          <p:cNvGrpSpPr/>
          <p:nvPr/>
        </p:nvGrpSpPr>
        <p:grpSpPr>
          <a:xfrm rot="0">
            <a:off x="0" y="-21492"/>
            <a:ext cx="1484534" cy="265454"/>
            <a:chOff x="0" y="0"/>
            <a:chExt cx="1979379" cy="353938"/>
          </a:xfrm>
        </p:grpSpPr>
        <p:grpSp>
          <p:nvGrpSpPr>
            <p:cNvPr name="Group 187" id="187"/>
            <p:cNvGrpSpPr/>
            <p:nvPr/>
          </p:nvGrpSpPr>
          <p:grpSpPr>
            <a:xfrm rot="0">
              <a:off x="36982" y="0"/>
              <a:ext cx="1942397" cy="353938"/>
              <a:chOff x="0" y="0"/>
              <a:chExt cx="522084" cy="95133"/>
            </a:xfrm>
          </p:grpSpPr>
          <p:sp>
            <p:nvSpPr>
              <p:cNvPr name="Freeform 188" id="188"/>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57224E"/>
              </a:solidFill>
            </p:spPr>
          </p:sp>
          <p:sp>
            <p:nvSpPr>
              <p:cNvPr name="TextBox 189" id="189"/>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190" id="190"/>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FAMILLE</a:t>
              </a:r>
            </a:p>
          </p:txBody>
        </p:sp>
      </p:grpSp>
      <p:sp>
        <p:nvSpPr>
          <p:cNvPr name="TextBox 191" id="191"/>
          <p:cNvSpPr txBox="true"/>
          <p:nvPr/>
        </p:nvSpPr>
        <p:spPr>
          <a:xfrm rot="0">
            <a:off x="3637736" y="4517532"/>
            <a:ext cx="81101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92" id="192"/>
          <p:cNvSpPr txBox="true"/>
          <p:nvPr/>
        </p:nvSpPr>
        <p:spPr>
          <a:xfrm rot="0">
            <a:off x="4253439" y="4517532"/>
            <a:ext cx="81101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93" id="193"/>
          <p:cNvSpPr txBox="true"/>
          <p:nvPr/>
        </p:nvSpPr>
        <p:spPr>
          <a:xfrm rot="0">
            <a:off x="4851210" y="4517532"/>
            <a:ext cx="81101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94" id="194"/>
          <p:cNvSpPr txBox="true"/>
          <p:nvPr/>
        </p:nvSpPr>
        <p:spPr>
          <a:xfrm rot="0">
            <a:off x="5420062" y="4517532"/>
            <a:ext cx="81101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95" id="195"/>
          <p:cNvSpPr txBox="true"/>
          <p:nvPr/>
        </p:nvSpPr>
        <p:spPr>
          <a:xfrm rot="0">
            <a:off x="6035765" y="4517532"/>
            <a:ext cx="81101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96" id="196"/>
          <p:cNvSpPr txBox="true"/>
          <p:nvPr/>
        </p:nvSpPr>
        <p:spPr>
          <a:xfrm rot="0">
            <a:off x="756000" y="5008069"/>
            <a:ext cx="271505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97" id="197"/>
          <p:cNvSpPr txBox="true"/>
          <p:nvPr/>
        </p:nvSpPr>
        <p:spPr>
          <a:xfrm rot="0">
            <a:off x="776537" y="5681713"/>
            <a:ext cx="271505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98" id="198"/>
          <p:cNvSpPr txBox="true"/>
          <p:nvPr/>
        </p:nvSpPr>
        <p:spPr>
          <a:xfrm rot="0">
            <a:off x="776537" y="6313737"/>
            <a:ext cx="271505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199" id="199"/>
          <p:cNvSpPr txBox="true"/>
          <p:nvPr/>
        </p:nvSpPr>
        <p:spPr>
          <a:xfrm rot="0">
            <a:off x="842944" y="6993652"/>
            <a:ext cx="271505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200" id="200"/>
          <p:cNvSpPr txBox="true"/>
          <p:nvPr/>
        </p:nvSpPr>
        <p:spPr>
          <a:xfrm rot="0">
            <a:off x="726684" y="7584202"/>
            <a:ext cx="271505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201" id="201"/>
          <p:cNvSpPr txBox="true"/>
          <p:nvPr/>
        </p:nvSpPr>
        <p:spPr>
          <a:xfrm rot="0">
            <a:off x="776537" y="8200329"/>
            <a:ext cx="271505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202" id="202"/>
          <p:cNvSpPr txBox="true"/>
          <p:nvPr/>
        </p:nvSpPr>
        <p:spPr>
          <a:xfrm rot="0">
            <a:off x="756000" y="8889518"/>
            <a:ext cx="271505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
        <p:nvSpPr>
          <p:cNvPr name="TextBox 203" id="203"/>
          <p:cNvSpPr txBox="true"/>
          <p:nvPr/>
        </p:nvSpPr>
        <p:spPr>
          <a:xfrm rot="0">
            <a:off x="742267" y="9508643"/>
            <a:ext cx="2715057" cy="295275"/>
          </a:xfrm>
          <a:prstGeom prst="rect">
            <a:avLst/>
          </a:prstGeom>
        </p:spPr>
        <p:txBody>
          <a:bodyPr anchor="t" rtlCol="false" tIns="0" lIns="0" bIns="0" rIns="0">
            <a:spAutoFit/>
          </a:bodyPr>
          <a:lstStyle/>
          <a:p>
            <a:pPr algn="ctr">
              <a:lnSpc>
                <a:spcPts val="2399"/>
              </a:lnSpc>
            </a:pPr>
            <a:r>
              <a:rPr lang="en-US" sz="1999">
                <a:solidFill>
                  <a:srgbClr val="000000"/>
                </a:solidFill>
                <a:latin typeface="Open Sauce"/>
              </a:rPr>
              <a: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84958" y="6377549"/>
            <a:ext cx="2101297" cy="320828"/>
          </a:xfrm>
          <a:prstGeom prst="rect">
            <a:avLst/>
          </a:prstGeom>
        </p:spPr>
        <p:txBody>
          <a:bodyPr anchor="t" rtlCol="false" tIns="0" lIns="0" bIns="0" rIns="0">
            <a:spAutoFit/>
          </a:bodyPr>
          <a:lstStyle/>
          <a:p>
            <a:pPr algn="ctr">
              <a:lnSpc>
                <a:spcPts val="2517"/>
              </a:lnSpc>
              <a:spcBef>
                <a:spcPct val="0"/>
              </a:spcBef>
            </a:pPr>
          </a:p>
        </p:txBody>
      </p:sp>
      <p:grpSp>
        <p:nvGrpSpPr>
          <p:cNvPr name="Group 3" id="3"/>
          <p:cNvGrpSpPr/>
          <p:nvPr/>
        </p:nvGrpSpPr>
        <p:grpSpPr>
          <a:xfrm rot="0">
            <a:off x="275164" y="2872288"/>
            <a:ext cx="7004628" cy="1017637"/>
            <a:chOff x="0" y="0"/>
            <a:chExt cx="2510301" cy="364698"/>
          </a:xfrm>
        </p:grpSpPr>
        <p:sp>
          <p:nvSpPr>
            <p:cNvPr name="Freeform 4" id="4"/>
            <p:cNvSpPr/>
            <p:nvPr/>
          </p:nvSpPr>
          <p:spPr>
            <a:xfrm flipH="false" flipV="false" rot="0">
              <a:off x="0" y="0"/>
              <a:ext cx="2510301" cy="364698"/>
            </a:xfrm>
            <a:custGeom>
              <a:avLst/>
              <a:gdLst/>
              <a:ahLst/>
              <a:cxnLst/>
              <a:rect r="r" b="b" t="t" l="l"/>
              <a:pathLst>
                <a:path h="364698" w="2510301">
                  <a:moveTo>
                    <a:pt x="0" y="0"/>
                  </a:moveTo>
                  <a:lnTo>
                    <a:pt x="2510301" y="0"/>
                  </a:lnTo>
                  <a:lnTo>
                    <a:pt x="2510301" y="364698"/>
                  </a:lnTo>
                  <a:lnTo>
                    <a:pt x="0" y="364698"/>
                  </a:lnTo>
                  <a:close/>
                </a:path>
              </a:pathLst>
            </a:custGeom>
            <a:solidFill>
              <a:srgbClr val="FAF1B3"/>
            </a:solidFill>
          </p:spPr>
        </p:sp>
        <p:sp>
          <p:nvSpPr>
            <p:cNvPr name="TextBox 5" id="5"/>
            <p:cNvSpPr txBox="true"/>
            <p:nvPr/>
          </p:nvSpPr>
          <p:spPr>
            <a:xfrm>
              <a:off x="0" y="-38100"/>
              <a:ext cx="2510301" cy="402798"/>
            </a:xfrm>
            <a:prstGeom prst="rect">
              <a:avLst/>
            </a:prstGeom>
          </p:spPr>
          <p:txBody>
            <a:bodyPr anchor="ctr" rtlCol="false" tIns="50800" lIns="50800" bIns="50800" rIns="50800"/>
            <a:lstStyle/>
            <a:p>
              <a:pPr algn="ctr">
                <a:lnSpc>
                  <a:spcPts val="2023"/>
                </a:lnSpc>
              </a:pPr>
            </a:p>
          </p:txBody>
        </p:sp>
      </p:grpSp>
      <p:sp>
        <p:nvSpPr>
          <p:cNvPr name="TextBox 6" id="6"/>
          <p:cNvSpPr txBox="true"/>
          <p:nvPr/>
        </p:nvSpPr>
        <p:spPr>
          <a:xfrm rot="0">
            <a:off x="314880" y="2907462"/>
            <a:ext cx="7080869" cy="836295"/>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ato Bold"/>
              </a:rPr>
              <a:t>Situation 1 : Chez Hexagone</a:t>
            </a:r>
          </a:p>
          <a:p>
            <a:pPr>
              <a:lnSpc>
                <a:spcPts val="1679"/>
              </a:lnSpc>
              <a:spcBef>
                <a:spcPct val="0"/>
              </a:spcBef>
            </a:pPr>
            <a:r>
              <a:rPr lang="en-US" sz="1200">
                <a:solidFill>
                  <a:srgbClr val="000000"/>
                </a:solidFill>
                <a:latin typeface="Lato"/>
              </a:rPr>
              <a:t>Personnages: 1 hôte (sse) – 1 livreur</a:t>
            </a:r>
          </a:p>
          <a:p>
            <a:pPr>
              <a:lnSpc>
                <a:spcPts val="1679"/>
              </a:lnSpc>
              <a:spcBef>
                <a:spcPct val="0"/>
              </a:spcBef>
            </a:pPr>
            <a:r>
              <a:rPr lang="en-US" sz="1200">
                <a:solidFill>
                  <a:srgbClr val="000000"/>
                </a:solidFill>
                <a:latin typeface="Lato"/>
              </a:rPr>
              <a:t>Contexte: Il est 9 h 00.  Un livreur sonne à la porte, il vient apporter un colis destiné à votre responsable, </a:t>
            </a:r>
          </a:p>
          <a:p>
            <a:pPr>
              <a:lnSpc>
                <a:spcPts val="1679"/>
              </a:lnSpc>
              <a:spcBef>
                <a:spcPct val="0"/>
              </a:spcBef>
            </a:pPr>
            <a:r>
              <a:rPr lang="en-US" sz="1200">
                <a:solidFill>
                  <a:srgbClr val="000000"/>
                </a:solidFill>
                <a:latin typeface="Lato"/>
              </a:rPr>
              <a:t>l’hôte (sse) l’accueille et réceptionne le colis …</a:t>
            </a:r>
          </a:p>
        </p:txBody>
      </p:sp>
      <p:grpSp>
        <p:nvGrpSpPr>
          <p:cNvPr name="Group 7" id="7"/>
          <p:cNvGrpSpPr/>
          <p:nvPr/>
        </p:nvGrpSpPr>
        <p:grpSpPr>
          <a:xfrm rot="0">
            <a:off x="275164" y="4042326"/>
            <a:ext cx="7004628" cy="1017637"/>
            <a:chOff x="0" y="0"/>
            <a:chExt cx="2510301" cy="364698"/>
          </a:xfrm>
        </p:grpSpPr>
        <p:sp>
          <p:nvSpPr>
            <p:cNvPr name="Freeform 8" id="8"/>
            <p:cNvSpPr/>
            <p:nvPr/>
          </p:nvSpPr>
          <p:spPr>
            <a:xfrm flipH="false" flipV="false" rot="0">
              <a:off x="0" y="0"/>
              <a:ext cx="2510301" cy="364698"/>
            </a:xfrm>
            <a:custGeom>
              <a:avLst/>
              <a:gdLst/>
              <a:ahLst/>
              <a:cxnLst/>
              <a:rect r="r" b="b" t="t" l="l"/>
              <a:pathLst>
                <a:path h="364698" w="2510301">
                  <a:moveTo>
                    <a:pt x="0" y="0"/>
                  </a:moveTo>
                  <a:lnTo>
                    <a:pt x="2510301" y="0"/>
                  </a:lnTo>
                  <a:lnTo>
                    <a:pt x="2510301" y="364698"/>
                  </a:lnTo>
                  <a:lnTo>
                    <a:pt x="0" y="364698"/>
                  </a:lnTo>
                  <a:close/>
                </a:path>
              </a:pathLst>
            </a:custGeom>
            <a:solidFill>
              <a:srgbClr val="FDECCF"/>
            </a:solidFill>
          </p:spPr>
        </p:sp>
        <p:sp>
          <p:nvSpPr>
            <p:cNvPr name="TextBox 9" id="9"/>
            <p:cNvSpPr txBox="true"/>
            <p:nvPr/>
          </p:nvSpPr>
          <p:spPr>
            <a:xfrm>
              <a:off x="0" y="-38100"/>
              <a:ext cx="2510301" cy="402798"/>
            </a:xfrm>
            <a:prstGeom prst="rect">
              <a:avLst/>
            </a:prstGeom>
          </p:spPr>
          <p:txBody>
            <a:bodyPr anchor="ctr" rtlCol="false" tIns="50800" lIns="50800" bIns="50800" rIns="50800"/>
            <a:lstStyle/>
            <a:p>
              <a:pPr algn="ctr">
                <a:lnSpc>
                  <a:spcPts val="2023"/>
                </a:lnSpc>
              </a:pPr>
            </a:p>
          </p:txBody>
        </p:sp>
      </p:grpSp>
      <p:sp>
        <p:nvSpPr>
          <p:cNvPr name="TextBox 10" id="10"/>
          <p:cNvSpPr txBox="true"/>
          <p:nvPr/>
        </p:nvSpPr>
        <p:spPr>
          <a:xfrm rot="0">
            <a:off x="345820" y="4077499"/>
            <a:ext cx="6933973" cy="836295"/>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ato Bold"/>
              </a:rPr>
              <a:t>Situation 2 : chez IBIS</a:t>
            </a:r>
          </a:p>
          <a:p>
            <a:pPr>
              <a:lnSpc>
                <a:spcPts val="1679"/>
              </a:lnSpc>
              <a:spcBef>
                <a:spcPct val="0"/>
              </a:spcBef>
            </a:pPr>
            <a:r>
              <a:rPr lang="en-US" sz="1200">
                <a:solidFill>
                  <a:srgbClr val="000000"/>
                </a:solidFill>
                <a:latin typeface="Lato"/>
              </a:rPr>
              <a:t>Personnages: 1 hôte (sse) – 1 client</a:t>
            </a:r>
          </a:p>
          <a:p>
            <a:pPr>
              <a:lnSpc>
                <a:spcPts val="1679"/>
              </a:lnSpc>
              <a:spcBef>
                <a:spcPct val="0"/>
              </a:spcBef>
            </a:pPr>
            <a:r>
              <a:rPr lang="en-US" sz="1200">
                <a:solidFill>
                  <a:srgbClr val="000000"/>
                </a:solidFill>
                <a:latin typeface="Lato"/>
              </a:rPr>
              <a:t>Contexte: Il est 9 h 45. Monsieur Carlin, client de votre société sonne à la porte, il est en avance. Il a rendez-vous avec Monsieur Dupont votre directeur à 10 h 00. Celui-ci n’est pas encore arrivé …</a:t>
            </a:r>
          </a:p>
        </p:txBody>
      </p:sp>
      <p:grpSp>
        <p:nvGrpSpPr>
          <p:cNvPr name="Group 11" id="11"/>
          <p:cNvGrpSpPr/>
          <p:nvPr/>
        </p:nvGrpSpPr>
        <p:grpSpPr>
          <a:xfrm rot="0">
            <a:off x="248370" y="5212363"/>
            <a:ext cx="7004628" cy="1233413"/>
            <a:chOff x="0" y="0"/>
            <a:chExt cx="2510301" cy="442027"/>
          </a:xfrm>
        </p:grpSpPr>
        <p:sp>
          <p:nvSpPr>
            <p:cNvPr name="Freeform 12" id="12"/>
            <p:cNvSpPr/>
            <p:nvPr/>
          </p:nvSpPr>
          <p:spPr>
            <a:xfrm flipH="false" flipV="false" rot="0">
              <a:off x="0" y="0"/>
              <a:ext cx="2510301" cy="442027"/>
            </a:xfrm>
            <a:custGeom>
              <a:avLst/>
              <a:gdLst/>
              <a:ahLst/>
              <a:cxnLst/>
              <a:rect r="r" b="b" t="t" l="l"/>
              <a:pathLst>
                <a:path h="442027" w="2510301">
                  <a:moveTo>
                    <a:pt x="0" y="0"/>
                  </a:moveTo>
                  <a:lnTo>
                    <a:pt x="2510301" y="0"/>
                  </a:lnTo>
                  <a:lnTo>
                    <a:pt x="2510301" y="442027"/>
                  </a:lnTo>
                  <a:lnTo>
                    <a:pt x="0" y="442027"/>
                  </a:lnTo>
                  <a:close/>
                </a:path>
              </a:pathLst>
            </a:custGeom>
            <a:solidFill>
              <a:srgbClr val="E2E1FE"/>
            </a:solidFill>
          </p:spPr>
        </p:sp>
        <p:sp>
          <p:nvSpPr>
            <p:cNvPr name="TextBox 13" id="13"/>
            <p:cNvSpPr txBox="true"/>
            <p:nvPr/>
          </p:nvSpPr>
          <p:spPr>
            <a:xfrm>
              <a:off x="0" y="-38100"/>
              <a:ext cx="2510301" cy="480127"/>
            </a:xfrm>
            <a:prstGeom prst="rect">
              <a:avLst/>
            </a:prstGeom>
          </p:spPr>
          <p:txBody>
            <a:bodyPr anchor="ctr" rtlCol="false" tIns="50800" lIns="50800" bIns="50800" rIns="50800"/>
            <a:lstStyle/>
            <a:p>
              <a:pPr algn="ctr">
                <a:lnSpc>
                  <a:spcPts val="2023"/>
                </a:lnSpc>
              </a:pPr>
            </a:p>
          </p:txBody>
        </p:sp>
      </p:grpSp>
      <p:sp>
        <p:nvSpPr>
          <p:cNvPr name="TextBox 14" id="14"/>
          <p:cNvSpPr txBox="true"/>
          <p:nvPr/>
        </p:nvSpPr>
        <p:spPr>
          <a:xfrm rot="0">
            <a:off x="319025" y="5317425"/>
            <a:ext cx="6933973" cy="1045845"/>
          </a:xfrm>
          <a:prstGeom prst="rect">
            <a:avLst/>
          </a:prstGeom>
        </p:spPr>
        <p:txBody>
          <a:bodyPr anchor="t" rtlCol="false" tIns="0" lIns="0" bIns="0" rIns="0">
            <a:spAutoFit/>
          </a:bodyPr>
          <a:lstStyle/>
          <a:p>
            <a:pPr>
              <a:lnSpc>
                <a:spcPts val="1679"/>
              </a:lnSpc>
            </a:pPr>
            <a:r>
              <a:rPr lang="en-US" sz="1200">
                <a:solidFill>
                  <a:srgbClr val="000000"/>
                </a:solidFill>
                <a:latin typeface="Lato"/>
              </a:rPr>
              <a:t>Si</a:t>
            </a:r>
            <a:r>
              <a:rPr lang="en-US" sz="1200">
                <a:solidFill>
                  <a:srgbClr val="000000"/>
                </a:solidFill>
                <a:latin typeface="Lato Bold"/>
              </a:rPr>
              <a:t>tuation 3 : chez Décathlon</a:t>
            </a:r>
          </a:p>
          <a:p>
            <a:pPr>
              <a:lnSpc>
                <a:spcPts val="1679"/>
              </a:lnSpc>
            </a:pPr>
            <a:r>
              <a:rPr lang="en-US" sz="1200">
                <a:solidFill>
                  <a:srgbClr val="000000"/>
                </a:solidFill>
                <a:latin typeface="Lato"/>
              </a:rPr>
              <a:t>Personnages: 1 hôte (sse) – 1 directeur d’entreprise</a:t>
            </a:r>
          </a:p>
          <a:p>
            <a:pPr>
              <a:lnSpc>
                <a:spcPts val="1679"/>
              </a:lnSpc>
              <a:spcBef>
                <a:spcPct val="0"/>
              </a:spcBef>
            </a:pPr>
            <a:r>
              <a:rPr lang="en-US" sz="1200">
                <a:solidFill>
                  <a:srgbClr val="000000"/>
                </a:solidFill>
                <a:latin typeface="Lato"/>
              </a:rPr>
              <a:t>Contexte: Il est 11 h 00. Monsieur Dubat arrive à l’accueil, il a rendez-vous avec Monsieur Hercule, votre directeur, à la même heure. Monsieur Hercule est toujours occupé avec son rendez-vous précédent et aura au moins 20 minutes de retard …</a:t>
            </a:r>
          </a:p>
        </p:txBody>
      </p:sp>
      <p:grpSp>
        <p:nvGrpSpPr>
          <p:cNvPr name="Group 15" id="15"/>
          <p:cNvGrpSpPr/>
          <p:nvPr/>
        </p:nvGrpSpPr>
        <p:grpSpPr>
          <a:xfrm rot="0">
            <a:off x="275164" y="6598176"/>
            <a:ext cx="7004628" cy="1282664"/>
            <a:chOff x="0" y="0"/>
            <a:chExt cx="2510301" cy="459678"/>
          </a:xfrm>
        </p:grpSpPr>
        <p:sp>
          <p:nvSpPr>
            <p:cNvPr name="Freeform 16" id="16"/>
            <p:cNvSpPr/>
            <p:nvPr/>
          </p:nvSpPr>
          <p:spPr>
            <a:xfrm flipH="false" flipV="false" rot="0">
              <a:off x="0" y="0"/>
              <a:ext cx="2510301" cy="459678"/>
            </a:xfrm>
            <a:custGeom>
              <a:avLst/>
              <a:gdLst/>
              <a:ahLst/>
              <a:cxnLst/>
              <a:rect r="r" b="b" t="t" l="l"/>
              <a:pathLst>
                <a:path h="459678" w="2510301">
                  <a:moveTo>
                    <a:pt x="0" y="0"/>
                  </a:moveTo>
                  <a:lnTo>
                    <a:pt x="2510301" y="0"/>
                  </a:lnTo>
                  <a:lnTo>
                    <a:pt x="2510301" y="459678"/>
                  </a:lnTo>
                  <a:lnTo>
                    <a:pt x="0" y="459678"/>
                  </a:lnTo>
                  <a:close/>
                </a:path>
              </a:pathLst>
            </a:custGeom>
            <a:solidFill>
              <a:srgbClr val="CAECBE"/>
            </a:solidFill>
          </p:spPr>
        </p:sp>
        <p:sp>
          <p:nvSpPr>
            <p:cNvPr name="TextBox 17" id="17"/>
            <p:cNvSpPr txBox="true"/>
            <p:nvPr/>
          </p:nvSpPr>
          <p:spPr>
            <a:xfrm>
              <a:off x="0" y="-38100"/>
              <a:ext cx="2510301" cy="497778"/>
            </a:xfrm>
            <a:prstGeom prst="rect">
              <a:avLst/>
            </a:prstGeom>
          </p:spPr>
          <p:txBody>
            <a:bodyPr anchor="ctr" rtlCol="false" tIns="50800" lIns="50800" bIns="50800" rIns="50800"/>
            <a:lstStyle/>
            <a:p>
              <a:pPr algn="ctr">
                <a:lnSpc>
                  <a:spcPts val="2023"/>
                </a:lnSpc>
              </a:pPr>
            </a:p>
          </p:txBody>
        </p:sp>
      </p:grpSp>
      <p:sp>
        <p:nvSpPr>
          <p:cNvPr name="TextBox 18" id="18"/>
          <p:cNvSpPr txBox="true"/>
          <p:nvPr/>
        </p:nvSpPr>
        <p:spPr>
          <a:xfrm rot="0">
            <a:off x="310492" y="6669802"/>
            <a:ext cx="6933973" cy="1255395"/>
          </a:xfrm>
          <a:prstGeom prst="rect">
            <a:avLst/>
          </a:prstGeom>
        </p:spPr>
        <p:txBody>
          <a:bodyPr anchor="t" rtlCol="false" tIns="0" lIns="0" bIns="0" rIns="0">
            <a:spAutoFit/>
          </a:bodyPr>
          <a:lstStyle/>
          <a:p>
            <a:pPr>
              <a:lnSpc>
                <a:spcPts val="1679"/>
              </a:lnSpc>
            </a:pPr>
            <a:r>
              <a:rPr lang="en-US" sz="1200">
                <a:solidFill>
                  <a:srgbClr val="000000"/>
                </a:solidFill>
                <a:latin typeface="Lato Bold"/>
              </a:rPr>
              <a:t>Situation 4 : chez Leclerc</a:t>
            </a:r>
          </a:p>
          <a:p>
            <a:pPr>
              <a:lnSpc>
                <a:spcPts val="1679"/>
              </a:lnSpc>
            </a:pPr>
            <a:r>
              <a:rPr lang="en-US" sz="1200">
                <a:solidFill>
                  <a:srgbClr val="000000"/>
                </a:solidFill>
                <a:latin typeface="Lato"/>
              </a:rPr>
              <a:t>Personnages: 1 hôte (sse) – 1 candidat pour un stage</a:t>
            </a:r>
          </a:p>
          <a:p>
            <a:pPr>
              <a:lnSpc>
                <a:spcPts val="1679"/>
              </a:lnSpc>
            </a:pPr>
            <a:r>
              <a:rPr lang="en-US" sz="1200">
                <a:solidFill>
                  <a:srgbClr val="000000"/>
                </a:solidFill>
                <a:latin typeface="Lato"/>
              </a:rPr>
              <a:t>Contexte: Melle Hourra, future stagiaire, a rendez-vous avec votre directeur, Monsieur Dumonnaie.</a:t>
            </a:r>
          </a:p>
          <a:p>
            <a:pPr>
              <a:lnSpc>
                <a:spcPts val="1679"/>
              </a:lnSpc>
            </a:pPr>
            <a:r>
              <a:rPr lang="en-US" sz="1200">
                <a:solidFill>
                  <a:srgbClr val="000000"/>
                </a:solidFill>
                <a:latin typeface="Lato"/>
              </a:rPr>
              <a:t>Elle arrive à l’accueil du supermarché à 14 h 25, confuse et un peu gênée car elle avait en principe rendez-vous à 14 h 00 …</a:t>
            </a:r>
          </a:p>
          <a:p>
            <a:pPr>
              <a:lnSpc>
                <a:spcPts val="1679"/>
              </a:lnSpc>
              <a:spcBef>
                <a:spcPct val="0"/>
              </a:spcBef>
            </a:pPr>
          </a:p>
        </p:txBody>
      </p:sp>
      <p:grpSp>
        <p:nvGrpSpPr>
          <p:cNvPr name="Group 19" id="19"/>
          <p:cNvGrpSpPr/>
          <p:nvPr/>
        </p:nvGrpSpPr>
        <p:grpSpPr>
          <a:xfrm rot="0">
            <a:off x="239836" y="7999926"/>
            <a:ext cx="7004628" cy="1484462"/>
            <a:chOff x="0" y="0"/>
            <a:chExt cx="2510301" cy="531998"/>
          </a:xfrm>
        </p:grpSpPr>
        <p:sp>
          <p:nvSpPr>
            <p:cNvPr name="Freeform 20" id="20"/>
            <p:cNvSpPr/>
            <p:nvPr/>
          </p:nvSpPr>
          <p:spPr>
            <a:xfrm flipH="false" flipV="false" rot="0">
              <a:off x="0" y="0"/>
              <a:ext cx="2510301" cy="531998"/>
            </a:xfrm>
            <a:custGeom>
              <a:avLst/>
              <a:gdLst/>
              <a:ahLst/>
              <a:cxnLst/>
              <a:rect r="r" b="b" t="t" l="l"/>
              <a:pathLst>
                <a:path h="531998" w="2510301">
                  <a:moveTo>
                    <a:pt x="0" y="0"/>
                  </a:moveTo>
                  <a:lnTo>
                    <a:pt x="2510301" y="0"/>
                  </a:lnTo>
                  <a:lnTo>
                    <a:pt x="2510301" y="531998"/>
                  </a:lnTo>
                  <a:lnTo>
                    <a:pt x="0" y="531998"/>
                  </a:lnTo>
                  <a:close/>
                </a:path>
              </a:pathLst>
            </a:custGeom>
            <a:solidFill>
              <a:srgbClr val="ACDCFD"/>
            </a:solidFill>
          </p:spPr>
        </p:sp>
        <p:sp>
          <p:nvSpPr>
            <p:cNvPr name="TextBox 21" id="21"/>
            <p:cNvSpPr txBox="true"/>
            <p:nvPr/>
          </p:nvSpPr>
          <p:spPr>
            <a:xfrm>
              <a:off x="0" y="-38100"/>
              <a:ext cx="2510301" cy="570098"/>
            </a:xfrm>
            <a:prstGeom prst="rect">
              <a:avLst/>
            </a:prstGeom>
          </p:spPr>
          <p:txBody>
            <a:bodyPr anchor="ctr" rtlCol="false" tIns="50800" lIns="50800" bIns="50800" rIns="50800"/>
            <a:lstStyle/>
            <a:p>
              <a:pPr algn="ctr">
                <a:lnSpc>
                  <a:spcPts val="2023"/>
                </a:lnSpc>
              </a:pPr>
            </a:p>
          </p:txBody>
        </p:sp>
      </p:grpSp>
      <p:sp>
        <p:nvSpPr>
          <p:cNvPr name="TextBox 22" id="22"/>
          <p:cNvSpPr txBox="true"/>
          <p:nvPr/>
        </p:nvSpPr>
        <p:spPr>
          <a:xfrm rot="0">
            <a:off x="310492" y="8118991"/>
            <a:ext cx="6933973" cy="1255395"/>
          </a:xfrm>
          <a:prstGeom prst="rect">
            <a:avLst/>
          </a:prstGeom>
        </p:spPr>
        <p:txBody>
          <a:bodyPr anchor="t" rtlCol="false" tIns="0" lIns="0" bIns="0" rIns="0">
            <a:spAutoFit/>
          </a:bodyPr>
          <a:lstStyle/>
          <a:p>
            <a:pPr>
              <a:lnSpc>
                <a:spcPts val="1679"/>
              </a:lnSpc>
            </a:pPr>
            <a:r>
              <a:rPr lang="en-US" sz="1200">
                <a:solidFill>
                  <a:srgbClr val="000000"/>
                </a:solidFill>
                <a:latin typeface="Lato Bold"/>
              </a:rPr>
              <a:t>Situation 5 : Chez Hexagone</a:t>
            </a:r>
          </a:p>
          <a:p>
            <a:pPr>
              <a:lnSpc>
                <a:spcPts val="1679"/>
              </a:lnSpc>
            </a:pPr>
            <a:r>
              <a:rPr lang="en-US" sz="1200">
                <a:solidFill>
                  <a:srgbClr val="000000"/>
                </a:solidFill>
                <a:latin typeface="Lato"/>
              </a:rPr>
              <a:t>Personnages: 1 hôte (sse) – 1 cliente  </a:t>
            </a:r>
          </a:p>
          <a:p>
            <a:pPr>
              <a:lnSpc>
                <a:spcPts val="1679"/>
              </a:lnSpc>
              <a:spcBef>
                <a:spcPct val="0"/>
              </a:spcBef>
            </a:pPr>
            <a:r>
              <a:rPr lang="en-US" sz="1200">
                <a:solidFill>
                  <a:srgbClr val="000000"/>
                </a:solidFill>
                <a:latin typeface="Lato"/>
              </a:rPr>
              <a:t>Contexte: Il est 11h50. Mme Bilboquet arrive et doit faire un cadeau à sa fille qui fête ses 40 ans. Elle souhaite lui offrir un  objet unique. Vous êtes entrain de ranger la nouvelle collection et c’est l’heure du déjeuner. Le magasin ferme à 12h.Vous semblez agacée et nerveuse car vous devez récupérer votre enfant à la crèche. </a:t>
            </a:r>
          </a:p>
        </p:txBody>
      </p:sp>
      <p:sp>
        <p:nvSpPr>
          <p:cNvPr name="TextBox 23" id="23"/>
          <p:cNvSpPr txBox="true"/>
          <p:nvPr/>
        </p:nvSpPr>
        <p:spPr>
          <a:xfrm rot="0">
            <a:off x="1797927" y="160405"/>
            <a:ext cx="5693293" cy="240664"/>
          </a:xfrm>
          <a:prstGeom prst="rect">
            <a:avLst/>
          </a:prstGeom>
        </p:spPr>
        <p:txBody>
          <a:bodyPr anchor="t" rtlCol="false" tIns="0" lIns="0" bIns="0" rIns="0">
            <a:spAutoFit/>
          </a:bodyPr>
          <a:lstStyle/>
          <a:p>
            <a:pPr algn="ctr">
              <a:lnSpc>
                <a:spcPts val="1960"/>
              </a:lnSpc>
            </a:pPr>
            <a:r>
              <a:rPr lang="en-US" sz="1400">
                <a:solidFill>
                  <a:srgbClr val="000000"/>
                </a:solidFill>
                <a:latin typeface="Open Sans"/>
                <a:ea typeface="Open Sans"/>
              </a:rPr>
              <a:t>⚙️ Séance #1 : L’accueil dans les métiers de la relation au client </a:t>
            </a:r>
          </a:p>
        </p:txBody>
      </p:sp>
      <p:grpSp>
        <p:nvGrpSpPr>
          <p:cNvPr name="Group 24" id="24"/>
          <p:cNvGrpSpPr/>
          <p:nvPr/>
        </p:nvGrpSpPr>
        <p:grpSpPr>
          <a:xfrm rot="0">
            <a:off x="248370" y="2268461"/>
            <a:ext cx="7097443" cy="264994"/>
            <a:chOff x="0" y="0"/>
            <a:chExt cx="2543563" cy="94968"/>
          </a:xfrm>
        </p:grpSpPr>
        <p:sp>
          <p:nvSpPr>
            <p:cNvPr name="Freeform 25" id="25"/>
            <p:cNvSpPr/>
            <p:nvPr/>
          </p:nvSpPr>
          <p:spPr>
            <a:xfrm flipH="false" flipV="false" rot="0">
              <a:off x="0" y="0"/>
              <a:ext cx="2543564" cy="94968"/>
            </a:xfrm>
            <a:custGeom>
              <a:avLst/>
              <a:gdLst/>
              <a:ahLst/>
              <a:cxnLst/>
              <a:rect r="r" b="b" t="t" l="l"/>
              <a:pathLst>
                <a:path h="94968" w="2543564">
                  <a:moveTo>
                    <a:pt x="0" y="0"/>
                  </a:moveTo>
                  <a:lnTo>
                    <a:pt x="2543564" y="0"/>
                  </a:lnTo>
                  <a:lnTo>
                    <a:pt x="2543564" y="94968"/>
                  </a:lnTo>
                  <a:lnTo>
                    <a:pt x="0" y="94968"/>
                  </a:lnTo>
                  <a:close/>
                </a:path>
              </a:pathLst>
            </a:custGeom>
            <a:solidFill>
              <a:srgbClr val="57224E"/>
            </a:solidFill>
          </p:spPr>
        </p:sp>
        <p:sp>
          <p:nvSpPr>
            <p:cNvPr name="TextBox 26" id="26"/>
            <p:cNvSpPr txBox="true"/>
            <p:nvPr/>
          </p:nvSpPr>
          <p:spPr>
            <a:xfrm>
              <a:off x="0" y="0"/>
              <a:ext cx="2543563" cy="94968"/>
            </a:xfrm>
            <a:prstGeom prst="rect">
              <a:avLst/>
            </a:prstGeom>
          </p:spPr>
          <p:txBody>
            <a:bodyPr anchor="ctr" rtlCol="false" tIns="50800" lIns="50800" bIns="50800" rIns="50800"/>
            <a:lstStyle/>
            <a:p>
              <a:pPr algn="ctr">
                <a:lnSpc>
                  <a:spcPts val="1799"/>
                </a:lnSpc>
              </a:pPr>
            </a:p>
          </p:txBody>
        </p:sp>
      </p:grpSp>
      <p:sp>
        <p:nvSpPr>
          <p:cNvPr name="TextBox 27" id="27"/>
          <p:cNvSpPr txBox="true"/>
          <p:nvPr/>
        </p:nvSpPr>
        <p:spPr>
          <a:xfrm rot="0">
            <a:off x="268628" y="2253228"/>
            <a:ext cx="5741716" cy="250195"/>
          </a:xfrm>
          <a:prstGeom prst="rect">
            <a:avLst/>
          </a:prstGeom>
        </p:spPr>
        <p:txBody>
          <a:bodyPr anchor="t" rtlCol="false" tIns="0" lIns="0" bIns="0" rIns="0">
            <a:spAutoFit/>
          </a:bodyPr>
          <a:lstStyle/>
          <a:p>
            <a:pPr>
              <a:lnSpc>
                <a:spcPts val="1959"/>
              </a:lnSpc>
              <a:spcBef>
                <a:spcPct val="0"/>
              </a:spcBef>
            </a:pPr>
            <a:r>
              <a:rPr lang="en-US" sz="1399">
                <a:solidFill>
                  <a:srgbClr val="FFFFFF"/>
                </a:solidFill>
                <a:latin typeface="Lato"/>
              </a:rPr>
              <a:t>Annexe 4 : Mise en situation</a:t>
            </a:r>
            <a:r>
              <a:rPr lang="en-US" sz="1399">
                <a:solidFill>
                  <a:srgbClr val="FFFFFF"/>
                </a:solidFill>
                <a:latin typeface="Lato"/>
              </a:rPr>
              <a:t> </a:t>
            </a:r>
          </a:p>
        </p:txBody>
      </p:sp>
      <p:grpSp>
        <p:nvGrpSpPr>
          <p:cNvPr name="Group 28" id="28"/>
          <p:cNvGrpSpPr/>
          <p:nvPr/>
        </p:nvGrpSpPr>
        <p:grpSpPr>
          <a:xfrm rot="0">
            <a:off x="206502" y="996437"/>
            <a:ext cx="7253096" cy="1119624"/>
            <a:chOff x="0" y="0"/>
            <a:chExt cx="69252746" cy="10690198"/>
          </a:xfrm>
        </p:grpSpPr>
        <p:sp>
          <p:nvSpPr>
            <p:cNvPr name="Freeform 29" id="29"/>
            <p:cNvSpPr/>
            <p:nvPr/>
          </p:nvSpPr>
          <p:spPr>
            <a:xfrm flipH="false" flipV="false" rot="0">
              <a:off x="72390" y="72390"/>
              <a:ext cx="69107964" cy="10545418"/>
            </a:xfrm>
            <a:custGeom>
              <a:avLst/>
              <a:gdLst/>
              <a:ahLst/>
              <a:cxnLst/>
              <a:rect r="r" b="b" t="t" l="l"/>
              <a:pathLst>
                <a:path h="10545418" w="69107964">
                  <a:moveTo>
                    <a:pt x="0" y="0"/>
                  </a:moveTo>
                  <a:lnTo>
                    <a:pt x="69107964" y="0"/>
                  </a:lnTo>
                  <a:lnTo>
                    <a:pt x="69107964" y="10545418"/>
                  </a:lnTo>
                  <a:lnTo>
                    <a:pt x="0" y="10545418"/>
                  </a:lnTo>
                  <a:lnTo>
                    <a:pt x="0" y="0"/>
                  </a:lnTo>
                  <a:close/>
                </a:path>
              </a:pathLst>
            </a:custGeom>
            <a:solidFill>
              <a:srgbClr val="FFDD36"/>
            </a:solidFill>
          </p:spPr>
        </p:sp>
        <p:sp>
          <p:nvSpPr>
            <p:cNvPr name="Freeform 30" id="30"/>
            <p:cNvSpPr/>
            <p:nvPr/>
          </p:nvSpPr>
          <p:spPr>
            <a:xfrm flipH="false" flipV="false" rot="0">
              <a:off x="0" y="0"/>
              <a:ext cx="69252747" cy="10690199"/>
            </a:xfrm>
            <a:custGeom>
              <a:avLst/>
              <a:gdLst/>
              <a:ahLst/>
              <a:cxnLst/>
              <a:rect r="r" b="b" t="t" l="l"/>
              <a:pathLst>
                <a:path h="10690199" w="69252747">
                  <a:moveTo>
                    <a:pt x="69107968" y="10545418"/>
                  </a:moveTo>
                  <a:lnTo>
                    <a:pt x="69252747" y="10545418"/>
                  </a:lnTo>
                  <a:lnTo>
                    <a:pt x="69252747" y="10690199"/>
                  </a:lnTo>
                  <a:lnTo>
                    <a:pt x="69107968" y="10690199"/>
                  </a:lnTo>
                  <a:lnTo>
                    <a:pt x="69107968" y="10545418"/>
                  </a:lnTo>
                  <a:close/>
                  <a:moveTo>
                    <a:pt x="0" y="144780"/>
                  </a:moveTo>
                  <a:lnTo>
                    <a:pt x="144780" y="144780"/>
                  </a:lnTo>
                  <a:lnTo>
                    <a:pt x="144780" y="10545418"/>
                  </a:lnTo>
                  <a:lnTo>
                    <a:pt x="0" y="10545418"/>
                  </a:lnTo>
                  <a:lnTo>
                    <a:pt x="0" y="144780"/>
                  </a:lnTo>
                  <a:close/>
                  <a:moveTo>
                    <a:pt x="0" y="10545418"/>
                  </a:moveTo>
                  <a:lnTo>
                    <a:pt x="144780" y="10545418"/>
                  </a:lnTo>
                  <a:lnTo>
                    <a:pt x="144780" y="10690199"/>
                  </a:lnTo>
                  <a:lnTo>
                    <a:pt x="0" y="10690199"/>
                  </a:lnTo>
                  <a:lnTo>
                    <a:pt x="0" y="10545418"/>
                  </a:lnTo>
                  <a:close/>
                  <a:moveTo>
                    <a:pt x="69107968" y="144780"/>
                  </a:moveTo>
                  <a:lnTo>
                    <a:pt x="69252747" y="144780"/>
                  </a:lnTo>
                  <a:lnTo>
                    <a:pt x="69252747" y="10545418"/>
                  </a:lnTo>
                  <a:lnTo>
                    <a:pt x="69107968" y="10545418"/>
                  </a:lnTo>
                  <a:lnTo>
                    <a:pt x="69107968" y="144780"/>
                  </a:lnTo>
                  <a:close/>
                  <a:moveTo>
                    <a:pt x="144780" y="10545418"/>
                  </a:moveTo>
                  <a:lnTo>
                    <a:pt x="69107968" y="10545418"/>
                  </a:lnTo>
                  <a:lnTo>
                    <a:pt x="69107968" y="10690199"/>
                  </a:lnTo>
                  <a:lnTo>
                    <a:pt x="144780" y="10690199"/>
                  </a:lnTo>
                  <a:lnTo>
                    <a:pt x="144780" y="10545418"/>
                  </a:lnTo>
                  <a:close/>
                  <a:moveTo>
                    <a:pt x="69107968" y="0"/>
                  </a:moveTo>
                  <a:lnTo>
                    <a:pt x="69252747" y="0"/>
                  </a:lnTo>
                  <a:lnTo>
                    <a:pt x="69252747" y="144780"/>
                  </a:lnTo>
                  <a:lnTo>
                    <a:pt x="69107968" y="144780"/>
                  </a:lnTo>
                  <a:lnTo>
                    <a:pt x="69107968" y="0"/>
                  </a:lnTo>
                  <a:close/>
                  <a:moveTo>
                    <a:pt x="0" y="0"/>
                  </a:moveTo>
                  <a:lnTo>
                    <a:pt x="144780" y="0"/>
                  </a:lnTo>
                  <a:lnTo>
                    <a:pt x="144780" y="144780"/>
                  </a:lnTo>
                  <a:lnTo>
                    <a:pt x="0" y="144780"/>
                  </a:lnTo>
                  <a:lnTo>
                    <a:pt x="0" y="0"/>
                  </a:lnTo>
                  <a:close/>
                  <a:moveTo>
                    <a:pt x="144780" y="0"/>
                  </a:moveTo>
                  <a:lnTo>
                    <a:pt x="69107968" y="0"/>
                  </a:lnTo>
                  <a:lnTo>
                    <a:pt x="69107968" y="144780"/>
                  </a:lnTo>
                  <a:lnTo>
                    <a:pt x="144780" y="144780"/>
                  </a:lnTo>
                  <a:lnTo>
                    <a:pt x="144780" y="0"/>
                  </a:lnTo>
                  <a:close/>
                </a:path>
              </a:pathLst>
            </a:custGeom>
            <a:solidFill>
              <a:srgbClr val="FFFFFF"/>
            </a:solidFill>
          </p:spPr>
        </p:sp>
      </p:grpSp>
      <p:sp>
        <p:nvSpPr>
          <p:cNvPr name="TextBox 31" id="31"/>
          <p:cNvSpPr txBox="true"/>
          <p:nvPr/>
        </p:nvSpPr>
        <p:spPr>
          <a:xfrm rot="0">
            <a:off x="726943" y="1123811"/>
            <a:ext cx="6517521" cy="836300"/>
          </a:xfrm>
          <a:prstGeom prst="rect">
            <a:avLst/>
          </a:prstGeom>
        </p:spPr>
        <p:txBody>
          <a:bodyPr anchor="t" rtlCol="false" tIns="0" lIns="0" bIns="0" rIns="0">
            <a:spAutoFit/>
          </a:bodyPr>
          <a:lstStyle/>
          <a:p>
            <a:pPr algn="ctr">
              <a:lnSpc>
                <a:spcPts val="1679"/>
              </a:lnSpc>
            </a:pPr>
            <a:r>
              <a:rPr lang="en-US" sz="1199">
                <a:solidFill>
                  <a:srgbClr val="000000"/>
                </a:solidFill>
                <a:latin typeface="Lato"/>
              </a:rPr>
              <a:t>Vous trouverez ci-dessous une série de situation d’accueil. Placez-vous par binôme. </a:t>
            </a:r>
          </a:p>
          <a:p>
            <a:pPr algn="ctr">
              <a:lnSpc>
                <a:spcPts val="1679"/>
              </a:lnSpc>
            </a:pPr>
            <a:r>
              <a:rPr lang="en-US" sz="1199">
                <a:solidFill>
                  <a:srgbClr val="000000"/>
                </a:solidFill>
                <a:latin typeface="Lato"/>
              </a:rPr>
              <a:t>Attribuer les rôles</a:t>
            </a:r>
            <a:r>
              <a:rPr lang="en-US" sz="1199">
                <a:solidFill>
                  <a:srgbClr val="000000"/>
                </a:solidFill>
                <a:latin typeface="Lato Bold"/>
              </a:rPr>
              <a:t> </a:t>
            </a:r>
            <a:r>
              <a:rPr lang="en-US" sz="1199">
                <a:solidFill>
                  <a:srgbClr val="000000"/>
                </a:solidFill>
                <a:latin typeface="Lato"/>
              </a:rPr>
              <a:t>de chaque personnage au sein de votre binôme et jouer le dialogue devant l’autre binôme de votre groupe qui évaluera vos prestations en fin de scénette à l’aide de votre grille d‘évaluation. Suite au jeu de rôle, vous pourrez ajuster votre grille d’évaluation si besoin.</a:t>
            </a:r>
          </a:p>
        </p:txBody>
      </p:sp>
      <p:sp>
        <p:nvSpPr>
          <p:cNvPr name="TextBox 32" id="32"/>
          <p:cNvSpPr txBox="true"/>
          <p:nvPr/>
        </p:nvSpPr>
        <p:spPr>
          <a:xfrm rot="0">
            <a:off x="27736" y="520187"/>
            <a:ext cx="7504527" cy="409575"/>
          </a:xfrm>
          <a:prstGeom prst="rect">
            <a:avLst/>
          </a:prstGeom>
        </p:spPr>
        <p:txBody>
          <a:bodyPr anchor="t" rtlCol="false" tIns="0" lIns="0" bIns="0" rIns="0">
            <a:spAutoFit/>
          </a:bodyPr>
          <a:lstStyle/>
          <a:p>
            <a:pPr algn="ctr">
              <a:lnSpc>
                <a:spcPts val="3119"/>
              </a:lnSpc>
              <a:spcBef>
                <a:spcPct val="0"/>
              </a:spcBef>
            </a:pPr>
            <a:r>
              <a:rPr lang="en-US" sz="2599">
                <a:solidFill>
                  <a:srgbClr val="57224E"/>
                </a:solidFill>
                <a:latin typeface="Arimo Bold"/>
              </a:rPr>
              <a:t>Fiche travail #4</a:t>
            </a:r>
          </a:p>
        </p:txBody>
      </p:sp>
      <p:sp>
        <p:nvSpPr>
          <p:cNvPr name="Freeform 33" id="33"/>
          <p:cNvSpPr/>
          <p:nvPr/>
        </p:nvSpPr>
        <p:spPr>
          <a:xfrm flipH="false" flipV="false" rot="4416848">
            <a:off x="124240" y="839976"/>
            <a:ext cx="577074" cy="390967"/>
          </a:xfrm>
          <a:custGeom>
            <a:avLst/>
            <a:gdLst/>
            <a:ahLst/>
            <a:cxnLst/>
            <a:rect r="r" b="b" t="t" l="l"/>
            <a:pathLst>
              <a:path h="390967" w="577074">
                <a:moveTo>
                  <a:pt x="0" y="0"/>
                </a:moveTo>
                <a:lnTo>
                  <a:pt x="577074" y="0"/>
                </a:lnTo>
                <a:lnTo>
                  <a:pt x="577074" y="390968"/>
                </a:lnTo>
                <a:lnTo>
                  <a:pt x="0" y="3909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4" id="34"/>
          <p:cNvGrpSpPr/>
          <p:nvPr/>
        </p:nvGrpSpPr>
        <p:grpSpPr>
          <a:xfrm rot="0">
            <a:off x="-15324" y="7083"/>
            <a:ext cx="1484534" cy="265454"/>
            <a:chOff x="0" y="0"/>
            <a:chExt cx="1979379" cy="353938"/>
          </a:xfrm>
        </p:grpSpPr>
        <p:grpSp>
          <p:nvGrpSpPr>
            <p:cNvPr name="Group 35" id="35"/>
            <p:cNvGrpSpPr/>
            <p:nvPr/>
          </p:nvGrpSpPr>
          <p:grpSpPr>
            <a:xfrm rot="0">
              <a:off x="36982" y="0"/>
              <a:ext cx="1942397" cy="353938"/>
              <a:chOff x="0" y="0"/>
              <a:chExt cx="522084" cy="95133"/>
            </a:xfrm>
          </p:grpSpPr>
          <p:sp>
            <p:nvSpPr>
              <p:cNvPr name="Freeform 36" id="36"/>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57224E"/>
              </a:solidFill>
            </p:spPr>
          </p:sp>
          <p:sp>
            <p:nvSpPr>
              <p:cNvPr name="TextBox 37" id="37"/>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38" id="38"/>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FAMILLE</a:t>
              </a:r>
            </a:p>
          </p:txBody>
        </p:sp>
      </p:gr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76425" y="3010982"/>
            <a:ext cx="7007150" cy="6925018"/>
            <a:chOff x="0" y="0"/>
            <a:chExt cx="9342867" cy="9233358"/>
          </a:xfrm>
        </p:grpSpPr>
        <p:sp>
          <p:nvSpPr>
            <p:cNvPr name="TextBox 3" id="3"/>
            <p:cNvSpPr txBox="true"/>
            <p:nvPr/>
          </p:nvSpPr>
          <p:spPr>
            <a:xfrm rot="0">
              <a:off x="2005043" y="6070874"/>
              <a:ext cx="2801729" cy="411896"/>
            </a:xfrm>
            <a:prstGeom prst="rect">
              <a:avLst/>
            </a:prstGeom>
          </p:spPr>
          <p:txBody>
            <a:bodyPr anchor="t" rtlCol="false" tIns="0" lIns="0" bIns="0" rIns="0">
              <a:spAutoFit/>
            </a:bodyPr>
            <a:lstStyle/>
            <a:p>
              <a:pPr algn="ctr">
                <a:lnSpc>
                  <a:spcPts val="2517"/>
                </a:lnSpc>
                <a:spcBef>
                  <a:spcPct val="0"/>
                </a:spcBef>
              </a:pPr>
            </a:p>
          </p:txBody>
        </p:sp>
        <p:grpSp>
          <p:nvGrpSpPr>
            <p:cNvPr name="Group 4" id="4"/>
            <p:cNvGrpSpPr/>
            <p:nvPr/>
          </p:nvGrpSpPr>
          <p:grpSpPr>
            <a:xfrm rot="0">
              <a:off x="0" y="0"/>
              <a:ext cx="9339505" cy="2268268"/>
              <a:chOff x="0" y="0"/>
              <a:chExt cx="2510301" cy="609672"/>
            </a:xfrm>
          </p:grpSpPr>
          <p:sp>
            <p:nvSpPr>
              <p:cNvPr name="Freeform 5" id="5"/>
              <p:cNvSpPr/>
              <p:nvPr/>
            </p:nvSpPr>
            <p:spPr>
              <a:xfrm flipH="false" flipV="false" rot="0">
                <a:off x="0" y="0"/>
                <a:ext cx="2510301" cy="609672"/>
              </a:xfrm>
              <a:custGeom>
                <a:avLst/>
                <a:gdLst/>
                <a:ahLst/>
                <a:cxnLst/>
                <a:rect r="r" b="b" t="t" l="l"/>
                <a:pathLst>
                  <a:path h="609672" w="2510301">
                    <a:moveTo>
                      <a:pt x="0" y="0"/>
                    </a:moveTo>
                    <a:lnTo>
                      <a:pt x="2510301" y="0"/>
                    </a:lnTo>
                    <a:lnTo>
                      <a:pt x="2510301" y="609672"/>
                    </a:lnTo>
                    <a:lnTo>
                      <a:pt x="0" y="609672"/>
                    </a:lnTo>
                    <a:close/>
                  </a:path>
                </a:pathLst>
              </a:custGeom>
              <a:solidFill>
                <a:srgbClr val="FAF1B3"/>
              </a:solidFill>
            </p:spPr>
          </p:sp>
          <p:sp>
            <p:nvSpPr>
              <p:cNvPr name="TextBox 6" id="6"/>
              <p:cNvSpPr txBox="true"/>
              <p:nvPr/>
            </p:nvSpPr>
            <p:spPr>
              <a:xfrm>
                <a:off x="0" y="-38100"/>
                <a:ext cx="2510301" cy="647772"/>
              </a:xfrm>
              <a:prstGeom prst="rect">
                <a:avLst/>
              </a:prstGeom>
            </p:spPr>
            <p:txBody>
              <a:bodyPr anchor="ctr" rtlCol="false" tIns="50800" lIns="50800" bIns="50800" rIns="50800"/>
              <a:lstStyle/>
              <a:p>
                <a:pPr algn="ctr">
                  <a:lnSpc>
                    <a:spcPts val="2023"/>
                  </a:lnSpc>
                </a:pPr>
              </a:p>
            </p:txBody>
          </p:sp>
        </p:grpSp>
        <p:grpSp>
          <p:nvGrpSpPr>
            <p:cNvPr name="Group 7" id="7"/>
            <p:cNvGrpSpPr/>
            <p:nvPr/>
          </p:nvGrpSpPr>
          <p:grpSpPr>
            <a:xfrm rot="0">
              <a:off x="3362" y="2446068"/>
              <a:ext cx="9339505" cy="2276603"/>
              <a:chOff x="0" y="0"/>
              <a:chExt cx="2510301" cy="611912"/>
            </a:xfrm>
          </p:grpSpPr>
          <p:sp>
            <p:nvSpPr>
              <p:cNvPr name="Freeform 8" id="8"/>
              <p:cNvSpPr/>
              <p:nvPr/>
            </p:nvSpPr>
            <p:spPr>
              <a:xfrm flipH="false" flipV="false" rot="0">
                <a:off x="0" y="0"/>
                <a:ext cx="2510301" cy="611912"/>
              </a:xfrm>
              <a:custGeom>
                <a:avLst/>
                <a:gdLst/>
                <a:ahLst/>
                <a:cxnLst/>
                <a:rect r="r" b="b" t="t" l="l"/>
                <a:pathLst>
                  <a:path h="611912" w="2510301">
                    <a:moveTo>
                      <a:pt x="0" y="0"/>
                    </a:moveTo>
                    <a:lnTo>
                      <a:pt x="2510301" y="0"/>
                    </a:lnTo>
                    <a:lnTo>
                      <a:pt x="2510301" y="611912"/>
                    </a:lnTo>
                    <a:lnTo>
                      <a:pt x="0" y="611912"/>
                    </a:lnTo>
                    <a:close/>
                  </a:path>
                </a:pathLst>
              </a:custGeom>
              <a:solidFill>
                <a:srgbClr val="FDECCF"/>
              </a:solidFill>
            </p:spPr>
          </p:sp>
          <p:sp>
            <p:nvSpPr>
              <p:cNvPr name="TextBox 9" id="9"/>
              <p:cNvSpPr txBox="true"/>
              <p:nvPr/>
            </p:nvSpPr>
            <p:spPr>
              <a:xfrm>
                <a:off x="0" y="-38100"/>
                <a:ext cx="2510301" cy="650012"/>
              </a:xfrm>
              <a:prstGeom prst="rect">
                <a:avLst/>
              </a:prstGeom>
            </p:spPr>
            <p:txBody>
              <a:bodyPr anchor="ctr" rtlCol="false" tIns="50800" lIns="50800" bIns="50800" rIns="50800"/>
              <a:lstStyle/>
              <a:p>
                <a:pPr algn="ctr">
                  <a:lnSpc>
                    <a:spcPts val="2023"/>
                  </a:lnSpc>
                </a:pPr>
              </a:p>
            </p:txBody>
          </p:sp>
        </p:grpSp>
        <p:sp>
          <p:nvSpPr>
            <p:cNvPr name="TextBox 10" id="10"/>
            <p:cNvSpPr txBox="true"/>
            <p:nvPr/>
          </p:nvSpPr>
          <p:spPr>
            <a:xfrm rot="0">
              <a:off x="97570" y="2519110"/>
              <a:ext cx="9245297" cy="1943735"/>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ato Bold"/>
                </a:rPr>
                <a:t>Situation 7 : chez Décathlon </a:t>
              </a:r>
            </a:p>
            <a:p>
              <a:pPr>
                <a:lnSpc>
                  <a:spcPts val="1679"/>
                </a:lnSpc>
                <a:spcBef>
                  <a:spcPct val="0"/>
                </a:spcBef>
              </a:pPr>
              <a:r>
                <a:rPr lang="en-US" sz="1200">
                  <a:solidFill>
                    <a:srgbClr val="000000"/>
                  </a:solidFill>
                  <a:latin typeface="Lato"/>
                </a:rPr>
                <a:t>Personnages: 1 hôte (sse) – 1 client</a:t>
              </a:r>
            </a:p>
            <a:p>
              <a:pPr>
                <a:lnSpc>
                  <a:spcPts val="1679"/>
                </a:lnSpc>
                <a:spcBef>
                  <a:spcPct val="0"/>
                </a:spcBef>
              </a:pPr>
              <a:r>
                <a:rPr lang="en-US" sz="1200">
                  <a:solidFill>
                    <a:srgbClr val="000000"/>
                  </a:solidFill>
                  <a:latin typeface="Lato"/>
                </a:rPr>
                <a:t>Contexte: Un client qui a acheté un tapis de course il y a trois jours. Les caractéristiques de ce produit sont différentes de celles de la description donnée sur le site internet. Il demande un remboursement.</a:t>
              </a:r>
            </a:p>
            <a:p>
              <a:pPr>
                <a:lnSpc>
                  <a:spcPts val="1679"/>
                </a:lnSpc>
                <a:spcBef>
                  <a:spcPct val="0"/>
                </a:spcBef>
              </a:pPr>
              <a:r>
                <a:rPr lang="en-US" sz="1200">
                  <a:solidFill>
                    <a:srgbClr val="000000"/>
                  </a:solidFill>
                  <a:latin typeface="Lato"/>
                </a:rPr>
                <a:t>J’ai acheté un tapis de course, il y a trois jours. Il ne correspond pas à la description donnée sur le site web. Sa performance, sa rapidité, etc. est celle du matériel que j’utilise depuis 3 ans. Il me semble que votre publicité est mensongère. J’aimerais vous retourner le produit.</a:t>
              </a:r>
            </a:p>
          </p:txBody>
        </p:sp>
        <p:grpSp>
          <p:nvGrpSpPr>
            <p:cNvPr name="Group 11" id="11"/>
            <p:cNvGrpSpPr/>
            <p:nvPr/>
          </p:nvGrpSpPr>
          <p:grpSpPr>
            <a:xfrm rot="0">
              <a:off x="3362" y="4900471"/>
              <a:ext cx="9339505" cy="1582299"/>
              <a:chOff x="0" y="0"/>
              <a:chExt cx="2510301" cy="425295"/>
            </a:xfrm>
          </p:grpSpPr>
          <p:sp>
            <p:nvSpPr>
              <p:cNvPr name="Freeform 12" id="12"/>
              <p:cNvSpPr/>
              <p:nvPr/>
            </p:nvSpPr>
            <p:spPr>
              <a:xfrm flipH="false" flipV="false" rot="0">
                <a:off x="0" y="0"/>
                <a:ext cx="2510301" cy="425295"/>
              </a:xfrm>
              <a:custGeom>
                <a:avLst/>
                <a:gdLst/>
                <a:ahLst/>
                <a:cxnLst/>
                <a:rect r="r" b="b" t="t" l="l"/>
                <a:pathLst>
                  <a:path h="425295" w="2510301">
                    <a:moveTo>
                      <a:pt x="0" y="0"/>
                    </a:moveTo>
                    <a:lnTo>
                      <a:pt x="2510301" y="0"/>
                    </a:lnTo>
                    <a:lnTo>
                      <a:pt x="2510301" y="425295"/>
                    </a:lnTo>
                    <a:lnTo>
                      <a:pt x="0" y="425295"/>
                    </a:lnTo>
                    <a:close/>
                  </a:path>
                </a:pathLst>
              </a:custGeom>
              <a:solidFill>
                <a:srgbClr val="E2E1FE"/>
              </a:solidFill>
            </p:spPr>
          </p:sp>
          <p:sp>
            <p:nvSpPr>
              <p:cNvPr name="TextBox 13" id="13"/>
              <p:cNvSpPr txBox="true"/>
              <p:nvPr/>
            </p:nvSpPr>
            <p:spPr>
              <a:xfrm>
                <a:off x="0" y="-38100"/>
                <a:ext cx="2510301" cy="463395"/>
              </a:xfrm>
              <a:prstGeom prst="rect">
                <a:avLst/>
              </a:prstGeom>
            </p:spPr>
            <p:txBody>
              <a:bodyPr anchor="ctr" rtlCol="false" tIns="50800" lIns="50800" bIns="50800" rIns="50800"/>
              <a:lstStyle/>
              <a:p>
                <a:pPr algn="ctr">
                  <a:lnSpc>
                    <a:spcPts val="2023"/>
                  </a:lnSpc>
                </a:pPr>
              </a:p>
            </p:txBody>
          </p:sp>
        </p:grpSp>
        <p:sp>
          <p:nvSpPr>
            <p:cNvPr name="TextBox 14" id="14"/>
            <p:cNvSpPr txBox="true"/>
            <p:nvPr/>
          </p:nvSpPr>
          <p:spPr>
            <a:xfrm rot="0">
              <a:off x="86192" y="4973496"/>
              <a:ext cx="9245297" cy="1384935"/>
            </a:xfrm>
            <a:prstGeom prst="rect">
              <a:avLst/>
            </a:prstGeom>
          </p:spPr>
          <p:txBody>
            <a:bodyPr anchor="t" rtlCol="false" tIns="0" lIns="0" bIns="0" rIns="0">
              <a:spAutoFit/>
            </a:bodyPr>
            <a:lstStyle/>
            <a:p>
              <a:pPr>
                <a:lnSpc>
                  <a:spcPts val="1679"/>
                </a:lnSpc>
              </a:pPr>
              <a:r>
                <a:rPr lang="en-US" sz="1200">
                  <a:solidFill>
                    <a:srgbClr val="000000"/>
                  </a:solidFill>
                  <a:latin typeface="Lato Bold"/>
                </a:rPr>
                <a:t>Situation 8 : chez IBIS </a:t>
              </a:r>
            </a:p>
            <a:p>
              <a:pPr>
                <a:lnSpc>
                  <a:spcPts val="1679"/>
                </a:lnSpc>
              </a:pPr>
              <a:r>
                <a:rPr lang="en-US" sz="1200">
                  <a:solidFill>
                    <a:srgbClr val="000000"/>
                  </a:solidFill>
                  <a:latin typeface="Lato"/>
                </a:rPr>
                <a:t>Personnages: 1 hôte (sse) – 1 client (une famille)</a:t>
              </a:r>
            </a:p>
            <a:p>
              <a:pPr>
                <a:lnSpc>
                  <a:spcPts val="1679"/>
                </a:lnSpc>
                <a:spcBef>
                  <a:spcPct val="0"/>
                </a:spcBef>
              </a:pPr>
              <a:r>
                <a:rPr lang="en-US" sz="1200">
                  <a:solidFill>
                    <a:srgbClr val="000000"/>
                  </a:solidFill>
                  <a:latin typeface="Lato"/>
                </a:rPr>
                <a:t>Contexte: Il est 19h, une famille arrive à l’accueil de l’hôtel. Leur réservation n’apparaît pas sur votre écran. Ils sont fatigués, ils ont roulé pendant 8h. Il y a eu un bug, la réservation n’a pas été validée et il n’y pas de places dans l’hôtel. </a:t>
              </a:r>
            </a:p>
          </p:txBody>
        </p:sp>
        <p:grpSp>
          <p:nvGrpSpPr>
            <p:cNvPr name="Group 15" id="15"/>
            <p:cNvGrpSpPr/>
            <p:nvPr/>
          </p:nvGrpSpPr>
          <p:grpSpPr>
            <a:xfrm rot="0">
              <a:off x="0" y="6659322"/>
              <a:ext cx="9339505" cy="2574036"/>
              <a:chOff x="0" y="0"/>
              <a:chExt cx="2510301" cy="691857"/>
            </a:xfrm>
          </p:grpSpPr>
          <p:sp>
            <p:nvSpPr>
              <p:cNvPr name="Freeform 16" id="16"/>
              <p:cNvSpPr/>
              <p:nvPr/>
            </p:nvSpPr>
            <p:spPr>
              <a:xfrm flipH="false" flipV="false" rot="0">
                <a:off x="0" y="0"/>
                <a:ext cx="2510301" cy="691857"/>
              </a:xfrm>
              <a:custGeom>
                <a:avLst/>
                <a:gdLst/>
                <a:ahLst/>
                <a:cxnLst/>
                <a:rect r="r" b="b" t="t" l="l"/>
                <a:pathLst>
                  <a:path h="691857" w="2510301">
                    <a:moveTo>
                      <a:pt x="0" y="0"/>
                    </a:moveTo>
                    <a:lnTo>
                      <a:pt x="2510301" y="0"/>
                    </a:lnTo>
                    <a:lnTo>
                      <a:pt x="2510301" y="691857"/>
                    </a:lnTo>
                    <a:lnTo>
                      <a:pt x="0" y="691857"/>
                    </a:lnTo>
                    <a:close/>
                  </a:path>
                </a:pathLst>
              </a:custGeom>
              <a:solidFill>
                <a:srgbClr val="CAECBE"/>
              </a:solidFill>
            </p:spPr>
          </p:sp>
          <p:sp>
            <p:nvSpPr>
              <p:cNvPr name="TextBox 17" id="17"/>
              <p:cNvSpPr txBox="true"/>
              <p:nvPr/>
            </p:nvSpPr>
            <p:spPr>
              <a:xfrm>
                <a:off x="0" y="-38100"/>
                <a:ext cx="2510301" cy="729957"/>
              </a:xfrm>
              <a:prstGeom prst="rect">
                <a:avLst/>
              </a:prstGeom>
            </p:spPr>
            <p:txBody>
              <a:bodyPr anchor="ctr" rtlCol="false" tIns="50800" lIns="50800" bIns="50800" rIns="50800"/>
              <a:lstStyle/>
              <a:p>
                <a:pPr algn="ctr">
                  <a:lnSpc>
                    <a:spcPts val="2023"/>
                  </a:lnSpc>
                </a:pPr>
              </a:p>
            </p:txBody>
          </p:sp>
        </p:grpSp>
        <p:sp>
          <p:nvSpPr>
            <p:cNvPr name="TextBox 18" id="18"/>
            <p:cNvSpPr txBox="true"/>
            <p:nvPr/>
          </p:nvSpPr>
          <p:spPr>
            <a:xfrm rot="0">
              <a:off x="94208" y="6873405"/>
              <a:ext cx="9120890" cy="2223135"/>
            </a:xfrm>
            <a:prstGeom prst="rect">
              <a:avLst/>
            </a:prstGeom>
          </p:spPr>
          <p:txBody>
            <a:bodyPr anchor="t" rtlCol="false" tIns="0" lIns="0" bIns="0" rIns="0">
              <a:spAutoFit/>
            </a:bodyPr>
            <a:lstStyle/>
            <a:p>
              <a:pPr>
                <a:lnSpc>
                  <a:spcPts val="1679"/>
                </a:lnSpc>
              </a:pPr>
              <a:r>
                <a:rPr lang="en-US" sz="1200">
                  <a:solidFill>
                    <a:srgbClr val="000000"/>
                  </a:solidFill>
                  <a:latin typeface="Lato Bold"/>
                </a:rPr>
                <a:t>Situation 9 : chez Leclerc</a:t>
              </a:r>
            </a:p>
            <a:p>
              <a:pPr>
                <a:lnSpc>
                  <a:spcPts val="1679"/>
                </a:lnSpc>
              </a:pPr>
              <a:r>
                <a:rPr lang="en-US" sz="1200">
                  <a:solidFill>
                    <a:srgbClr val="000000"/>
                  </a:solidFill>
                  <a:latin typeface="Lato"/>
                </a:rPr>
                <a:t>Personnages: 1 hôte (sse) – 1 client</a:t>
              </a:r>
            </a:p>
            <a:p>
              <a:pPr>
                <a:lnSpc>
                  <a:spcPts val="1679"/>
                </a:lnSpc>
                <a:spcBef>
                  <a:spcPct val="0"/>
                </a:spcBef>
              </a:pPr>
              <a:r>
                <a:rPr lang="en-US" sz="1200">
                  <a:solidFill>
                    <a:srgbClr val="000000"/>
                  </a:solidFill>
                  <a:latin typeface="Lato"/>
                </a:rPr>
                <a:t>Contexte: Un client a commandé une tablette en ligne pour une date déterminée.  Il a un besoin urgent de ce produit pour des raisons professionnelles. Le produit aurait dû être livré il y a trois jours.La date de livraison est passée et le client n’a toujours pas reçu sa commande. Il avait pris un jour de congé pour être certain d’être présent au moment de la livraison. Il vous appelle et est en colère, car personne ne l’a contacté pour l’informer du retard et il doit vous appeler pour avoir des nouvelles de sa commande.</a:t>
              </a:r>
            </a:p>
          </p:txBody>
        </p:sp>
        <p:sp>
          <p:nvSpPr>
            <p:cNvPr name="TextBox 19" id="19"/>
            <p:cNvSpPr txBox="true"/>
            <p:nvPr/>
          </p:nvSpPr>
          <p:spPr>
            <a:xfrm rot="0">
              <a:off x="94208" y="111125"/>
              <a:ext cx="9245297" cy="1943735"/>
            </a:xfrm>
            <a:prstGeom prst="rect">
              <a:avLst/>
            </a:prstGeom>
          </p:spPr>
          <p:txBody>
            <a:bodyPr anchor="t" rtlCol="false" tIns="0" lIns="0" bIns="0" rIns="0">
              <a:spAutoFit/>
            </a:bodyPr>
            <a:lstStyle/>
            <a:p>
              <a:pPr>
                <a:lnSpc>
                  <a:spcPts val="1679"/>
                </a:lnSpc>
              </a:pPr>
              <a:r>
                <a:rPr lang="en-US" sz="1200">
                  <a:solidFill>
                    <a:srgbClr val="000000"/>
                  </a:solidFill>
                  <a:latin typeface="Lato Bold"/>
                </a:rPr>
                <a:t>Situation 6 : Chez Leclerc </a:t>
              </a:r>
            </a:p>
            <a:p>
              <a:pPr>
                <a:lnSpc>
                  <a:spcPts val="1679"/>
                </a:lnSpc>
              </a:pPr>
              <a:r>
                <a:rPr lang="en-US" sz="1200">
                  <a:solidFill>
                    <a:srgbClr val="000000"/>
                  </a:solidFill>
                  <a:latin typeface="Lato"/>
                </a:rPr>
                <a:t>Personnages: 1 hôte (sse) – 1 client </a:t>
              </a:r>
            </a:p>
            <a:p>
              <a:pPr>
                <a:lnSpc>
                  <a:spcPts val="1679"/>
                </a:lnSpc>
              </a:pPr>
              <a:r>
                <a:rPr lang="en-US" sz="1200">
                  <a:solidFill>
                    <a:srgbClr val="000000"/>
                  </a:solidFill>
                  <a:latin typeface="Lato"/>
                </a:rPr>
                <a:t>Contexte: Un client en colère crie au téléphone et critique un logiciel dont la défaillance met en danger un important projet. Le client ne peut plus contrôler ses émotions. </a:t>
              </a:r>
            </a:p>
            <a:p>
              <a:pPr>
                <a:lnSpc>
                  <a:spcPts val="1679"/>
                </a:lnSpc>
                <a:spcBef>
                  <a:spcPct val="0"/>
                </a:spcBef>
              </a:pPr>
              <a:r>
                <a:rPr lang="en-US" sz="1200">
                  <a:solidFill>
                    <a:srgbClr val="000000"/>
                  </a:solidFill>
                  <a:latin typeface="Lato"/>
                </a:rPr>
                <a:t>Les propos du client : Ce n’est pas la première fois que j’ai des problèmes techniques avec vos produits. J’ai payé très cher pour ce produit et mon ordinateur plante chaque fois que je veux sauvegarder la mise en page, etc. Je dois remettre ce projet demain matin et si j’ai du retard je perdrai un client fidèle.</a:t>
              </a:r>
            </a:p>
          </p:txBody>
        </p:sp>
      </p:grpSp>
      <p:sp>
        <p:nvSpPr>
          <p:cNvPr name="TextBox 20" id="20"/>
          <p:cNvSpPr txBox="true"/>
          <p:nvPr/>
        </p:nvSpPr>
        <p:spPr>
          <a:xfrm rot="0">
            <a:off x="1797927" y="160405"/>
            <a:ext cx="5693293" cy="240664"/>
          </a:xfrm>
          <a:prstGeom prst="rect">
            <a:avLst/>
          </a:prstGeom>
        </p:spPr>
        <p:txBody>
          <a:bodyPr anchor="t" rtlCol="false" tIns="0" lIns="0" bIns="0" rIns="0">
            <a:spAutoFit/>
          </a:bodyPr>
          <a:lstStyle/>
          <a:p>
            <a:pPr algn="ctr">
              <a:lnSpc>
                <a:spcPts val="1960"/>
              </a:lnSpc>
            </a:pPr>
            <a:r>
              <a:rPr lang="en-US" sz="1400">
                <a:solidFill>
                  <a:srgbClr val="000000"/>
                </a:solidFill>
                <a:latin typeface="Open Sans"/>
                <a:ea typeface="Open Sans"/>
              </a:rPr>
              <a:t>⚙️ Séance #1 : L’accueil dans les métiers de la relation au client </a:t>
            </a:r>
          </a:p>
        </p:txBody>
      </p:sp>
      <p:grpSp>
        <p:nvGrpSpPr>
          <p:cNvPr name="Group 21" id="21"/>
          <p:cNvGrpSpPr/>
          <p:nvPr/>
        </p:nvGrpSpPr>
        <p:grpSpPr>
          <a:xfrm rot="0">
            <a:off x="248370" y="2268461"/>
            <a:ext cx="7097443" cy="264994"/>
            <a:chOff x="0" y="0"/>
            <a:chExt cx="2543563" cy="94968"/>
          </a:xfrm>
        </p:grpSpPr>
        <p:sp>
          <p:nvSpPr>
            <p:cNvPr name="Freeform 22" id="22"/>
            <p:cNvSpPr/>
            <p:nvPr/>
          </p:nvSpPr>
          <p:spPr>
            <a:xfrm flipH="false" flipV="false" rot="0">
              <a:off x="0" y="0"/>
              <a:ext cx="2543564" cy="94968"/>
            </a:xfrm>
            <a:custGeom>
              <a:avLst/>
              <a:gdLst/>
              <a:ahLst/>
              <a:cxnLst/>
              <a:rect r="r" b="b" t="t" l="l"/>
              <a:pathLst>
                <a:path h="94968" w="2543564">
                  <a:moveTo>
                    <a:pt x="0" y="0"/>
                  </a:moveTo>
                  <a:lnTo>
                    <a:pt x="2543564" y="0"/>
                  </a:lnTo>
                  <a:lnTo>
                    <a:pt x="2543564" y="94968"/>
                  </a:lnTo>
                  <a:lnTo>
                    <a:pt x="0" y="94968"/>
                  </a:lnTo>
                  <a:close/>
                </a:path>
              </a:pathLst>
            </a:custGeom>
            <a:solidFill>
              <a:srgbClr val="57224E"/>
            </a:solidFill>
          </p:spPr>
        </p:sp>
        <p:sp>
          <p:nvSpPr>
            <p:cNvPr name="TextBox 23" id="23"/>
            <p:cNvSpPr txBox="true"/>
            <p:nvPr/>
          </p:nvSpPr>
          <p:spPr>
            <a:xfrm>
              <a:off x="0" y="0"/>
              <a:ext cx="2543563" cy="94968"/>
            </a:xfrm>
            <a:prstGeom prst="rect">
              <a:avLst/>
            </a:prstGeom>
          </p:spPr>
          <p:txBody>
            <a:bodyPr anchor="ctr" rtlCol="false" tIns="50800" lIns="50800" bIns="50800" rIns="50800"/>
            <a:lstStyle/>
            <a:p>
              <a:pPr algn="ctr">
                <a:lnSpc>
                  <a:spcPts val="1799"/>
                </a:lnSpc>
              </a:pPr>
            </a:p>
          </p:txBody>
        </p:sp>
      </p:grpSp>
      <p:sp>
        <p:nvSpPr>
          <p:cNvPr name="TextBox 24" id="24"/>
          <p:cNvSpPr txBox="true"/>
          <p:nvPr/>
        </p:nvSpPr>
        <p:spPr>
          <a:xfrm rot="0">
            <a:off x="268628" y="2253228"/>
            <a:ext cx="5741716" cy="250195"/>
          </a:xfrm>
          <a:prstGeom prst="rect">
            <a:avLst/>
          </a:prstGeom>
        </p:spPr>
        <p:txBody>
          <a:bodyPr anchor="t" rtlCol="false" tIns="0" lIns="0" bIns="0" rIns="0">
            <a:spAutoFit/>
          </a:bodyPr>
          <a:lstStyle/>
          <a:p>
            <a:pPr>
              <a:lnSpc>
                <a:spcPts val="1959"/>
              </a:lnSpc>
              <a:spcBef>
                <a:spcPct val="0"/>
              </a:spcBef>
            </a:pPr>
            <a:r>
              <a:rPr lang="en-US" sz="1399">
                <a:solidFill>
                  <a:srgbClr val="FFFFFF"/>
                </a:solidFill>
                <a:latin typeface="Lato"/>
              </a:rPr>
              <a:t>Annexe 5 : Mise en situation</a:t>
            </a:r>
            <a:r>
              <a:rPr lang="en-US" sz="1399">
                <a:solidFill>
                  <a:srgbClr val="FFFFFF"/>
                </a:solidFill>
                <a:latin typeface="Lato"/>
              </a:rPr>
              <a:t>  (suite)</a:t>
            </a:r>
          </a:p>
        </p:txBody>
      </p:sp>
      <p:grpSp>
        <p:nvGrpSpPr>
          <p:cNvPr name="Group 25" id="25"/>
          <p:cNvGrpSpPr/>
          <p:nvPr/>
        </p:nvGrpSpPr>
        <p:grpSpPr>
          <a:xfrm rot="0">
            <a:off x="206502" y="996437"/>
            <a:ext cx="7253096" cy="1119624"/>
            <a:chOff x="0" y="0"/>
            <a:chExt cx="69252746" cy="10690198"/>
          </a:xfrm>
        </p:grpSpPr>
        <p:sp>
          <p:nvSpPr>
            <p:cNvPr name="Freeform 26" id="26"/>
            <p:cNvSpPr/>
            <p:nvPr/>
          </p:nvSpPr>
          <p:spPr>
            <a:xfrm flipH="false" flipV="false" rot="0">
              <a:off x="72390" y="72390"/>
              <a:ext cx="69107964" cy="10545418"/>
            </a:xfrm>
            <a:custGeom>
              <a:avLst/>
              <a:gdLst/>
              <a:ahLst/>
              <a:cxnLst/>
              <a:rect r="r" b="b" t="t" l="l"/>
              <a:pathLst>
                <a:path h="10545418" w="69107964">
                  <a:moveTo>
                    <a:pt x="0" y="0"/>
                  </a:moveTo>
                  <a:lnTo>
                    <a:pt x="69107964" y="0"/>
                  </a:lnTo>
                  <a:lnTo>
                    <a:pt x="69107964" y="10545418"/>
                  </a:lnTo>
                  <a:lnTo>
                    <a:pt x="0" y="10545418"/>
                  </a:lnTo>
                  <a:lnTo>
                    <a:pt x="0" y="0"/>
                  </a:lnTo>
                  <a:close/>
                </a:path>
              </a:pathLst>
            </a:custGeom>
            <a:solidFill>
              <a:srgbClr val="FFDD36"/>
            </a:solidFill>
          </p:spPr>
        </p:sp>
        <p:sp>
          <p:nvSpPr>
            <p:cNvPr name="Freeform 27" id="27"/>
            <p:cNvSpPr/>
            <p:nvPr/>
          </p:nvSpPr>
          <p:spPr>
            <a:xfrm flipH="false" flipV="false" rot="0">
              <a:off x="0" y="0"/>
              <a:ext cx="69252747" cy="10690199"/>
            </a:xfrm>
            <a:custGeom>
              <a:avLst/>
              <a:gdLst/>
              <a:ahLst/>
              <a:cxnLst/>
              <a:rect r="r" b="b" t="t" l="l"/>
              <a:pathLst>
                <a:path h="10690199" w="69252747">
                  <a:moveTo>
                    <a:pt x="69107968" y="10545418"/>
                  </a:moveTo>
                  <a:lnTo>
                    <a:pt x="69252747" y="10545418"/>
                  </a:lnTo>
                  <a:lnTo>
                    <a:pt x="69252747" y="10690199"/>
                  </a:lnTo>
                  <a:lnTo>
                    <a:pt x="69107968" y="10690199"/>
                  </a:lnTo>
                  <a:lnTo>
                    <a:pt x="69107968" y="10545418"/>
                  </a:lnTo>
                  <a:close/>
                  <a:moveTo>
                    <a:pt x="0" y="144780"/>
                  </a:moveTo>
                  <a:lnTo>
                    <a:pt x="144780" y="144780"/>
                  </a:lnTo>
                  <a:lnTo>
                    <a:pt x="144780" y="10545418"/>
                  </a:lnTo>
                  <a:lnTo>
                    <a:pt x="0" y="10545418"/>
                  </a:lnTo>
                  <a:lnTo>
                    <a:pt x="0" y="144780"/>
                  </a:lnTo>
                  <a:close/>
                  <a:moveTo>
                    <a:pt x="0" y="10545418"/>
                  </a:moveTo>
                  <a:lnTo>
                    <a:pt x="144780" y="10545418"/>
                  </a:lnTo>
                  <a:lnTo>
                    <a:pt x="144780" y="10690199"/>
                  </a:lnTo>
                  <a:lnTo>
                    <a:pt x="0" y="10690199"/>
                  </a:lnTo>
                  <a:lnTo>
                    <a:pt x="0" y="10545418"/>
                  </a:lnTo>
                  <a:close/>
                  <a:moveTo>
                    <a:pt x="69107968" y="144780"/>
                  </a:moveTo>
                  <a:lnTo>
                    <a:pt x="69252747" y="144780"/>
                  </a:lnTo>
                  <a:lnTo>
                    <a:pt x="69252747" y="10545418"/>
                  </a:lnTo>
                  <a:lnTo>
                    <a:pt x="69107968" y="10545418"/>
                  </a:lnTo>
                  <a:lnTo>
                    <a:pt x="69107968" y="144780"/>
                  </a:lnTo>
                  <a:close/>
                  <a:moveTo>
                    <a:pt x="144780" y="10545418"/>
                  </a:moveTo>
                  <a:lnTo>
                    <a:pt x="69107968" y="10545418"/>
                  </a:lnTo>
                  <a:lnTo>
                    <a:pt x="69107968" y="10690199"/>
                  </a:lnTo>
                  <a:lnTo>
                    <a:pt x="144780" y="10690199"/>
                  </a:lnTo>
                  <a:lnTo>
                    <a:pt x="144780" y="10545418"/>
                  </a:lnTo>
                  <a:close/>
                  <a:moveTo>
                    <a:pt x="69107968" y="0"/>
                  </a:moveTo>
                  <a:lnTo>
                    <a:pt x="69252747" y="0"/>
                  </a:lnTo>
                  <a:lnTo>
                    <a:pt x="69252747" y="144780"/>
                  </a:lnTo>
                  <a:lnTo>
                    <a:pt x="69107968" y="144780"/>
                  </a:lnTo>
                  <a:lnTo>
                    <a:pt x="69107968" y="0"/>
                  </a:lnTo>
                  <a:close/>
                  <a:moveTo>
                    <a:pt x="0" y="0"/>
                  </a:moveTo>
                  <a:lnTo>
                    <a:pt x="144780" y="0"/>
                  </a:lnTo>
                  <a:lnTo>
                    <a:pt x="144780" y="144780"/>
                  </a:lnTo>
                  <a:lnTo>
                    <a:pt x="0" y="144780"/>
                  </a:lnTo>
                  <a:lnTo>
                    <a:pt x="0" y="0"/>
                  </a:lnTo>
                  <a:close/>
                  <a:moveTo>
                    <a:pt x="144780" y="0"/>
                  </a:moveTo>
                  <a:lnTo>
                    <a:pt x="69107968" y="0"/>
                  </a:lnTo>
                  <a:lnTo>
                    <a:pt x="69107968" y="144780"/>
                  </a:lnTo>
                  <a:lnTo>
                    <a:pt x="144780" y="144780"/>
                  </a:lnTo>
                  <a:lnTo>
                    <a:pt x="144780" y="0"/>
                  </a:lnTo>
                  <a:close/>
                </a:path>
              </a:pathLst>
            </a:custGeom>
            <a:solidFill>
              <a:srgbClr val="FFFFFF"/>
            </a:solidFill>
          </p:spPr>
        </p:sp>
      </p:grpSp>
      <p:sp>
        <p:nvSpPr>
          <p:cNvPr name="TextBox 28" id="28"/>
          <p:cNvSpPr txBox="true"/>
          <p:nvPr/>
        </p:nvSpPr>
        <p:spPr>
          <a:xfrm rot="0">
            <a:off x="726943" y="1123811"/>
            <a:ext cx="6517521" cy="836300"/>
          </a:xfrm>
          <a:prstGeom prst="rect">
            <a:avLst/>
          </a:prstGeom>
        </p:spPr>
        <p:txBody>
          <a:bodyPr anchor="t" rtlCol="false" tIns="0" lIns="0" bIns="0" rIns="0">
            <a:spAutoFit/>
          </a:bodyPr>
          <a:lstStyle/>
          <a:p>
            <a:pPr algn="ctr">
              <a:lnSpc>
                <a:spcPts val="1679"/>
              </a:lnSpc>
            </a:pPr>
            <a:r>
              <a:rPr lang="en-US" sz="1199">
                <a:solidFill>
                  <a:srgbClr val="000000"/>
                </a:solidFill>
                <a:latin typeface="Lato"/>
              </a:rPr>
              <a:t>Vous trouverez ci-dessous une série de situation d’accueil. Placez-vous par binôme. </a:t>
            </a:r>
          </a:p>
          <a:p>
            <a:pPr algn="ctr">
              <a:lnSpc>
                <a:spcPts val="1679"/>
              </a:lnSpc>
            </a:pPr>
            <a:r>
              <a:rPr lang="en-US" sz="1199">
                <a:solidFill>
                  <a:srgbClr val="000000"/>
                </a:solidFill>
                <a:latin typeface="Lato"/>
              </a:rPr>
              <a:t>Attribuer les rôles</a:t>
            </a:r>
            <a:r>
              <a:rPr lang="en-US" sz="1199">
                <a:solidFill>
                  <a:srgbClr val="000000"/>
                </a:solidFill>
                <a:latin typeface="Lato Bold"/>
              </a:rPr>
              <a:t> </a:t>
            </a:r>
            <a:r>
              <a:rPr lang="en-US" sz="1199">
                <a:solidFill>
                  <a:srgbClr val="000000"/>
                </a:solidFill>
                <a:latin typeface="Lato"/>
              </a:rPr>
              <a:t>de chaque personnage au sein de votre binôme et jouer le dialogue devant le 2nd binôme de votre groupe qui évaluera vos prestations en fin de scénette à l’aide de votre grille d‘évaluation. Suite au jeu de rôle, vous pourrez ajuster votre grille d’évaluation si besoin.</a:t>
            </a:r>
          </a:p>
        </p:txBody>
      </p:sp>
      <p:sp>
        <p:nvSpPr>
          <p:cNvPr name="TextBox 29" id="29"/>
          <p:cNvSpPr txBox="true"/>
          <p:nvPr/>
        </p:nvSpPr>
        <p:spPr>
          <a:xfrm rot="0">
            <a:off x="27736" y="520187"/>
            <a:ext cx="7504527" cy="409575"/>
          </a:xfrm>
          <a:prstGeom prst="rect">
            <a:avLst/>
          </a:prstGeom>
        </p:spPr>
        <p:txBody>
          <a:bodyPr anchor="t" rtlCol="false" tIns="0" lIns="0" bIns="0" rIns="0">
            <a:spAutoFit/>
          </a:bodyPr>
          <a:lstStyle/>
          <a:p>
            <a:pPr algn="ctr">
              <a:lnSpc>
                <a:spcPts val="3119"/>
              </a:lnSpc>
              <a:spcBef>
                <a:spcPct val="0"/>
              </a:spcBef>
            </a:pPr>
            <a:r>
              <a:rPr lang="en-US" sz="2599">
                <a:solidFill>
                  <a:srgbClr val="57224E"/>
                </a:solidFill>
                <a:latin typeface="Arimo Bold"/>
              </a:rPr>
              <a:t>Fiche travail #4</a:t>
            </a:r>
          </a:p>
        </p:txBody>
      </p:sp>
      <p:grpSp>
        <p:nvGrpSpPr>
          <p:cNvPr name="Group 30" id="30"/>
          <p:cNvGrpSpPr/>
          <p:nvPr/>
        </p:nvGrpSpPr>
        <p:grpSpPr>
          <a:xfrm rot="0">
            <a:off x="0" y="-21492"/>
            <a:ext cx="1484534" cy="265454"/>
            <a:chOff x="0" y="0"/>
            <a:chExt cx="1979379" cy="353938"/>
          </a:xfrm>
        </p:grpSpPr>
        <p:grpSp>
          <p:nvGrpSpPr>
            <p:cNvPr name="Group 31" id="31"/>
            <p:cNvGrpSpPr/>
            <p:nvPr/>
          </p:nvGrpSpPr>
          <p:grpSpPr>
            <a:xfrm rot="0">
              <a:off x="36982" y="0"/>
              <a:ext cx="1942397" cy="353938"/>
              <a:chOff x="0" y="0"/>
              <a:chExt cx="522084" cy="95133"/>
            </a:xfrm>
          </p:grpSpPr>
          <p:sp>
            <p:nvSpPr>
              <p:cNvPr name="Freeform 32" id="32"/>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57224E"/>
              </a:solidFill>
            </p:spPr>
          </p:sp>
          <p:sp>
            <p:nvSpPr>
              <p:cNvPr name="TextBox 33" id="33"/>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34" id="34"/>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FAMILLE</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6399" y="614352"/>
            <a:ext cx="7533601" cy="548602"/>
          </a:xfrm>
          <a:prstGeom prst="rect">
            <a:avLst/>
          </a:prstGeom>
        </p:spPr>
        <p:txBody>
          <a:bodyPr anchor="t" rtlCol="false" tIns="0" lIns="0" bIns="0" rIns="0">
            <a:spAutoFit/>
          </a:bodyPr>
          <a:lstStyle/>
          <a:p>
            <a:pPr algn="ctr" marL="0" indent="0" lvl="0">
              <a:lnSpc>
                <a:spcPts val="3959"/>
              </a:lnSpc>
            </a:pPr>
            <a:r>
              <a:rPr lang="en-US" sz="4398" spc="87">
                <a:solidFill>
                  <a:srgbClr val="397DC9"/>
                </a:solidFill>
                <a:latin typeface="Calps Bold"/>
              </a:rPr>
              <a:t>CONTEXTE #1</a:t>
            </a:r>
          </a:p>
        </p:txBody>
      </p:sp>
      <p:grpSp>
        <p:nvGrpSpPr>
          <p:cNvPr name="Group 3" id="3"/>
          <p:cNvGrpSpPr/>
          <p:nvPr/>
        </p:nvGrpSpPr>
        <p:grpSpPr>
          <a:xfrm rot="0">
            <a:off x="410881" y="1612470"/>
            <a:ext cx="6934376" cy="1989412"/>
            <a:chOff x="0" y="0"/>
            <a:chExt cx="66209596" cy="18994957"/>
          </a:xfrm>
        </p:grpSpPr>
        <p:sp>
          <p:nvSpPr>
            <p:cNvPr name="Freeform 4" id="4"/>
            <p:cNvSpPr/>
            <p:nvPr/>
          </p:nvSpPr>
          <p:spPr>
            <a:xfrm flipH="false" flipV="false" rot="0">
              <a:off x="72390" y="72390"/>
              <a:ext cx="66064813" cy="18850177"/>
            </a:xfrm>
            <a:custGeom>
              <a:avLst/>
              <a:gdLst/>
              <a:ahLst/>
              <a:cxnLst/>
              <a:rect r="r" b="b" t="t" l="l"/>
              <a:pathLst>
                <a:path h="18850177" w="66064813">
                  <a:moveTo>
                    <a:pt x="0" y="0"/>
                  </a:moveTo>
                  <a:lnTo>
                    <a:pt x="66064813" y="0"/>
                  </a:lnTo>
                  <a:lnTo>
                    <a:pt x="66064813" y="18850177"/>
                  </a:lnTo>
                  <a:lnTo>
                    <a:pt x="0" y="18850177"/>
                  </a:lnTo>
                  <a:lnTo>
                    <a:pt x="0" y="0"/>
                  </a:lnTo>
                  <a:close/>
                </a:path>
              </a:pathLst>
            </a:custGeom>
            <a:solidFill>
              <a:srgbClr val="397DC9"/>
            </a:solidFill>
          </p:spPr>
        </p:sp>
        <p:sp>
          <p:nvSpPr>
            <p:cNvPr name="Freeform 5" id="5"/>
            <p:cNvSpPr/>
            <p:nvPr/>
          </p:nvSpPr>
          <p:spPr>
            <a:xfrm flipH="false" flipV="false" rot="0">
              <a:off x="0" y="0"/>
              <a:ext cx="66209596" cy="18994957"/>
            </a:xfrm>
            <a:custGeom>
              <a:avLst/>
              <a:gdLst/>
              <a:ahLst/>
              <a:cxnLst/>
              <a:rect r="r" b="b" t="t" l="l"/>
              <a:pathLst>
                <a:path h="18994957" w="66209596">
                  <a:moveTo>
                    <a:pt x="66064817" y="18850177"/>
                  </a:moveTo>
                  <a:lnTo>
                    <a:pt x="66209596" y="18850177"/>
                  </a:lnTo>
                  <a:lnTo>
                    <a:pt x="66209596" y="18994957"/>
                  </a:lnTo>
                  <a:lnTo>
                    <a:pt x="66064817" y="18994957"/>
                  </a:lnTo>
                  <a:lnTo>
                    <a:pt x="66064817" y="18850177"/>
                  </a:lnTo>
                  <a:close/>
                  <a:moveTo>
                    <a:pt x="0" y="144780"/>
                  </a:moveTo>
                  <a:lnTo>
                    <a:pt x="144780" y="144780"/>
                  </a:lnTo>
                  <a:lnTo>
                    <a:pt x="144780" y="18850177"/>
                  </a:lnTo>
                  <a:lnTo>
                    <a:pt x="0" y="18850177"/>
                  </a:lnTo>
                  <a:lnTo>
                    <a:pt x="0" y="144780"/>
                  </a:lnTo>
                  <a:close/>
                  <a:moveTo>
                    <a:pt x="0" y="18850177"/>
                  </a:moveTo>
                  <a:lnTo>
                    <a:pt x="144780" y="18850177"/>
                  </a:lnTo>
                  <a:lnTo>
                    <a:pt x="144780" y="18994957"/>
                  </a:lnTo>
                  <a:lnTo>
                    <a:pt x="0" y="18994957"/>
                  </a:lnTo>
                  <a:lnTo>
                    <a:pt x="0" y="18850177"/>
                  </a:lnTo>
                  <a:close/>
                  <a:moveTo>
                    <a:pt x="66064817" y="144780"/>
                  </a:moveTo>
                  <a:lnTo>
                    <a:pt x="66209596" y="144780"/>
                  </a:lnTo>
                  <a:lnTo>
                    <a:pt x="66209596" y="18850177"/>
                  </a:lnTo>
                  <a:lnTo>
                    <a:pt x="66064817" y="18850177"/>
                  </a:lnTo>
                  <a:lnTo>
                    <a:pt x="66064817" y="144780"/>
                  </a:lnTo>
                  <a:close/>
                  <a:moveTo>
                    <a:pt x="144780" y="18850177"/>
                  </a:moveTo>
                  <a:lnTo>
                    <a:pt x="66064817" y="18850177"/>
                  </a:lnTo>
                  <a:lnTo>
                    <a:pt x="66064817" y="18994957"/>
                  </a:lnTo>
                  <a:lnTo>
                    <a:pt x="144780" y="18994957"/>
                  </a:lnTo>
                  <a:lnTo>
                    <a:pt x="144780" y="18850177"/>
                  </a:lnTo>
                  <a:close/>
                  <a:moveTo>
                    <a:pt x="66064817" y="0"/>
                  </a:moveTo>
                  <a:lnTo>
                    <a:pt x="66209596" y="0"/>
                  </a:lnTo>
                  <a:lnTo>
                    <a:pt x="66209596" y="144780"/>
                  </a:lnTo>
                  <a:lnTo>
                    <a:pt x="66064817" y="144780"/>
                  </a:lnTo>
                  <a:lnTo>
                    <a:pt x="66064817" y="0"/>
                  </a:lnTo>
                  <a:close/>
                  <a:moveTo>
                    <a:pt x="0" y="0"/>
                  </a:moveTo>
                  <a:lnTo>
                    <a:pt x="144780" y="0"/>
                  </a:lnTo>
                  <a:lnTo>
                    <a:pt x="144780" y="144780"/>
                  </a:lnTo>
                  <a:lnTo>
                    <a:pt x="0" y="144780"/>
                  </a:lnTo>
                  <a:lnTo>
                    <a:pt x="0" y="0"/>
                  </a:lnTo>
                  <a:close/>
                  <a:moveTo>
                    <a:pt x="144780" y="0"/>
                  </a:moveTo>
                  <a:lnTo>
                    <a:pt x="66064817" y="0"/>
                  </a:lnTo>
                  <a:lnTo>
                    <a:pt x="66064817" y="144780"/>
                  </a:lnTo>
                  <a:lnTo>
                    <a:pt x="144780" y="144780"/>
                  </a:lnTo>
                  <a:lnTo>
                    <a:pt x="144780" y="0"/>
                  </a:lnTo>
                  <a:close/>
                </a:path>
              </a:pathLst>
            </a:custGeom>
            <a:solidFill>
              <a:srgbClr val="FFFFFF"/>
            </a:solidFill>
          </p:spPr>
        </p:sp>
      </p:grpSp>
      <p:sp>
        <p:nvSpPr>
          <p:cNvPr name="TextBox 6" id="6"/>
          <p:cNvSpPr txBox="true"/>
          <p:nvPr/>
        </p:nvSpPr>
        <p:spPr>
          <a:xfrm rot="0">
            <a:off x="513493" y="1748752"/>
            <a:ext cx="6709401" cy="1685925"/>
          </a:xfrm>
          <a:prstGeom prst="rect">
            <a:avLst/>
          </a:prstGeom>
        </p:spPr>
        <p:txBody>
          <a:bodyPr anchor="t" rtlCol="false" tIns="0" lIns="0" bIns="0" rIns="0">
            <a:spAutoFit/>
          </a:bodyPr>
          <a:lstStyle/>
          <a:p>
            <a:pPr>
              <a:lnSpc>
                <a:spcPts val="1679"/>
              </a:lnSpc>
              <a:spcBef>
                <a:spcPct val="0"/>
              </a:spcBef>
            </a:pPr>
            <a:r>
              <a:rPr lang="en-US" sz="1200">
                <a:solidFill>
                  <a:srgbClr val="FFFFFF"/>
                </a:solidFill>
                <a:latin typeface="Poppins"/>
                <a:ea typeface="Poppins"/>
              </a:rPr>
              <a:t>Vous êtes élève en 2°MRC et en stage à l’hôtel IBIS. </a:t>
            </a:r>
          </a:p>
          <a:p>
            <a:pPr>
              <a:lnSpc>
                <a:spcPts val="1679"/>
              </a:lnSpc>
              <a:spcBef>
                <a:spcPct val="0"/>
              </a:spcBef>
            </a:pPr>
            <a:r>
              <a:rPr lang="en-US" sz="1200">
                <a:solidFill>
                  <a:srgbClr val="FFFFFF"/>
                </a:solidFill>
                <a:latin typeface="Poppins"/>
              </a:rPr>
              <a:t>Votre responsable souhaite vous familiariser avec l’accueil des clients. </a:t>
            </a:r>
          </a:p>
          <a:p>
            <a:pPr>
              <a:lnSpc>
                <a:spcPts val="1679"/>
              </a:lnSpc>
              <a:spcBef>
                <a:spcPct val="0"/>
              </a:spcBef>
            </a:pPr>
            <a:r>
              <a:rPr lang="en-US" sz="1200">
                <a:solidFill>
                  <a:srgbClr val="FFFFFF"/>
                </a:solidFill>
                <a:latin typeface="Poppins"/>
              </a:rPr>
              <a:t>Il vous confie les missions suivantes :</a:t>
            </a:r>
          </a:p>
          <a:p>
            <a:pPr marL="259080" indent="-129540" lvl="1">
              <a:lnSpc>
                <a:spcPts val="1679"/>
              </a:lnSpc>
              <a:spcBef>
                <a:spcPct val="0"/>
              </a:spcBef>
              <a:buFont typeface="Arial"/>
              <a:buChar char="•"/>
            </a:pPr>
            <a:r>
              <a:rPr lang="en-US" sz="1200">
                <a:solidFill>
                  <a:srgbClr val="FFFFFF"/>
                </a:solidFill>
                <a:latin typeface="Poppins"/>
              </a:rPr>
              <a:t>Observer l’agent d’accueil et ses missions.</a:t>
            </a:r>
          </a:p>
          <a:p>
            <a:pPr marL="259080" indent="-129540" lvl="1">
              <a:lnSpc>
                <a:spcPts val="1679"/>
              </a:lnSpc>
              <a:spcBef>
                <a:spcPct val="0"/>
              </a:spcBef>
              <a:buFont typeface="Arial"/>
              <a:buChar char="•"/>
            </a:pPr>
            <a:r>
              <a:rPr lang="en-US" sz="1200">
                <a:solidFill>
                  <a:srgbClr val="FFFFFF"/>
                </a:solidFill>
                <a:latin typeface="Poppins"/>
              </a:rPr>
              <a:t>Proposer une technique d’accueil ainsi que les softskills qu’il faut développer pour devenir un bon hôte d’accueil et satisfaire le client.</a:t>
            </a:r>
          </a:p>
          <a:p>
            <a:pPr marL="259080" indent="-129540" lvl="1">
              <a:lnSpc>
                <a:spcPts val="1679"/>
              </a:lnSpc>
              <a:spcBef>
                <a:spcPct val="0"/>
              </a:spcBef>
              <a:buFont typeface="Arial"/>
              <a:buChar char="•"/>
            </a:pPr>
            <a:r>
              <a:rPr lang="en-US" sz="1200">
                <a:solidFill>
                  <a:srgbClr val="FFFFFF"/>
                </a:solidFill>
                <a:latin typeface="Poppins"/>
              </a:rPr>
              <a:t>Mettre en place une grille qui servira à évaluer les missions d’accueil dans une situation réelle d’accueil.</a:t>
            </a:r>
          </a:p>
        </p:txBody>
      </p:sp>
      <p:sp>
        <p:nvSpPr>
          <p:cNvPr name="Freeform 7" id="7"/>
          <p:cNvSpPr/>
          <p:nvPr/>
        </p:nvSpPr>
        <p:spPr>
          <a:xfrm flipH="false" flipV="false" rot="4231162">
            <a:off x="744938" y="663534"/>
            <a:ext cx="795963" cy="539265"/>
          </a:xfrm>
          <a:custGeom>
            <a:avLst/>
            <a:gdLst/>
            <a:ahLst/>
            <a:cxnLst/>
            <a:rect r="r" b="b" t="t" l="l"/>
            <a:pathLst>
              <a:path h="539265" w="795963">
                <a:moveTo>
                  <a:pt x="0" y="0"/>
                </a:moveTo>
                <a:lnTo>
                  <a:pt x="795962" y="0"/>
                </a:lnTo>
                <a:lnTo>
                  <a:pt x="795962" y="539265"/>
                </a:lnTo>
                <a:lnTo>
                  <a:pt x="0" y="539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03725" y="3744757"/>
            <a:ext cx="2592159" cy="3545135"/>
          </a:xfrm>
          <a:custGeom>
            <a:avLst/>
            <a:gdLst/>
            <a:ahLst/>
            <a:cxnLst/>
            <a:rect r="r" b="b" t="t" l="l"/>
            <a:pathLst>
              <a:path h="3545135" w="2592159">
                <a:moveTo>
                  <a:pt x="0" y="0"/>
                </a:moveTo>
                <a:lnTo>
                  <a:pt x="2592160" y="0"/>
                </a:lnTo>
                <a:lnTo>
                  <a:pt x="2592160" y="3545135"/>
                </a:lnTo>
                <a:lnTo>
                  <a:pt x="0" y="3545135"/>
                </a:lnTo>
                <a:lnTo>
                  <a:pt x="0" y="0"/>
                </a:lnTo>
                <a:close/>
              </a:path>
            </a:pathLst>
          </a:custGeom>
          <a:blipFill>
            <a:blip r:embed="rId4"/>
            <a:stretch>
              <a:fillRect l="0" t="-2449" r="0" b="-2449"/>
            </a:stretch>
          </a:blipFill>
        </p:spPr>
      </p:sp>
      <p:sp>
        <p:nvSpPr>
          <p:cNvPr name="Freeform 9" id="9"/>
          <p:cNvSpPr/>
          <p:nvPr/>
        </p:nvSpPr>
        <p:spPr>
          <a:xfrm flipH="false" flipV="false" rot="0">
            <a:off x="3759375" y="3744757"/>
            <a:ext cx="2598003" cy="1891563"/>
          </a:xfrm>
          <a:custGeom>
            <a:avLst/>
            <a:gdLst/>
            <a:ahLst/>
            <a:cxnLst/>
            <a:rect r="r" b="b" t="t" l="l"/>
            <a:pathLst>
              <a:path h="1891563" w="2598003">
                <a:moveTo>
                  <a:pt x="0" y="0"/>
                </a:moveTo>
                <a:lnTo>
                  <a:pt x="2598003" y="0"/>
                </a:lnTo>
                <a:lnTo>
                  <a:pt x="2598003" y="1891564"/>
                </a:lnTo>
                <a:lnTo>
                  <a:pt x="0" y="1891564"/>
                </a:lnTo>
                <a:lnTo>
                  <a:pt x="0" y="0"/>
                </a:lnTo>
                <a:close/>
              </a:path>
            </a:pathLst>
          </a:custGeom>
          <a:blipFill>
            <a:blip r:embed="rId5"/>
            <a:stretch>
              <a:fillRect l="0" t="-8560" r="0" b="-36953"/>
            </a:stretch>
          </a:blipFill>
        </p:spPr>
      </p:sp>
      <p:sp>
        <p:nvSpPr>
          <p:cNvPr name="TextBox 10" id="10"/>
          <p:cNvSpPr txBox="true"/>
          <p:nvPr/>
        </p:nvSpPr>
        <p:spPr>
          <a:xfrm rot="0">
            <a:off x="1651964" y="-10296"/>
            <a:ext cx="5693293" cy="264159"/>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rPr>
              <a:t>Séance #1 : L’accueil dans les métiers de la relation au client </a:t>
            </a:r>
          </a:p>
        </p:txBody>
      </p:sp>
      <p:sp>
        <p:nvSpPr>
          <p:cNvPr name="TextBox 11" id="11"/>
          <p:cNvSpPr txBox="true"/>
          <p:nvPr/>
        </p:nvSpPr>
        <p:spPr>
          <a:xfrm rot="0">
            <a:off x="0" y="1105803"/>
            <a:ext cx="7560000" cy="350014"/>
          </a:xfrm>
          <a:prstGeom prst="rect">
            <a:avLst/>
          </a:prstGeom>
        </p:spPr>
        <p:txBody>
          <a:bodyPr anchor="t" rtlCol="false" tIns="0" lIns="0" bIns="0" rIns="0">
            <a:spAutoFit/>
          </a:bodyPr>
          <a:lstStyle/>
          <a:p>
            <a:pPr algn="ctr">
              <a:lnSpc>
                <a:spcPts val="2757"/>
              </a:lnSpc>
              <a:spcBef>
                <a:spcPct val="0"/>
              </a:spcBef>
            </a:pPr>
            <a:r>
              <a:rPr lang="en-US" sz="1969">
                <a:solidFill>
                  <a:srgbClr val="000000"/>
                </a:solidFill>
                <a:latin typeface="Poppins Bold"/>
              </a:rPr>
              <a:t>L’accueil à la réception d’un hôtel</a:t>
            </a:r>
          </a:p>
        </p:txBody>
      </p:sp>
      <p:sp>
        <p:nvSpPr>
          <p:cNvPr name="TextBox 12" id="12"/>
          <p:cNvSpPr txBox="true"/>
          <p:nvPr/>
        </p:nvSpPr>
        <p:spPr>
          <a:xfrm rot="0">
            <a:off x="903725" y="7299417"/>
            <a:ext cx="2489547" cy="991989"/>
          </a:xfrm>
          <a:prstGeom prst="rect">
            <a:avLst/>
          </a:prstGeom>
        </p:spPr>
        <p:txBody>
          <a:bodyPr anchor="t" rtlCol="false" tIns="0" lIns="0" bIns="0" rIns="0">
            <a:spAutoFit/>
          </a:bodyPr>
          <a:lstStyle/>
          <a:p>
            <a:pPr algn="ctr">
              <a:lnSpc>
                <a:spcPts val="2023"/>
              </a:lnSpc>
              <a:spcBef>
                <a:spcPct val="0"/>
              </a:spcBef>
            </a:pPr>
            <a:r>
              <a:rPr lang="en-US" sz="1445">
                <a:solidFill>
                  <a:srgbClr val="000000"/>
                </a:solidFill>
                <a:latin typeface="Arimo"/>
              </a:rPr>
              <a:t>Hôtel Ibis Style</a:t>
            </a:r>
          </a:p>
          <a:p>
            <a:pPr algn="ctr">
              <a:lnSpc>
                <a:spcPts val="2023"/>
              </a:lnSpc>
              <a:spcBef>
                <a:spcPct val="0"/>
              </a:spcBef>
            </a:pPr>
            <a:r>
              <a:rPr lang="en-US" sz="1445">
                <a:solidFill>
                  <a:srgbClr val="000000"/>
                </a:solidFill>
                <a:latin typeface="Arimo"/>
              </a:rPr>
              <a:t>République Le Marais</a:t>
            </a:r>
          </a:p>
          <a:p>
            <a:pPr algn="ctr">
              <a:lnSpc>
                <a:spcPts val="2023"/>
              </a:lnSpc>
              <a:spcBef>
                <a:spcPct val="0"/>
              </a:spcBef>
            </a:pPr>
            <a:r>
              <a:rPr lang="en-US" sz="1445">
                <a:solidFill>
                  <a:srgbClr val="000000"/>
                </a:solidFill>
                <a:latin typeface="Arimo"/>
              </a:rPr>
              <a:t>9, rue Léon Jouhaux </a:t>
            </a:r>
          </a:p>
          <a:p>
            <a:pPr algn="ctr">
              <a:lnSpc>
                <a:spcPts val="2023"/>
              </a:lnSpc>
              <a:spcBef>
                <a:spcPct val="0"/>
              </a:spcBef>
            </a:pPr>
            <a:r>
              <a:rPr lang="en-US" sz="1445">
                <a:solidFill>
                  <a:srgbClr val="000000"/>
                </a:solidFill>
                <a:latin typeface="Arimo"/>
              </a:rPr>
              <a:t>75010 PARIS</a:t>
            </a:r>
          </a:p>
        </p:txBody>
      </p:sp>
      <p:sp>
        <p:nvSpPr>
          <p:cNvPr name="TextBox 13" id="13"/>
          <p:cNvSpPr txBox="true"/>
          <p:nvPr/>
        </p:nvSpPr>
        <p:spPr>
          <a:xfrm rot="0">
            <a:off x="742267" y="8424756"/>
            <a:ext cx="2394754" cy="1230147"/>
          </a:xfrm>
          <a:prstGeom prst="rect">
            <a:avLst/>
          </a:prstGeom>
        </p:spPr>
        <p:txBody>
          <a:bodyPr anchor="t" rtlCol="false" tIns="0" lIns="0" bIns="0" rIns="0">
            <a:spAutoFit/>
          </a:bodyPr>
          <a:lstStyle/>
          <a:p>
            <a:pPr algn="ctr">
              <a:lnSpc>
                <a:spcPts val="3055"/>
              </a:lnSpc>
            </a:pPr>
            <a:r>
              <a:rPr lang="en-US" sz="3055" spc="-122">
                <a:solidFill>
                  <a:srgbClr val="000000"/>
                </a:solidFill>
                <a:latin typeface="ITC Franklin Gothic LT Bold"/>
              </a:rPr>
              <a:t>Dormez comme vous êtes !</a:t>
            </a:r>
          </a:p>
        </p:txBody>
      </p:sp>
      <p:sp>
        <p:nvSpPr>
          <p:cNvPr name="TextBox 14" id="14"/>
          <p:cNvSpPr txBox="true"/>
          <p:nvPr/>
        </p:nvSpPr>
        <p:spPr>
          <a:xfrm rot="0">
            <a:off x="756000" y="9788252"/>
            <a:ext cx="2125506" cy="182798"/>
          </a:xfrm>
          <a:prstGeom prst="rect">
            <a:avLst/>
          </a:prstGeom>
        </p:spPr>
        <p:txBody>
          <a:bodyPr anchor="t" rtlCol="false" tIns="0" lIns="0" bIns="0" rIns="0">
            <a:spAutoFit/>
          </a:bodyPr>
          <a:lstStyle/>
          <a:p>
            <a:pPr algn="ctr" marL="0" indent="0" lvl="0">
              <a:lnSpc>
                <a:spcPts val="1196"/>
              </a:lnSpc>
              <a:spcBef>
                <a:spcPct val="0"/>
              </a:spcBef>
            </a:pPr>
            <a:r>
              <a:rPr lang="en-US" sz="1196" strike="noStrike" u="none">
                <a:solidFill>
                  <a:srgbClr val="0A0047"/>
                </a:solidFill>
                <a:latin typeface="Akzidenz-Grotesk Bold"/>
              </a:rPr>
              <a:t>↓ EN SAVOIR PLUS ↓</a:t>
            </a:r>
          </a:p>
        </p:txBody>
      </p:sp>
      <p:sp>
        <p:nvSpPr>
          <p:cNvPr name="Freeform 15" id="15"/>
          <p:cNvSpPr/>
          <p:nvPr/>
        </p:nvSpPr>
        <p:spPr>
          <a:xfrm flipH="false" flipV="false" rot="0">
            <a:off x="3763785" y="5683946"/>
            <a:ext cx="2593593" cy="1945195"/>
          </a:xfrm>
          <a:custGeom>
            <a:avLst/>
            <a:gdLst/>
            <a:ahLst/>
            <a:cxnLst/>
            <a:rect r="r" b="b" t="t" l="l"/>
            <a:pathLst>
              <a:path h="1945195" w="2593593">
                <a:moveTo>
                  <a:pt x="0" y="0"/>
                </a:moveTo>
                <a:lnTo>
                  <a:pt x="2593593" y="0"/>
                </a:lnTo>
                <a:lnTo>
                  <a:pt x="2593593" y="1945194"/>
                </a:lnTo>
                <a:lnTo>
                  <a:pt x="0" y="1945194"/>
                </a:lnTo>
                <a:lnTo>
                  <a:pt x="0" y="0"/>
                </a:lnTo>
                <a:close/>
              </a:path>
            </a:pathLst>
          </a:custGeom>
          <a:blipFill>
            <a:blip r:embed="rId6"/>
            <a:stretch>
              <a:fillRect l="0" t="0" r="0" b="0"/>
            </a:stretch>
          </a:blipFill>
        </p:spPr>
      </p:sp>
      <p:sp>
        <p:nvSpPr>
          <p:cNvPr name="TextBox 16" id="16"/>
          <p:cNvSpPr txBox="true"/>
          <p:nvPr/>
        </p:nvSpPr>
        <p:spPr>
          <a:xfrm rot="0">
            <a:off x="3600140" y="7733915"/>
            <a:ext cx="3097112" cy="2487108"/>
          </a:xfrm>
          <a:prstGeom prst="rect">
            <a:avLst/>
          </a:prstGeom>
        </p:spPr>
        <p:txBody>
          <a:bodyPr anchor="t" rtlCol="false" tIns="0" lIns="0" bIns="0" rIns="0">
            <a:spAutoFit/>
          </a:bodyPr>
          <a:lstStyle/>
          <a:p>
            <a:pPr algn="just">
              <a:lnSpc>
                <a:spcPts val="1515"/>
              </a:lnSpc>
              <a:spcBef>
                <a:spcPct val="0"/>
              </a:spcBef>
            </a:pPr>
            <a:r>
              <a:rPr lang="en-US" sz="1082">
                <a:solidFill>
                  <a:srgbClr val="000000"/>
                </a:solidFill>
                <a:latin typeface="Arimo"/>
              </a:rPr>
              <a:t>Elément jusqu’à présent emblématique dans un hôtel, le desk d’accueil est désormais supprimé du paysage. Dès l’arrivée des clients, un membre de l’équipe « ibis Smile Team » vient au contact du visiteur pour effectuer son check-in autour d’un verre au bar ou dans d’autres espaces confortables du lobby. </a:t>
            </a:r>
          </a:p>
          <a:p>
            <a:pPr algn="just">
              <a:lnSpc>
                <a:spcPts val="1515"/>
              </a:lnSpc>
              <a:spcBef>
                <a:spcPct val="0"/>
              </a:spcBef>
            </a:pPr>
            <a:r>
              <a:rPr lang="en-US" sz="1082">
                <a:solidFill>
                  <a:srgbClr val="000000"/>
                </a:solidFill>
                <a:latin typeface="Arimo"/>
              </a:rPr>
              <a:t>Ce nouveau format  permet d’accroître la mobilité des collaborateurs et le contact avec le client. Malgré l’essor des solutions technologiques, l’humain reste l’élément central d’un accueil réussi. Le SBAM reste notre crédo ! (Sourire, Bonjour, Au revoir, Merci)</a:t>
            </a:r>
          </a:p>
        </p:txBody>
      </p:sp>
      <p:grpSp>
        <p:nvGrpSpPr>
          <p:cNvPr name="Group 17" id="17"/>
          <p:cNvGrpSpPr/>
          <p:nvPr/>
        </p:nvGrpSpPr>
        <p:grpSpPr>
          <a:xfrm rot="0">
            <a:off x="0" y="-11590"/>
            <a:ext cx="1484534" cy="265454"/>
            <a:chOff x="0" y="0"/>
            <a:chExt cx="1979379" cy="353938"/>
          </a:xfrm>
        </p:grpSpPr>
        <p:grpSp>
          <p:nvGrpSpPr>
            <p:cNvPr name="Group 18" id="18"/>
            <p:cNvGrpSpPr/>
            <p:nvPr/>
          </p:nvGrpSpPr>
          <p:grpSpPr>
            <a:xfrm rot="0">
              <a:off x="36982" y="0"/>
              <a:ext cx="1942397" cy="353938"/>
              <a:chOff x="0" y="0"/>
              <a:chExt cx="522084" cy="95133"/>
            </a:xfrm>
          </p:grpSpPr>
          <p:sp>
            <p:nvSpPr>
              <p:cNvPr name="Freeform 19" id="19"/>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397DC9"/>
              </a:solidFill>
            </p:spPr>
          </p:sp>
          <p:sp>
            <p:nvSpPr>
              <p:cNvPr name="TextBox 20" id="20"/>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1" id="21"/>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EXPERT #1</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50067" y="3962204"/>
            <a:ext cx="3461899" cy="2701917"/>
            <a:chOff x="0" y="0"/>
            <a:chExt cx="1240667" cy="968306"/>
          </a:xfrm>
        </p:grpSpPr>
        <p:sp>
          <p:nvSpPr>
            <p:cNvPr name="Freeform 3" id="3"/>
            <p:cNvSpPr/>
            <p:nvPr/>
          </p:nvSpPr>
          <p:spPr>
            <a:xfrm flipH="false" flipV="false" rot="0">
              <a:off x="0" y="0"/>
              <a:ext cx="1240667" cy="968306"/>
            </a:xfrm>
            <a:custGeom>
              <a:avLst/>
              <a:gdLst/>
              <a:ahLst/>
              <a:cxnLst/>
              <a:rect r="r" b="b" t="t" l="l"/>
              <a:pathLst>
                <a:path h="968306" w="1240667">
                  <a:moveTo>
                    <a:pt x="82744" y="0"/>
                  </a:moveTo>
                  <a:lnTo>
                    <a:pt x="1157923" y="0"/>
                  </a:lnTo>
                  <a:cubicBezTo>
                    <a:pt x="1179868" y="0"/>
                    <a:pt x="1200914" y="8718"/>
                    <a:pt x="1216431" y="24235"/>
                  </a:cubicBezTo>
                  <a:cubicBezTo>
                    <a:pt x="1231949" y="39753"/>
                    <a:pt x="1240667" y="60799"/>
                    <a:pt x="1240667" y="82744"/>
                  </a:cubicBezTo>
                  <a:lnTo>
                    <a:pt x="1240667" y="885562"/>
                  </a:lnTo>
                  <a:cubicBezTo>
                    <a:pt x="1240667" y="907507"/>
                    <a:pt x="1231949" y="928553"/>
                    <a:pt x="1216431" y="944071"/>
                  </a:cubicBezTo>
                  <a:cubicBezTo>
                    <a:pt x="1200914" y="959588"/>
                    <a:pt x="1179868" y="968306"/>
                    <a:pt x="1157923" y="968306"/>
                  </a:cubicBezTo>
                  <a:lnTo>
                    <a:pt x="82744" y="968306"/>
                  </a:lnTo>
                  <a:cubicBezTo>
                    <a:pt x="60799" y="968306"/>
                    <a:pt x="39753" y="959588"/>
                    <a:pt x="24235" y="944071"/>
                  </a:cubicBezTo>
                  <a:cubicBezTo>
                    <a:pt x="8718" y="928553"/>
                    <a:pt x="0" y="907507"/>
                    <a:pt x="0" y="885562"/>
                  </a:cubicBezTo>
                  <a:lnTo>
                    <a:pt x="0" y="82744"/>
                  </a:lnTo>
                  <a:cubicBezTo>
                    <a:pt x="0" y="60799"/>
                    <a:pt x="8718" y="39753"/>
                    <a:pt x="24235" y="24235"/>
                  </a:cubicBezTo>
                  <a:cubicBezTo>
                    <a:pt x="39753" y="8718"/>
                    <a:pt x="60799" y="0"/>
                    <a:pt x="82744" y="0"/>
                  </a:cubicBezTo>
                  <a:close/>
                </a:path>
              </a:pathLst>
            </a:custGeom>
            <a:solidFill>
              <a:srgbClr val="FFDD36"/>
            </a:solidFill>
          </p:spPr>
        </p:sp>
        <p:sp>
          <p:nvSpPr>
            <p:cNvPr name="TextBox 4" id="4"/>
            <p:cNvSpPr txBox="true"/>
            <p:nvPr/>
          </p:nvSpPr>
          <p:spPr>
            <a:xfrm>
              <a:off x="0" y="-38100"/>
              <a:ext cx="1240667" cy="1006406"/>
            </a:xfrm>
            <a:prstGeom prst="rect">
              <a:avLst/>
            </a:prstGeom>
          </p:spPr>
          <p:txBody>
            <a:bodyPr anchor="ctr" rtlCol="false" tIns="50800" lIns="50800" bIns="50800" rIns="50800"/>
            <a:lstStyle/>
            <a:p>
              <a:pPr algn="ctr">
                <a:lnSpc>
                  <a:spcPts val="2023"/>
                </a:lnSpc>
              </a:pPr>
            </a:p>
          </p:txBody>
        </p:sp>
      </p:grpSp>
      <p:grpSp>
        <p:nvGrpSpPr>
          <p:cNvPr name="Group 5" id="5"/>
          <p:cNvGrpSpPr/>
          <p:nvPr/>
        </p:nvGrpSpPr>
        <p:grpSpPr>
          <a:xfrm rot="0">
            <a:off x="3913869" y="4019354"/>
            <a:ext cx="3424423" cy="2860667"/>
            <a:chOff x="0" y="0"/>
            <a:chExt cx="1227236" cy="1025199"/>
          </a:xfrm>
        </p:grpSpPr>
        <p:sp>
          <p:nvSpPr>
            <p:cNvPr name="Freeform 6" id="6"/>
            <p:cNvSpPr/>
            <p:nvPr/>
          </p:nvSpPr>
          <p:spPr>
            <a:xfrm flipH="false" flipV="false" rot="0">
              <a:off x="0" y="0"/>
              <a:ext cx="1227236" cy="1025199"/>
            </a:xfrm>
            <a:custGeom>
              <a:avLst/>
              <a:gdLst/>
              <a:ahLst/>
              <a:cxnLst/>
              <a:rect r="r" b="b" t="t" l="l"/>
              <a:pathLst>
                <a:path h="1025199" w="1227236">
                  <a:moveTo>
                    <a:pt x="83649" y="0"/>
                  </a:moveTo>
                  <a:lnTo>
                    <a:pt x="1143586" y="0"/>
                  </a:lnTo>
                  <a:cubicBezTo>
                    <a:pt x="1189785" y="0"/>
                    <a:pt x="1227236" y="37451"/>
                    <a:pt x="1227236" y="83649"/>
                  </a:cubicBezTo>
                  <a:lnTo>
                    <a:pt x="1227236" y="941549"/>
                  </a:lnTo>
                  <a:cubicBezTo>
                    <a:pt x="1227236" y="987747"/>
                    <a:pt x="1189785" y="1025199"/>
                    <a:pt x="1143586" y="1025199"/>
                  </a:cubicBezTo>
                  <a:lnTo>
                    <a:pt x="83649" y="1025199"/>
                  </a:lnTo>
                  <a:cubicBezTo>
                    <a:pt x="37451" y="1025199"/>
                    <a:pt x="0" y="987747"/>
                    <a:pt x="0" y="941549"/>
                  </a:cubicBezTo>
                  <a:lnTo>
                    <a:pt x="0" y="83649"/>
                  </a:lnTo>
                  <a:cubicBezTo>
                    <a:pt x="0" y="37451"/>
                    <a:pt x="37451" y="0"/>
                    <a:pt x="83649" y="0"/>
                  </a:cubicBezTo>
                  <a:close/>
                </a:path>
              </a:pathLst>
            </a:custGeom>
            <a:solidFill>
              <a:srgbClr val="E8E8E8"/>
            </a:solidFill>
          </p:spPr>
        </p:sp>
        <p:sp>
          <p:nvSpPr>
            <p:cNvPr name="TextBox 7" id="7"/>
            <p:cNvSpPr txBox="true"/>
            <p:nvPr/>
          </p:nvSpPr>
          <p:spPr>
            <a:xfrm>
              <a:off x="0" y="-38100"/>
              <a:ext cx="1227236" cy="1063299"/>
            </a:xfrm>
            <a:prstGeom prst="rect">
              <a:avLst/>
            </a:prstGeom>
          </p:spPr>
          <p:txBody>
            <a:bodyPr anchor="ctr" rtlCol="false" tIns="50800" lIns="50800" bIns="50800" rIns="50800"/>
            <a:lstStyle/>
            <a:p>
              <a:pPr algn="ctr">
                <a:lnSpc>
                  <a:spcPts val="2023"/>
                </a:lnSpc>
              </a:pPr>
            </a:p>
          </p:txBody>
        </p:sp>
      </p:grpSp>
      <p:grpSp>
        <p:nvGrpSpPr>
          <p:cNvPr name="Group 8" id="8"/>
          <p:cNvGrpSpPr/>
          <p:nvPr/>
        </p:nvGrpSpPr>
        <p:grpSpPr>
          <a:xfrm rot="0">
            <a:off x="440295" y="1757885"/>
            <a:ext cx="4572072" cy="2109069"/>
            <a:chOff x="0" y="0"/>
            <a:chExt cx="1638527" cy="755843"/>
          </a:xfrm>
        </p:grpSpPr>
        <p:sp>
          <p:nvSpPr>
            <p:cNvPr name="Freeform 9" id="9"/>
            <p:cNvSpPr/>
            <p:nvPr/>
          </p:nvSpPr>
          <p:spPr>
            <a:xfrm flipH="false" flipV="false" rot="0">
              <a:off x="0" y="0"/>
              <a:ext cx="1638527" cy="755843"/>
            </a:xfrm>
            <a:custGeom>
              <a:avLst/>
              <a:gdLst/>
              <a:ahLst/>
              <a:cxnLst/>
              <a:rect r="r" b="b" t="t" l="l"/>
              <a:pathLst>
                <a:path h="755843" w="1638527">
                  <a:moveTo>
                    <a:pt x="62652" y="0"/>
                  </a:moveTo>
                  <a:lnTo>
                    <a:pt x="1575875" y="0"/>
                  </a:lnTo>
                  <a:cubicBezTo>
                    <a:pt x="1610477" y="0"/>
                    <a:pt x="1638527" y="28050"/>
                    <a:pt x="1638527" y="62652"/>
                  </a:cubicBezTo>
                  <a:lnTo>
                    <a:pt x="1638527" y="693190"/>
                  </a:lnTo>
                  <a:cubicBezTo>
                    <a:pt x="1638527" y="709807"/>
                    <a:pt x="1631927" y="725743"/>
                    <a:pt x="1620177" y="737492"/>
                  </a:cubicBezTo>
                  <a:cubicBezTo>
                    <a:pt x="1608427" y="749242"/>
                    <a:pt x="1592491" y="755843"/>
                    <a:pt x="1575875" y="755843"/>
                  </a:cubicBezTo>
                  <a:lnTo>
                    <a:pt x="62652" y="755843"/>
                  </a:lnTo>
                  <a:cubicBezTo>
                    <a:pt x="28050" y="755843"/>
                    <a:pt x="0" y="727792"/>
                    <a:pt x="0" y="693190"/>
                  </a:cubicBezTo>
                  <a:lnTo>
                    <a:pt x="0" y="62652"/>
                  </a:lnTo>
                  <a:cubicBezTo>
                    <a:pt x="0" y="28050"/>
                    <a:pt x="28050" y="0"/>
                    <a:pt x="62652" y="0"/>
                  </a:cubicBezTo>
                  <a:close/>
                </a:path>
              </a:pathLst>
            </a:custGeom>
            <a:solidFill>
              <a:srgbClr val="CAECBE"/>
            </a:solidFill>
          </p:spPr>
        </p:sp>
        <p:sp>
          <p:nvSpPr>
            <p:cNvPr name="TextBox 10" id="10"/>
            <p:cNvSpPr txBox="true"/>
            <p:nvPr/>
          </p:nvSpPr>
          <p:spPr>
            <a:xfrm>
              <a:off x="0" y="-38100"/>
              <a:ext cx="1638527" cy="793943"/>
            </a:xfrm>
            <a:prstGeom prst="rect">
              <a:avLst/>
            </a:prstGeom>
          </p:spPr>
          <p:txBody>
            <a:bodyPr anchor="ctr" rtlCol="false" tIns="50800" lIns="50800" bIns="50800" rIns="50800"/>
            <a:lstStyle/>
            <a:p>
              <a:pPr algn="ctr">
                <a:lnSpc>
                  <a:spcPts val="2023"/>
                </a:lnSpc>
              </a:pPr>
            </a:p>
          </p:txBody>
        </p:sp>
      </p:grpSp>
      <p:sp>
        <p:nvSpPr>
          <p:cNvPr name="Freeform 11" id="11"/>
          <p:cNvSpPr/>
          <p:nvPr/>
        </p:nvSpPr>
        <p:spPr>
          <a:xfrm flipH="false" flipV="false" rot="0">
            <a:off x="5121917" y="2223612"/>
            <a:ext cx="1934358" cy="1177615"/>
          </a:xfrm>
          <a:custGeom>
            <a:avLst/>
            <a:gdLst/>
            <a:ahLst/>
            <a:cxnLst/>
            <a:rect r="r" b="b" t="t" l="l"/>
            <a:pathLst>
              <a:path h="1177615" w="1934358">
                <a:moveTo>
                  <a:pt x="0" y="0"/>
                </a:moveTo>
                <a:lnTo>
                  <a:pt x="1934358" y="0"/>
                </a:lnTo>
                <a:lnTo>
                  <a:pt x="1934358" y="1177615"/>
                </a:lnTo>
                <a:lnTo>
                  <a:pt x="0" y="1177615"/>
                </a:lnTo>
                <a:lnTo>
                  <a:pt x="0" y="0"/>
                </a:lnTo>
                <a:close/>
              </a:path>
            </a:pathLst>
          </a:custGeom>
          <a:blipFill>
            <a:blip r:embed="rId2"/>
            <a:stretch>
              <a:fillRect l="0" t="0" r="-8719" b="-104095"/>
            </a:stretch>
          </a:blipFill>
        </p:spPr>
      </p:sp>
      <p:sp>
        <p:nvSpPr>
          <p:cNvPr name="TextBox 12" id="12"/>
          <p:cNvSpPr txBox="true"/>
          <p:nvPr/>
        </p:nvSpPr>
        <p:spPr>
          <a:xfrm rot="0">
            <a:off x="569280" y="1825539"/>
            <a:ext cx="4314102" cy="1889015"/>
          </a:xfrm>
          <a:prstGeom prst="rect">
            <a:avLst/>
          </a:prstGeom>
        </p:spPr>
        <p:txBody>
          <a:bodyPr anchor="t" rtlCol="false" tIns="0" lIns="0" bIns="0" rIns="0">
            <a:spAutoFit/>
          </a:bodyPr>
          <a:lstStyle/>
          <a:p>
            <a:pPr>
              <a:lnSpc>
                <a:spcPts val="1406"/>
              </a:lnSpc>
            </a:pPr>
            <a:r>
              <a:rPr lang="en-US" sz="1004">
                <a:solidFill>
                  <a:srgbClr val="000000"/>
                </a:solidFill>
                <a:latin typeface="Poppins Bold"/>
              </a:rPr>
              <a:t>Vos compétences </a:t>
            </a:r>
          </a:p>
          <a:p>
            <a:pPr marL="216837" indent="-108419" lvl="1">
              <a:lnSpc>
                <a:spcPts val="1406"/>
              </a:lnSpc>
              <a:buFont typeface="Arial"/>
              <a:buChar char="•"/>
            </a:pPr>
            <a:r>
              <a:rPr lang="en-US" sz="1004">
                <a:solidFill>
                  <a:srgbClr val="000000"/>
                </a:solidFill>
                <a:latin typeface="Poppins"/>
              </a:rPr>
              <a:t>Vous avez à cœur d’améliorer continuellement la qualité des services de l’hôtel. Curieux(se) et ouvert(e), vous aimez apprendre.</a:t>
            </a:r>
          </a:p>
          <a:p>
            <a:pPr marL="216837" indent="-108419" lvl="1">
              <a:lnSpc>
                <a:spcPts val="1406"/>
              </a:lnSpc>
              <a:buFont typeface="Arial"/>
              <a:buChar char="•"/>
            </a:pPr>
            <a:r>
              <a:rPr lang="en-US" sz="1004">
                <a:solidFill>
                  <a:srgbClr val="000000"/>
                </a:solidFill>
                <a:latin typeface="Poppins"/>
              </a:rPr>
              <a:t>Vous partagez les valeurs de passion client, d’entraide, de professionnalisme, d’honnêteté.</a:t>
            </a:r>
          </a:p>
          <a:p>
            <a:pPr marL="216837" indent="-108419" lvl="1">
              <a:lnSpc>
                <a:spcPts val="1406"/>
              </a:lnSpc>
              <a:buFont typeface="Arial"/>
              <a:buChar char="•"/>
            </a:pPr>
            <a:r>
              <a:rPr lang="en-US" sz="1004">
                <a:solidFill>
                  <a:srgbClr val="000000"/>
                </a:solidFill>
                <a:latin typeface="Poppins"/>
              </a:rPr>
              <a:t>Vous êtes organisé(e), autonome, et maîtrisez l’informatique.</a:t>
            </a:r>
          </a:p>
          <a:p>
            <a:pPr marL="216837" indent="-108419" lvl="1">
              <a:lnSpc>
                <a:spcPts val="1406"/>
              </a:lnSpc>
              <a:buFont typeface="Arial"/>
              <a:buChar char="•"/>
            </a:pPr>
            <a:r>
              <a:rPr lang="en-US" sz="1004">
                <a:solidFill>
                  <a:srgbClr val="000000"/>
                </a:solidFill>
                <a:latin typeface="Poppins"/>
              </a:rPr>
              <a:t>Vous avez de bonnes compétences rédactionnelles, vous êtes à l’aise au téléphone et vous parlez français et anglais.</a:t>
            </a:r>
          </a:p>
          <a:p>
            <a:pPr marL="216837" indent="-108419" lvl="1">
              <a:lnSpc>
                <a:spcPts val="1406"/>
              </a:lnSpc>
              <a:buFont typeface="Arial"/>
              <a:buChar char="•"/>
            </a:pPr>
            <a:r>
              <a:rPr lang="en-US" sz="1004">
                <a:solidFill>
                  <a:srgbClr val="000000"/>
                </a:solidFill>
                <a:latin typeface="Poppins"/>
              </a:rPr>
              <a:t>Enfin, vous aimez la vente et avez un très bon relationnel  client, vous êtes de nature dynamique, souriante et très organisée !</a:t>
            </a:r>
          </a:p>
        </p:txBody>
      </p:sp>
      <p:sp>
        <p:nvSpPr>
          <p:cNvPr name="TextBox 13" id="13"/>
          <p:cNvSpPr txBox="true"/>
          <p:nvPr/>
        </p:nvSpPr>
        <p:spPr>
          <a:xfrm rot="0">
            <a:off x="411164" y="3990779"/>
            <a:ext cx="3339705" cy="2530503"/>
          </a:xfrm>
          <a:prstGeom prst="rect">
            <a:avLst/>
          </a:prstGeom>
        </p:spPr>
        <p:txBody>
          <a:bodyPr anchor="t" rtlCol="false" tIns="0" lIns="0" bIns="0" rIns="0">
            <a:spAutoFit/>
          </a:bodyPr>
          <a:lstStyle/>
          <a:p>
            <a:pPr algn="ctr">
              <a:lnSpc>
                <a:spcPts val="1400"/>
              </a:lnSpc>
              <a:spcBef>
                <a:spcPct val="0"/>
              </a:spcBef>
            </a:pPr>
            <a:r>
              <a:rPr lang="en-US" sz="1000">
                <a:solidFill>
                  <a:srgbClr val="000000"/>
                </a:solidFill>
                <a:latin typeface="Poppins Bold"/>
              </a:rPr>
              <a:t>JE SUIS HÔTESSE D'ACCUEIL</a:t>
            </a:r>
          </a:p>
          <a:p>
            <a:pPr algn="ctr">
              <a:lnSpc>
                <a:spcPts val="840"/>
              </a:lnSpc>
              <a:spcBef>
                <a:spcPct val="0"/>
              </a:spcBef>
            </a:pPr>
          </a:p>
          <a:p>
            <a:pPr marL="215900" indent="-107950" lvl="1">
              <a:lnSpc>
                <a:spcPts val="1400"/>
              </a:lnSpc>
              <a:spcBef>
                <a:spcPct val="0"/>
              </a:spcBef>
              <a:buFont typeface="Arial"/>
              <a:buChar char="•"/>
            </a:pPr>
            <a:r>
              <a:rPr lang="en-US" sz="1000">
                <a:solidFill>
                  <a:srgbClr val="000000"/>
                </a:solidFill>
                <a:latin typeface="Poppins"/>
              </a:rPr>
              <a:t>J’assure un accueil personnalisé et chaleureux par mail et téléphone, je représente l'image de l'entreprise.</a:t>
            </a:r>
          </a:p>
          <a:p>
            <a:pPr marL="215900" indent="-107950" lvl="1">
              <a:lnSpc>
                <a:spcPts val="1400"/>
              </a:lnSpc>
              <a:spcBef>
                <a:spcPct val="0"/>
              </a:spcBef>
              <a:buFont typeface="Arial"/>
              <a:buChar char="•"/>
            </a:pPr>
            <a:r>
              <a:rPr lang="en-US" sz="1000">
                <a:solidFill>
                  <a:srgbClr val="000000"/>
                </a:solidFill>
                <a:latin typeface="Poppins"/>
              </a:rPr>
              <a:t>Je</a:t>
            </a:r>
            <a:r>
              <a:rPr lang="en-US" sz="1000">
                <a:solidFill>
                  <a:srgbClr val="000000"/>
                </a:solidFill>
                <a:latin typeface="Poppins"/>
              </a:rPr>
              <a:t> suis  un « facilitateur » reconnu au sein de l’établissement en transmettant les diverses communications.</a:t>
            </a:r>
          </a:p>
          <a:p>
            <a:pPr marL="215900" indent="-107950" lvl="1">
              <a:lnSpc>
                <a:spcPts val="1400"/>
              </a:lnSpc>
              <a:spcBef>
                <a:spcPct val="0"/>
              </a:spcBef>
              <a:buFont typeface="Arial"/>
              <a:buChar char="•"/>
            </a:pPr>
            <a:r>
              <a:rPr lang="en-US" sz="1000">
                <a:solidFill>
                  <a:srgbClr val="000000"/>
                </a:solidFill>
                <a:latin typeface="Poppins"/>
              </a:rPr>
              <a:t>Je</a:t>
            </a:r>
            <a:r>
              <a:rPr lang="en-US" sz="1000">
                <a:solidFill>
                  <a:srgbClr val="000000"/>
                </a:solidFill>
                <a:latin typeface="Poppins"/>
              </a:rPr>
              <a:t> traite les réservations individuelles et j’envoie les confirmations tout en maitrisant les offres tarifaires.</a:t>
            </a:r>
          </a:p>
          <a:p>
            <a:pPr marL="215900" indent="-107950" lvl="1">
              <a:lnSpc>
                <a:spcPts val="1400"/>
              </a:lnSpc>
              <a:spcBef>
                <a:spcPct val="0"/>
              </a:spcBef>
              <a:buFont typeface="Arial"/>
              <a:buChar char="•"/>
            </a:pPr>
            <a:r>
              <a:rPr lang="en-US" sz="1000">
                <a:solidFill>
                  <a:srgbClr val="000000"/>
                </a:solidFill>
                <a:latin typeface="Poppins"/>
              </a:rPr>
              <a:t>J’</a:t>
            </a:r>
            <a:r>
              <a:rPr lang="en-US" sz="1000">
                <a:solidFill>
                  <a:srgbClr val="000000"/>
                </a:solidFill>
                <a:latin typeface="Poppins"/>
              </a:rPr>
              <a:t>apprécie de m’investir pour satisfaire la clientèle. </a:t>
            </a:r>
          </a:p>
          <a:p>
            <a:pPr algn="l" marL="215900" indent="-107950" lvl="1">
              <a:lnSpc>
                <a:spcPts val="1400"/>
              </a:lnSpc>
              <a:spcBef>
                <a:spcPct val="0"/>
              </a:spcBef>
              <a:buFont typeface="Arial"/>
              <a:buChar char="•"/>
            </a:pPr>
            <a:r>
              <a:rPr lang="en-US" sz="1000">
                <a:solidFill>
                  <a:srgbClr val="000000"/>
                </a:solidFill>
                <a:latin typeface="Poppins"/>
              </a:rPr>
              <a:t>Je</a:t>
            </a:r>
            <a:r>
              <a:rPr lang="en-US" sz="1000">
                <a:solidFill>
                  <a:srgbClr val="000000"/>
                </a:solidFill>
                <a:latin typeface="Poppins"/>
              </a:rPr>
              <a:t> fidélise la clientèle de manière à l'accueillir de nouvelles fois dans l’entreprise.</a:t>
            </a:r>
          </a:p>
        </p:txBody>
      </p:sp>
      <p:sp>
        <p:nvSpPr>
          <p:cNvPr name="TextBox 14" id="14"/>
          <p:cNvSpPr txBox="true"/>
          <p:nvPr/>
        </p:nvSpPr>
        <p:spPr>
          <a:xfrm rot="0">
            <a:off x="3930070" y="4023135"/>
            <a:ext cx="3330318" cy="2703880"/>
          </a:xfrm>
          <a:prstGeom prst="rect">
            <a:avLst/>
          </a:prstGeom>
        </p:spPr>
        <p:txBody>
          <a:bodyPr anchor="t" rtlCol="false" tIns="0" lIns="0" bIns="0" rIns="0">
            <a:spAutoFit/>
          </a:bodyPr>
          <a:lstStyle/>
          <a:p>
            <a:pPr algn="ctr">
              <a:lnSpc>
                <a:spcPts val="1400"/>
              </a:lnSpc>
              <a:spcBef>
                <a:spcPct val="0"/>
              </a:spcBef>
            </a:pPr>
            <a:r>
              <a:rPr lang="en-US" sz="1000">
                <a:solidFill>
                  <a:srgbClr val="1B3251"/>
                </a:solidFill>
                <a:latin typeface="Poppins Bold"/>
              </a:rPr>
              <a:t>LES COULISSES DE MON MÉTIER</a:t>
            </a:r>
          </a:p>
          <a:p>
            <a:pPr algn="ctr">
              <a:lnSpc>
                <a:spcPts val="420"/>
              </a:lnSpc>
              <a:spcBef>
                <a:spcPct val="0"/>
              </a:spcBef>
            </a:pPr>
          </a:p>
          <a:p>
            <a:pPr algn="just" marL="215901" indent="-107950" lvl="1">
              <a:lnSpc>
                <a:spcPts val="1400"/>
              </a:lnSpc>
              <a:spcBef>
                <a:spcPct val="0"/>
              </a:spcBef>
              <a:buFont typeface="Arial"/>
              <a:buChar char="•"/>
            </a:pPr>
            <a:r>
              <a:rPr lang="en-US" sz="1000">
                <a:solidFill>
                  <a:srgbClr val="1B3251"/>
                </a:solidFill>
                <a:latin typeface="Poppins"/>
              </a:rPr>
              <a:t>Accueillir les clients</a:t>
            </a:r>
          </a:p>
          <a:p>
            <a:pPr algn="just" marL="215901" indent="-107950" lvl="1">
              <a:lnSpc>
                <a:spcPts val="1400"/>
              </a:lnSpc>
              <a:spcBef>
                <a:spcPct val="0"/>
              </a:spcBef>
              <a:buFont typeface="Arial"/>
              <a:buChar char="•"/>
            </a:pPr>
            <a:r>
              <a:rPr lang="en-US" sz="1000">
                <a:solidFill>
                  <a:srgbClr val="1B3251"/>
                </a:solidFill>
                <a:latin typeface="Poppins"/>
              </a:rPr>
              <a:t>Assurer le check-in et check-out</a:t>
            </a:r>
          </a:p>
          <a:p>
            <a:pPr algn="just" marL="215901" indent="-107950" lvl="1">
              <a:lnSpc>
                <a:spcPts val="1400"/>
              </a:lnSpc>
              <a:spcBef>
                <a:spcPct val="0"/>
              </a:spcBef>
              <a:buFont typeface="Arial"/>
              <a:buChar char="•"/>
            </a:pPr>
            <a:r>
              <a:rPr lang="en-US" sz="1000">
                <a:solidFill>
                  <a:srgbClr val="1B3251"/>
                </a:solidFill>
                <a:latin typeface="Poppins"/>
              </a:rPr>
              <a:t>Faciliter le déroulement du séjour du client avant, pendant et après sa venue.</a:t>
            </a:r>
          </a:p>
          <a:p>
            <a:pPr algn="just" marL="215901" indent="-107950" lvl="1">
              <a:lnSpc>
                <a:spcPts val="1400"/>
              </a:lnSpc>
              <a:spcBef>
                <a:spcPct val="0"/>
              </a:spcBef>
              <a:buFont typeface="Arial"/>
              <a:buChar char="•"/>
            </a:pPr>
            <a:r>
              <a:rPr lang="en-US" sz="1000">
                <a:solidFill>
                  <a:srgbClr val="1B3251"/>
                </a:solidFill>
                <a:latin typeface="Poppins"/>
              </a:rPr>
              <a:t>Etablir la facturation et l'encaissement en garantissant un service exceptionnel.</a:t>
            </a:r>
          </a:p>
          <a:p>
            <a:pPr algn="just" marL="215901" indent="-107950" lvl="1">
              <a:lnSpc>
                <a:spcPts val="1400"/>
              </a:lnSpc>
              <a:spcBef>
                <a:spcPct val="0"/>
              </a:spcBef>
              <a:buFont typeface="Arial"/>
              <a:buChar char="•"/>
            </a:pPr>
            <a:r>
              <a:rPr lang="en-US" sz="1000">
                <a:solidFill>
                  <a:srgbClr val="1B3251"/>
                </a:solidFill>
                <a:latin typeface="Poppins"/>
              </a:rPr>
              <a:t>Assurer le suivi et la remise de la caisse journalière.</a:t>
            </a:r>
          </a:p>
          <a:p>
            <a:pPr algn="just" marL="215901" indent="-107950" lvl="1">
              <a:lnSpc>
                <a:spcPts val="1400"/>
              </a:lnSpc>
              <a:spcBef>
                <a:spcPct val="0"/>
              </a:spcBef>
              <a:buFont typeface="Arial"/>
              <a:buChar char="•"/>
            </a:pPr>
            <a:r>
              <a:rPr lang="en-US" sz="1000">
                <a:solidFill>
                  <a:srgbClr val="1B3251"/>
                </a:solidFill>
                <a:latin typeface="Poppins"/>
              </a:rPr>
              <a:t>Proposer une expérience personnalisée pour le client</a:t>
            </a:r>
          </a:p>
          <a:p>
            <a:pPr algn="just" marL="215901" indent="-107950" lvl="1">
              <a:lnSpc>
                <a:spcPts val="1400"/>
              </a:lnSpc>
              <a:spcBef>
                <a:spcPct val="0"/>
              </a:spcBef>
              <a:buFont typeface="Arial"/>
              <a:buChar char="•"/>
            </a:pPr>
            <a:r>
              <a:rPr lang="en-US" sz="1000">
                <a:solidFill>
                  <a:srgbClr val="1B3251"/>
                </a:solidFill>
                <a:latin typeface="Poppins"/>
              </a:rPr>
              <a:t>Fidéliser la clientèle </a:t>
            </a:r>
          </a:p>
          <a:p>
            <a:pPr algn="just" marL="215901" indent="-107950" lvl="1">
              <a:lnSpc>
                <a:spcPts val="1400"/>
              </a:lnSpc>
              <a:spcBef>
                <a:spcPct val="0"/>
              </a:spcBef>
              <a:buFont typeface="Arial"/>
              <a:buChar char="•"/>
            </a:pPr>
            <a:r>
              <a:rPr lang="en-US" sz="1000">
                <a:solidFill>
                  <a:srgbClr val="1B3251"/>
                </a:solidFill>
                <a:latin typeface="Poppins"/>
              </a:rPr>
              <a:t>Promouvoir les équipements de l'établissement, améliorer le séjour des clients en proposant des services.</a:t>
            </a:r>
          </a:p>
        </p:txBody>
      </p:sp>
      <p:sp>
        <p:nvSpPr>
          <p:cNvPr name="TextBox 15" id="15"/>
          <p:cNvSpPr txBox="true"/>
          <p:nvPr/>
        </p:nvSpPr>
        <p:spPr>
          <a:xfrm rot="0">
            <a:off x="26399" y="614352"/>
            <a:ext cx="7533601" cy="548602"/>
          </a:xfrm>
          <a:prstGeom prst="rect">
            <a:avLst/>
          </a:prstGeom>
        </p:spPr>
        <p:txBody>
          <a:bodyPr anchor="t" rtlCol="false" tIns="0" lIns="0" bIns="0" rIns="0">
            <a:spAutoFit/>
          </a:bodyPr>
          <a:lstStyle/>
          <a:p>
            <a:pPr algn="ctr" marL="0" indent="0" lvl="0">
              <a:lnSpc>
                <a:spcPts val="3959"/>
              </a:lnSpc>
            </a:pPr>
            <a:r>
              <a:rPr lang="en-US" sz="4398" spc="87">
                <a:solidFill>
                  <a:srgbClr val="397DC9"/>
                </a:solidFill>
                <a:latin typeface="Calps Bold"/>
              </a:rPr>
              <a:t>CONTEXTE #1</a:t>
            </a:r>
          </a:p>
        </p:txBody>
      </p:sp>
      <p:sp>
        <p:nvSpPr>
          <p:cNvPr name="Freeform 16" id="16"/>
          <p:cNvSpPr/>
          <p:nvPr/>
        </p:nvSpPr>
        <p:spPr>
          <a:xfrm flipH="false" flipV="false" rot="4231162">
            <a:off x="951407" y="613560"/>
            <a:ext cx="795963" cy="539265"/>
          </a:xfrm>
          <a:custGeom>
            <a:avLst/>
            <a:gdLst/>
            <a:ahLst/>
            <a:cxnLst/>
            <a:rect r="r" b="b" t="t" l="l"/>
            <a:pathLst>
              <a:path h="539265" w="795963">
                <a:moveTo>
                  <a:pt x="0" y="0"/>
                </a:moveTo>
                <a:lnTo>
                  <a:pt x="795963" y="0"/>
                </a:lnTo>
                <a:lnTo>
                  <a:pt x="795963" y="539265"/>
                </a:lnTo>
                <a:lnTo>
                  <a:pt x="0" y="5392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7" id="17"/>
          <p:cNvSpPr txBox="true"/>
          <p:nvPr/>
        </p:nvSpPr>
        <p:spPr>
          <a:xfrm rot="0">
            <a:off x="1651964" y="-10296"/>
            <a:ext cx="5693293" cy="264159"/>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rPr>
              <a:t>Séance #1 : L’accueil dans les métiers de la relation au client </a:t>
            </a:r>
          </a:p>
        </p:txBody>
      </p:sp>
      <p:sp>
        <p:nvSpPr>
          <p:cNvPr name="TextBox 18" id="18"/>
          <p:cNvSpPr txBox="true"/>
          <p:nvPr/>
        </p:nvSpPr>
        <p:spPr>
          <a:xfrm rot="0">
            <a:off x="133869" y="1041668"/>
            <a:ext cx="7560000" cy="631319"/>
          </a:xfrm>
          <a:prstGeom prst="rect">
            <a:avLst/>
          </a:prstGeom>
        </p:spPr>
        <p:txBody>
          <a:bodyPr anchor="t" rtlCol="false" tIns="0" lIns="0" bIns="0" rIns="0">
            <a:spAutoFit/>
          </a:bodyPr>
          <a:lstStyle/>
          <a:p>
            <a:pPr algn="ctr">
              <a:lnSpc>
                <a:spcPts val="2477"/>
              </a:lnSpc>
            </a:pPr>
            <a:r>
              <a:rPr lang="en-US" sz="1769">
                <a:solidFill>
                  <a:srgbClr val="000000"/>
                </a:solidFill>
                <a:latin typeface="Poppins Bold"/>
              </a:rPr>
              <a:t>L’accueil en entreprise </a:t>
            </a:r>
          </a:p>
          <a:p>
            <a:pPr algn="ctr">
              <a:lnSpc>
                <a:spcPts val="2477"/>
              </a:lnSpc>
              <a:spcBef>
                <a:spcPct val="0"/>
              </a:spcBef>
            </a:pPr>
            <a:r>
              <a:rPr lang="en-US" sz="1769">
                <a:solidFill>
                  <a:srgbClr val="000000"/>
                </a:solidFill>
                <a:latin typeface="Poppins Bold"/>
              </a:rPr>
              <a:t>proposant des services :</a:t>
            </a:r>
            <a:r>
              <a:rPr lang="en-US" sz="1769">
                <a:solidFill>
                  <a:srgbClr val="025ABB"/>
                </a:solidFill>
                <a:latin typeface="Poppins Bold"/>
              </a:rPr>
              <a:t> fiche de mission</a:t>
            </a:r>
          </a:p>
        </p:txBody>
      </p:sp>
      <p:grpSp>
        <p:nvGrpSpPr>
          <p:cNvPr name="Group 19" id="19"/>
          <p:cNvGrpSpPr/>
          <p:nvPr/>
        </p:nvGrpSpPr>
        <p:grpSpPr>
          <a:xfrm rot="0">
            <a:off x="0" y="-11590"/>
            <a:ext cx="1484534" cy="265454"/>
            <a:chOff x="0" y="0"/>
            <a:chExt cx="1979379" cy="353938"/>
          </a:xfrm>
        </p:grpSpPr>
        <p:grpSp>
          <p:nvGrpSpPr>
            <p:cNvPr name="Group 20" id="20"/>
            <p:cNvGrpSpPr/>
            <p:nvPr/>
          </p:nvGrpSpPr>
          <p:grpSpPr>
            <a:xfrm rot="0">
              <a:off x="36982" y="0"/>
              <a:ext cx="1942397" cy="353938"/>
              <a:chOff x="0" y="0"/>
              <a:chExt cx="522084" cy="95133"/>
            </a:xfrm>
          </p:grpSpPr>
          <p:sp>
            <p:nvSpPr>
              <p:cNvPr name="Freeform 21" id="21"/>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397DC9"/>
              </a:solidFill>
            </p:spPr>
          </p:sp>
          <p:sp>
            <p:nvSpPr>
              <p:cNvPr name="TextBox 22" id="22"/>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3" id="23"/>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EXPERT #1</a:t>
              </a:r>
            </a:p>
          </p:txBody>
        </p:sp>
      </p:grpSp>
      <p:sp>
        <p:nvSpPr>
          <p:cNvPr name="Freeform 24" id="24"/>
          <p:cNvSpPr/>
          <p:nvPr/>
        </p:nvSpPr>
        <p:spPr>
          <a:xfrm flipH="false" flipV="false" rot="0">
            <a:off x="1736307" y="7298040"/>
            <a:ext cx="3521113" cy="2962206"/>
          </a:xfrm>
          <a:custGeom>
            <a:avLst/>
            <a:gdLst/>
            <a:ahLst/>
            <a:cxnLst/>
            <a:rect r="r" b="b" t="t" l="l"/>
            <a:pathLst>
              <a:path h="2962206" w="3521113">
                <a:moveTo>
                  <a:pt x="0" y="0"/>
                </a:moveTo>
                <a:lnTo>
                  <a:pt x="3521113" y="0"/>
                </a:lnTo>
                <a:lnTo>
                  <a:pt x="3521113" y="2962206"/>
                </a:lnTo>
                <a:lnTo>
                  <a:pt x="0" y="2962206"/>
                </a:lnTo>
                <a:lnTo>
                  <a:pt x="0" y="0"/>
                </a:lnTo>
                <a:close/>
              </a:path>
            </a:pathLst>
          </a:custGeom>
          <a:blipFill>
            <a:blip r:embed="rId5"/>
            <a:stretch>
              <a:fillRect l="0" t="0" r="0" b="0"/>
            </a:stretch>
          </a:blipFill>
        </p:spPr>
      </p:sp>
      <p:grpSp>
        <p:nvGrpSpPr>
          <p:cNvPr name="Group 25" id="25"/>
          <p:cNvGrpSpPr/>
          <p:nvPr/>
        </p:nvGrpSpPr>
        <p:grpSpPr>
          <a:xfrm rot="0">
            <a:off x="326012" y="6911771"/>
            <a:ext cx="6934376" cy="386269"/>
            <a:chOff x="0" y="0"/>
            <a:chExt cx="66209596" cy="3688107"/>
          </a:xfrm>
        </p:grpSpPr>
        <p:sp>
          <p:nvSpPr>
            <p:cNvPr name="Freeform 26" id="26"/>
            <p:cNvSpPr/>
            <p:nvPr/>
          </p:nvSpPr>
          <p:spPr>
            <a:xfrm flipH="false" flipV="false" rot="0">
              <a:off x="72390" y="72390"/>
              <a:ext cx="66064813" cy="3543327"/>
            </a:xfrm>
            <a:custGeom>
              <a:avLst/>
              <a:gdLst/>
              <a:ahLst/>
              <a:cxnLst/>
              <a:rect r="r" b="b" t="t" l="l"/>
              <a:pathLst>
                <a:path h="3543327" w="66064813">
                  <a:moveTo>
                    <a:pt x="0" y="0"/>
                  </a:moveTo>
                  <a:lnTo>
                    <a:pt x="66064813" y="0"/>
                  </a:lnTo>
                  <a:lnTo>
                    <a:pt x="66064813" y="3543327"/>
                  </a:lnTo>
                  <a:lnTo>
                    <a:pt x="0" y="3543327"/>
                  </a:lnTo>
                  <a:lnTo>
                    <a:pt x="0" y="0"/>
                  </a:lnTo>
                  <a:close/>
                </a:path>
              </a:pathLst>
            </a:custGeom>
            <a:solidFill>
              <a:srgbClr val="397DC9"/>
            </a:solidFill>
          </p:spPr>
        </p:sp>
        <p:sp>
          <p:nvSpPr>
            <p:cNvPr name="Freeform 27" id="27"/>
            <p:cNvSpPr/>
            <p:nvPr/>
          </p:nvSpPr>
          <p:spPr>
            <a:xfrm flipH="false" flipV="false" rot="0">
              <a:off x="0" y="0"/>
              <a:ext cx="66209596" cy="3688107"/>
            </a:xfrm>
            <a:custGeom>
              <a:avLst/>
              <a:gdLst/>
              <a:ahLst/>
              <a:cxnLst/>
              <a:rect r="r" b="b" t="t" l="l"/>
              <a:pathLst>
                <a:path h="3688107" w="66209596">
                  <a:moveTo>
                    <a:pt x="66064817" y="3543327"/>
                  </a:moveTo>
                  <a:lnTo>
                    <a:pt x="66209596" y="3543327"/>
                  </a:lnTo>
                  <a:lnTo>
                    <a:pt x="66209596" y="3688107"/>
                  </a:lnTo>
                  <a:lnTo>
                    <a:pt x="66064817" y="3688107"/>
                  </a:lnTo>
                  <a:lnTo>
                    <a:pt x="66064817" y="3543327"/>
                  </a:lnTo>
                  <a:close/>
                  <a:moveTo>
                    <a:pt x="0" y="144780"/>
                  </a:moveTo>
                  <a:lnTo>
                    <a:pt x="144780" y="144780"/>
                  </a:lnTo>
                  <a:lnTo>
                    <a:pt x="144780" y="3543327"/>
                  </a:lnTo>
                  <a:lnTo>
                    <a:pt x="0" y="3543327"/>
                  </a:lnTo>
                  <a:lnTo>
                    <a:pt x="0" y="144780"/>
                  </a:lnTo>
                  <a:close/>
                  <a:moveTo>
                    <a:pt x="0" y="3543327"/>
                  </a:moveTo>
                  <a:lnTo>
                    <a:pt x="144780" y="3543327"/>
                  </a:lnTo>
                  <a:lnTo>
                    <a:pt x="144780" y="3688107"/>
                  </a:lnTo>
                  <a:lnTo>
                    <a:pt x="0" y="3688107"/>
                  </a:lnTo>
                  <a:lnTo>
                    <a:pt x="0" y="3543327"/>
                  </a:lnTo>
                  <a:close/>
                  <a:moveTo>
                    <a:pt x="66064817" y="144780"/>
                  </a:moveTo>
                  <a:lnTo>
                    <a:pt x="66209596" y="144780"/>
                  </a:lnTo>
                  <a:lnTo>
                    <a:pt x="66209596" y="3543327"/>
                  </a:lnTo>
                  <a:lnTo>
                    <a:pt x="66064817" y="3543327"/>
                  </a:lnTo>
                  <a:lnTo>
                    <a:pt x="66064817" y="144780"/>
                  </a:lnTo>
                  <a:close/>
                  <a:moveTo>
                    <a:pt x="144780" y="3543327"/>
                  </a:moveTo>
                  <a:lnTo>
                    <a:pt x="66064817" y="3543327"/>
                  </a:lnTo>
                  <a:lnTo>
                    <a:pt x="66064817" y="3688107"/>
                  </a:lnTo>
                  <a:lnTo>
                    <a:pt x="144780" y="3688107"/>
                  </a:lnTo>
                  <a:lnTo>
                    <a:pt x="144780" y="3543327"/>
                  </a:lnTo>
                  <a:close/>
                  <a:moveTo>
                    <a:pt x="66064817" y="0"/>
                  </a:moveTo>
                  <a:lnTo>
                    <a:pt x="66209596" y="0"/>
                  </a:lnTo>
                  <a:lnTo>
                    <a:pt x="66209596" y="144780"/>
                  </a:lnTo>
                  <a:lnTo>
                    <a:pt x="66064817" y="144780"/>
                  </a:lnTo>
                  <a:lnTo>
                    <a:pt x="66064817" y="0"/>
                  </a:lnTo>
                  <a:close/>
                  <a:moveTo>
                    <a:pt x="0" y="0"/>
                  </a:moveTo>
                  <a:lnTo>
                    <a:pt x="144780" y="0"/>
                  </a:lnTo>
                  <a:lnTo>
                    <a:pt x="144780" y="144780"/>
                  </a:lnTo>
                  <a:lnTo>
                    <a:pt x="0" y="144780"/>
                  </a:lnTo>
                  <a:lnTo>
                    <a:pt x="0" y="0"/>
                  </a:lnTo>
                  <a:close/>
                  <a:moveTo>
                    <a:pt x="144780" y="0"/>
                  </a:moveTo>
                  <a:lnTo>
                    <a:pt x="66064817" y="0"/>
                  </a:lnTo>
                  <a:lnTo>
                    <a:pt x="66064817" y="144780"/>
                  </a:lnTo>
                  <a:lnTo>
                    <a:pt x="144780" y="144780"/>
                  </a:lnTo>
                  <a:lnTo>
                    <a:pt x="144780" y="0"/>
                  </a:lnTo>
                  <a:close/>
                </a:path>
              </a:pathLst>
            </a:custGeom>
            <a:solidFill>
              <a:srgbClr val="FFFFFF"/>
            </a:solidFill>
          </p:spPr>
        </p:sp>
      </p:grpSp>
      <p:sp>
        <p:nvSpPr>
          <p:cNvPr name="TextBox 28" id="28"/>
          <p:cNvSpPr txBox="true"/>
          <p:nvPr/>
        </p:nvSpPr>
        <p:spPr>
          <a:xfrm rot="0">
            <a:off x="322613" y="6946778"/>
            <a:ext cx="6735891" cy="240665"/>
          </a:xfrm>
          <a:prstGeom prst="rect">
            <a:avLst/>
          </a:prstGeom>
        </p:spPr>
        <p:txBody>
          <a:bodyPr anchor="t" rtlCol="false" tIns="0" lIns="0" bIns="0" rIns="0">
            <a:spAutoFit/>
          </a:bodyPr>
          <a:lstStyle/>
          <a:p>
            <a:pPr algn="ctr">
              <a:lnSpc>
                <a:spcPts val="1960"/>
              </a:lnSpc>
              <a:spcBef>
                <a:spcPct val="0"/>
              </a:spcBef>
            </a:pPr>
            <a:r>
              <a:rPr lang="en-US" sz="1400">
                <a:solidFill>
                  <a:srgbClr val="FFFFFF"/>
                </a:solidFill>
                <a:latin typeface="Caldina"/>
              </a:rPr>
              <a:t>Fiche d’évaluation de l’accueil chez IBIS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7011" y="3801308"/>
            <a:ext cx="4865933" cy="1723351"/>
          </a:xfrm>
          <a:custGeom>
            <a:avLst/>
            <a:gdLst/>
            <a:ahLst/>
            <a:cxnLst/>
            <a:rect r="r" b="b" t="t" l="l"/>
            <a:pathLst>
              <a:path h="1723351" w="4865933">
                <a:moveTo>
                  <a:pt x="0" y="0"/>
                </a:moveTo>
                <a:lnTo>
                  <a:pt x="4865934" y="0"/>
                </a:lnTo>
                <a:lnTo>
                  <a:pt x="4865934" y="1723352"/>
                </a:lnTo>
                <a:lnTo>
                  <a:pt x="0" y="1723352"/>
                </a:lnTo>
                <a:lnTo>
                  <a:pt x="0" y="0"/>
                </a:lnTo>
                <a:close/>
              </a:path>
            </a:pathLst>
          </a:custGeom>
          <a:blipFill>
            <a:blip r:embed="rId2"/>
            <a:stretch>
              <a:fillRect l="0" t="0" r="0" b="0"/>
            </a:stretch>
          </a:blipFill>
        </p:spPr>
      </p:sp>
      <p:sp>
        <p:nvSpPr>
          <p:cNvPr name="Freeform 3" id="3"/>
          <p:cNvSpPr/>
          <p:nvPr/>
        </p:nvSpPr>
        <p:spPr>
          <a:xfrm flipH="false" flipV="false" rot="0">
            <a:off x="4007687" y="5667535"/>
            <a:ext cx="3120870" cy="2079634"/>
          </a:xfrm>
          <a:custGeom>
            <a:avLst/>
            <a:gdLst/>
            <a:ahLst/>
            <a:cxnLst/>
            <a:rect r="r" b="b" t="t" l="l"/>
            <a:pathLst>
              <a:path h="2079634" w="3120870">
                <a:moveTo>
                  <a:pt x="0" y="0"/>
                </a:moveTo>
                <a:lnTo>
                  <a:pt x="3120871" y="0"/>
                </a:lnTo>
                <a:lnTo>
                  <a:pt x="3120871" y="2079633"/>
                </a:lnTo>
                <a:lnTo>
                  <a:pt x="0" y="2079633"/>
                </a:lnTo>
                <a:lnTo>
                  <a:pt x="0" y="0"/>
                </a:lnTo>
                <a:close/>
              </a:path>
            </a:pathLst>
          </a:custGeom>
          <a:blipFill>
            <a:blip r:embed="rId3"/>
            <a:stretch>
              <a:fillRect l="0" t="-1832" r="0" b="0"/>
            </a:stretch>
          </a:blipFill>
        </p:spPr>
      </p:sp>
      <p:sp>
        <p:nvSpPr>
          <p:cNvPr name="AutoShape 4" id="4"/>
          <p:cNvSpPr/>
          <p:nvPr/>
        </p:nvSpPr>
        <p:spPr>
          <a:xfrm flipV="true">
            <a:off x="5757045" y="5307647"/>
            <a:ext cx="700199" cy="901105"/>
          </a:xfrm>
          <a:prstGeom prst="line">
            <a:avLst/>
          </a:prstGeom>
          <a:ln cap="flat" w="38100">
            <a:solidFill>
              <a:srgbClr val="025ABB"/>
            </a:solidFill>
            <a:prstDash val="solid"/>
            <a:headEnd type="none" len="sm" w="sm"/>
            <a:tailEnd type="arrow" len="sm" w="med"/>
          </a:ln>
        </p:spPr>
      </p:sp>
      <p:sp>
        <p:nvSpPr>
          <p:cNvPr name="Freeform 5" id="5"/>
          <p:cNvSpPr/>
          <p:nvPr/>
        </p:nvSpPr>
        <p:spPr>
          <a:xfrm flipH="false" flipV="false" rot="0">
            <a:off x="557019" y="5763612"/>
            <a:ext cx="3222981" cy="1187874"/>
          </a:xfrm>
          <a:custGeom>
            <a:avLst/>
            <a:gdLst/>
            <a:ahLst/>
            <a:cxnLst/>
            <a:rect r="r" b="b" t="t" l="l"/>
            <a:pathLst>
              <a:path h="1187874" w="3222981">
                <a:moveTo>
                  <a:pt x="0" y="0"/>
                </a:moveTo>
                <a:lnTo>
                  <a:pt x="3222981" y="0"/>
                </a:lnTo>
                <a:lnTo>
                  <a:pt x="3222981" y="1187874"/>
                </a:lnTo>
                <a:lnTo>
                  <a:pt x="0" y="1187874"/>
                </a:lnTo>
                <a:lnTo>
                  <a:pt x="0" y="0"/>
                </a:lnTo>
                <a:close/>
              </a:path>
            </a:pathLst>
          </a:custGeom>
          <a:blipFill>
            <a:blip r:embed="rId4"/>
            <a:stretch>
              <a:fillRect l="0" t="0" r="0" b="0"/>
            </a:stretch>
          </a:blipFill>
        </p:spPr>
      </p:sp>
      <p:grpSp>
        <p:nvGrpSpPr>
          <p:cNvPr name="Group 6" id="6"/>
          <p:cNvGrpSpPr/>
          <p:nvPr/>
        </p:nvGrpSpPr>
        <p:grpSpPr>
          <a:xfrm rot="0">
            <a:off x="410881" y="1612470"/>
            <a:ext cx="6934376" cy="1989412"/>
            <a:chOff x="0" y="0"/>
            <a:chExt cx="66209596" cy="18994957"/>
          </a:xfrm>
        </p:grpSpPr>
        <p:sp>
          <p:nvSpPr>
            <p:cNvPr name="Freeform 7" id="7"/>
            <p:cNvSpPr/>
            <p:nvPr/>
          </p:nvSpPr>
          <p:spPr>
            <a:xfrm flipH="false" flipV="false" rot="0">
              <a:off x="72390" y="72390"/>
              <a:ext cx="66064813" cy="18850177"/>
            </a:xfrm>
            <a:custGeom>
              <a:avLst/>
              <a:gdLst/>
              <a:ahLst/>
              <a:cxnLst/>
              <a:rect r="r" b="b" t="t" l="l"/>
              <a:pathLst>
                <a:path h="18850177" w="66064813">
                  <a:moveTo>
                    <a:pt x="0" y="0"/>
                  </a:moveTo>
                  <a:lnTo>
                    <a:pt x="66064813" y="0"/>
                  </a:lnTo>
                  <a:lnTo>
                    <a:pt x="66064813" y="18850177"/>
                  </a:lnTo>
                  <a:lnTo>
                    <a:pt x="0" y="18850177"/>
                  </a:lnTo>
                  <a:lnTo>
                    <a:pt x="0" y="0"/>
                  </a:lnTo>
                  <a:close/>
                </a:path>
              </a:pathLst>
            </a:custGeom>
            <a:solidFill>
              <a:srgbClr val="397DC9"/>
            </a:solidFill>
          </p:spPr>
        </p:sp>
        <p:sp>
          <p:nvSpPr>
            <p:cNvPr name="Freeform 8" id="8"/>
            <p:cNvSpPr/>
            <p:nvPr/>
          </p:nvSpPr>
          <p:spPr>
            <a:xfrm flipH="false" flipV="false" rot="0">
              <a:off x="0" y="0"/>
              <a:ext cx="66209596" cy="18994957"/>
            </a:xfrm>
            <a:custGeom>
              <a:avLst/>
              <a:gdLst/>
              <a:ahLst/>
              <a:cxnLst/>
              <a:rect r="r" b="b" t="t" l="l"/>
              <a:pathLst>
                <a:path h="18994957" w="66209596">
                  <a:moveTo>
                    <a:pt x="66064817" y="18850177"/>
                  </a:moveTo>
                  <a:lnTo>
                    <a:pt x="66209596" y="18850177"/>
                  </a:lnTo>
                  <a:lnTo>
                    <a:pt x="66209596" y="18994957"/>
                  </a:lnTo>
                  <a:lnTo>
                    <a:pt x="66064817" y="18994957"/>
                  </a:lnTo>
                  <a:lnTo>
                    <a:pt x="66064817" y="18850177"/>
                  </a:lnTo>
                  <a:close/>
                  <a:moveTo>
                    <a:pt x="0" y="144780"/>
                  </a:moveTo>
                  <a:lnTo>
                    <a:pt x="144780" y="144780"/>
                  </a:lnTo>
                  <a:lnTo>
                    <a:pt x="144780" y="18850177"/>
                  </a:lnTo>
                  <a:lnTo>
                    <a:pt x="0" y="18850177"/>
                  </a:lnTo>
                  <a:lnTo>
                    <a:pt x="0" y="144780"/>
                  </a:lnTo>
                  <a:close/>
                  <a:moveTo>
                    <a:pt x="0" y="18850177"/>
                  </a:moveTo>
                  <a:lnTo>
                    <a:pt x="144780" y="18850177"/>
                  </a:lnTo>
                  <a:lnTo>
                    <a:pt x="144780" y="18994957"/>
                  </a:lnTo>
                  <a:lnTo>
                    <a:pt x="0" y="18994957"/>
                  </a:lnTo>
                  <a:lnTo>
                    <a:pt x="0" y="18850177"/>
                  </a:lnTo>
                  <a:close/>
                  <a:moveTo>
                    <a:pt x="66064817" y="144780"/>
                  </a:moveTo>
                  <a:lnTo>
                    <a:pt x="66209596" y="144780"/>
                  </a:lnTo>
                  <a:lnTo>
                    <a:pt x="66209596" y="18850177"/>
                  </a:lnTo>
                  <a:lnTo>
                    <a:pt x="66064817" y="18850177"/>
                  </a:lnTo>
                  <a:lnTo>
                    <a:pt x="66064817" y="144780"/>
                  </a:lnTo>
                  <a:close/>
                  <a:moveTo>
                    <a:pt x="144780" y="18850177"/>
                  </a:moveTo>
                  <a:lnTo>
                    <a:pt x="66064817" y="18850177"/>
                  </a:lnTo>
                  <a:lnTo>
                    <a:pt x="66064817" y="18994957"/>
                  </a:lnTo>
                  <a:lnTo>
                    <a:pt x="144780" y="18994957"/>
                  </a:lnTo>
                  <a:lnTo>
                    <a:pt x="144780" y="18850177"/>
                  </a:lnTo>
                  <a:close/>
                  <a:moveTo>
                    <a:pt x="66064817" y="0"/>
                  </a:moveTo>
                  <a:lnTo>
                    <a:pt x="66209596" y="0"/>
                  </a:lnTo>
                  <a:lnTo>
                    <a:pt x="66209596" y="144780"/>
                  </a:lnTo>
                  <a:lnTo>
                    <a:pt x="66064817" y="144780"/>
                  </a:lnTo>
                  <a:lnTo>
                    <a:pt x="66064817" y="0"/>
                  </a:lnTo>
                  <a:close/>
                  <a:moveTo>
                    <a:pt x="0" y="0"/>
                  </a:moveTo>
                  <a:lnTo>
                    <a:pt x="144780" y="0"/>
                  </a:lnTo>
                  <a:lnTo>
                    <a:pt x="144780" y="144780"/>
                  </a:lnTo>
                  <a:lnTo>
                    <a:pt x="0" y="144780"/>
                  </a:lnTo>
                  <a:lnTo>
                    <a:pt x="0" y="0"/>
                  </a:lnTo>
                  <a:close/>
                  <a:moveTo>
                    <a:pt x="144780" y="0"/>
                  </a:moveTo>
                  <a:lnTo>
                    <a:pt x="66064817" y="0"/>
                  </a:lnTo>
                  <a:lnTo>
                    <a:pt x="66064817" y="144780"/>
                  </a:lnTo>
                  <a:lnTo>
                    <a:pt x="144780" y="144780"/>
                  </a:lnTo>
                  <a:lnTo>
                    <a:pt x="144780" y="0"/>
                  </a:lnTo>
                  <a:close/>
                </a:path>
              </a:pathLst>
            </a:custGeom>
            <a:solidFill>
              <a:srgbClr val="FFFFFF"/>
            </a:solidFill>
          </p:spPr>
        </p:sp>
      </p:grpSp>
      <p:sp>
        <p:nvSpPr>
          <p:cNvPr name="TextBox 9" id="9"/>
          <p:cNvSpPr txBox="true"/>
          <p:nvPr/>
        </p:nvSpPr>
        <p:spPr>
          <a:xfrm rot="0">
            <a:off x="595545" y="1753433"/>
            <a:ext cx="6533013" cy="1685925"/>
          </a:xfrm>
          <a:prstGeom prst="rect">
            <a:avLst/>
          </a:prstGeom>
        </p:spPr>
        <p:txBody>
          <a:bodyPr anchor="t" rtlCol="false" tIns="0" lIns="0" bIns="0" rIns="0">
            <a:spAutoFit/>
          </a:bodyPr>
          <a:lstStyle/>
          <a:p>
            <a:pPr>
              <a:lnSpc>
                <a:spcPts val="1679"/>
              </a:lnSpc>
              <a:spcBef>
                <a:spcPct val="0"/>
              </a:spcBef>
            </a:pPr>
            <a:r>
              <a:rPr lang="en-US" sz="1200">
                <a:solidFill>
                  <a:srgbClr val="FFFFFF"/>
                </a:solidFill>
                <a:latin typeface="Poppins"/>
                <a:ea typeface="Poppins"/>
              </a:rPr>
              <a:t>Vous êtes élève en 2°MRC et en stage à Leclerc de Castres. </a:t>
            </a:r>
          </a:p>
          <a:p>
            <a:pPr>
              <a:lnSpc>
                <a:spcPts val="1679"/>
              </a:lnSpc>
              <a:spcBef>
                <a:spcPct val="0"/>
              </a:spcBef>
            </a:pPr>
            <a:r>
              <a:rPr lang="en-US" sz="1200">
                <a:solidFill>
                  <a:srgbClr val="FFFFFF"/>
                </a:solidFill>
                <a:latin typeface="Poppins"/>
              </a:rPr>
              <a:t>Votre responsable souhaite vous familiariser avec l’accueil des clients. </a:t>
            </a:r>
          </a:p>
          <a:p>
            <a:pPr>
              <a:lnSpc>
                <a:spcPts val="1679"/>
              </a:lnSpc>
              <a:spcBef>
                <a:spcPct val="0"/>
              </a:spcBef>
            </a:pPr>
            <a:r>
              <a:rPr lang="en-US" sz="1200">
                <a:solidFill>
                  <a:srgbClr val="FFFFFF"/>
                </a:solidFill>
                <a:latin typeface="Poppins"/>
              </a:rPr>
              <a:t>Il vous confie les missions suivantes :</a:t>
            </a:r>
          </a:p>
          <a:p>
            <a:pPr marL="259080" indent="-129540" lvl="1">
              <a:lnSpc>
                <a:spcPts val="1679"/>
              </a:lnSpc>
              <a:spcBef>
                <a:spcPct val="0"/>
              </a:spcBef>
              <a:buFont typeface="Arial"/>
              <a:buChar char="•"/>
            </a:pPr>
            <a:r>
              <a:rPr lang="en-US" sz="1200">
                <a:solidFill>
                  <a:srgbClr val="FFFFFF"/>
                </a:solidFill>
                <a:latin typeface="Poppins"/>
              </a:rPr>
              <a:t>Observer l’agent d’accueil et ses missions.</a:t>
            </a:r>
          </a:p>
          <a:p>
            <a:pPr marL="259080" indent="-129540" lvl="1">
              <a:lnSpc>
                <a:spcPts val="1679"/>
              </a:lnSpc>
              <a:spcBef>
                <a:spcPct val="0"/>
              </a:spcBef>
              <a:buFont typeface="Arial"/>
              <a:buChar char="•"/>
            </a:pPr>
            <a:r>
              <a:rPr lang="en-US" sz="1200">
                <a:solidFill>
                  <a:srgbClr val="FFFFFF"/>
                </a:solidFill>
                <a:latin typeface="Poppins"/>
              </a:rPr>
              <a:t>Proposer une technique d’accueil ainsi que les softskills qu’il faut développer pour devenir un bon hôte d’accueil et satisfaire le client.</a:t>
            </a:r>
          </a:p>
          <a:p>
            <a:pPr marL="259080" indent="-129540" lvl="1">
              <a:lnSpc>
                <a:spcPts val="1679"/>
              </a:lnSpc>
              <a:spcBef>
                <a:spcPct val="0"/>
              </a:spcBef>
              <a:buFont typeface="Arial"/>
              <a:buChar char="•"/>
            </a:pPr>
            <a:r>
              <a:rPr lang="en-US" sz="1200">
                <a:solidFill>
                  <a:srgbClr val="FFFFFF"/>
                </a:solidFill>
                <a:latin typeface="Poppins"/>
              </a:rPr>
              <a:t>Mettre en place une grille qui servira à évaluer les missions d’accueil dans une situation réelle d’accueil.</a:t>
            </a:r>
          </a:p>
        </p:txBody>
      </p:sp>
      <p:sp>
        <p:nvSpPr>
          <p:cNvPr name="TextBox 10" id="10"/>
          <p:cNvSpPr txBox="true"/>
          <p:nvPr/>
        </p:nvSpPr>
        <p:spPr>
          <a:xfrm rot="0">
            <a:off x="5462927" y="4068008"/>
            <a:ext cx="1988633" cy="1239639"/>
          </a:xfrm>
          <a:prstGeom prst="rect">
            <a:avLst/>
          </a:prstGeom>
        </p:spPr>
        <p:txBody>
          <a:bodyPr anchor="t" rtlCol="false" tIns="0" lIns="0" bIns="0" rIns="0">
            <a:spAutoFit/>
          </a:bodyPr>
          <a:lstStyle/>
          <a:p>
            <a:pPr>
              <a:lnSpc>
                <a:spcPts val="2023"/>
              </a:lnSpc>
            </a:pPr>
            <a:r>
              <a:rPr lang="en-US" sz="1445">
                <a:solidFill>
                  <a:srgbClr val="000000"/>
                </a:solidFill>
                <a:latin typeface="Arimo"/>
              </a:rPr>
              <a:t>E.Leclerc Castres </a:t>
            </a:r>
          </a:p>
          <a:p>
            <a:pPr>
              <a:lnSpc>
                <a:spcPts val="2023"/>
              </a:lnSpc>
            </a:pPr>
            <a:r>
              <a:rPr lang="en-US" sz="1445">
                <a:solidFill>
                  <a:srgbClr val="000000"/>
                </a:solidFill>
                <a:latin typeface="Arimo"/>
              </a:rPr>
              <a:t>Lieu dit Plombière </a:t>
            </a:r>
          </a:p>
          <a:p>
            <a:pPr>
              <a:lnSpc>
                <a:spcPts val="2023"/>
              </a:lnSpc>
            </a:pPr>
            <a:r>
              <a:rPr lang="en-US" sz="1445">
                <a:solidFill>
                  <a:srgbClr val="000000"/>
                </a:solidFill>
                <a:latin typeface="Arimo"/>
              </a:rPr>
              <a:t>Route de Lautrec </a:t>
            </a:r>
          </a:p>
          <a:p>
            <a:pPr>
              <a:lnSpc>
                <a:spcPts val="2023"/>
              </a:lnSpc>
            </a:pPr>
            <a:r>
              <a:rPr lang="en-US" sz="1445">
                <a:solidFill>
                  <a:srgbClr val="000000"/>
                </a:solidFill>
                <a:latin typeface="Arimo"/>
              </a:rPr>
              <a:t>81100 Castres </a:t>
            </a:r>
          </a:p>
          <a:p>
            <a:pPr>
              <a:lnSpc>
                <a:spcPts val="2023"/>
              </a:lnSpc>
              <a:spcBef>
                <a:spcPct val="0"/>
              </a:spcBef>
            </a:pPr>
            <a:r>
              <a:rPr lang="en-US" sz="1445">
                <a:solidFill>
                  <a:srgbClr val="000000"/>
                </a:solidFill>
                <a:latin typeface="Arimo"/>
              </a:rPr>
              <a:t>Tél. : </a:t>
            </a:r>
            <a:r>
              <a:rPr lang="en-US" sz="1445" u="sng">
                <a:solidFill>
                  <a:srgbClr val="000000"/>
                </a:solidFill>
                <a:latin typeface="Arimo"/>
                <a:hlinkClick r:id="rId5" tooltip="tel://+33563517575"/>
              </a:rPr>
              <a:t>05 63 51 75 75</a:t>
            </a:r>
          </a:p>
        </p:txBody>
      </p:sp>
      <p:grpSp>
        <p:nvGrpSpPr>
          <p:cNvPr name="Group 11" id="11"/>
          <p:cNvGrpSpPr/>
          <p:nvPr/>
        </p:nvGrpSpPr>
        <p:grpSpPr>
          <a:xfrm rot="0">
            <a:off x="410881" y="6554422"/>
            <a:ext cx="3596806" cy="869726"/>
            <a:chOff x="0" y="0"/>
            <a:chExt cx="4795741" cy="1159635"/>
          </a:xfrm>
        </p:grpSpPr>
        <p:sp>
          <p:nvSpPr>
            <p:cNvPr name="TextBox 12" id="12"/>
            <p:cNvSpPr txBox="true"/>
            <p:nvPr/>
          </p:nvSpPr>
          <p:spPr>
            <a:xfrm rot="0">
              <a:off x="0" y="-9525"/>
              <a:ext cx="4795741" cy="818092"/>
            </a:xfrm>
            <a:prstGeom prst="rect">
              <a:avLst/>
            </a:prstGeom>
          </p:spPr>
          <p:txBody>
            <a:bodyPr anchor="t" rtlCol="false" tIns="0" lIns="0" bIns="0" rIns="0">
              <a:spAutoFit/>
            </a:bodyPr>
            <a:lstStyle/>
            <a:p>
              <a:pPr algn="ctr">
                <a:lnSpc>
                  <a:spcPts val="4000"/>
                </a:lnSpc>
              </a:pPr>
            </a:p>
          </p:txBody>
        </p:sp>
        <p:sp>
          <p:nvSpPr>
            <p:cNvPr name="TextBox 13" id="13"/>
            <p:cNvSpPr txBox="true"/>
            <p:nvPr/>
          </p:nvSpPr>
          <p:spPr>
            <a:xfrm rot="0">
              <a:off x="847236" y="855796"/>
              <a:ext cx="3101268" cy="303839"/>
            </a:xfrm>
            <a:prstGeom prst="rect">
              <a:avLst/>
            </a:prstGeom>
          </p:spPr>
          <p:txBody>
            <a:bodyPr anchor="t" rtlCol="false" tIns="0" lIns="0" bIns="0" rIns="0">
              <a:spAutoFit/>
            </a:bodyPr>
            <a:lstStyle/>
            <a:p>
              <a:pPr algn="ctr" marL="0" indent="0" lvl="0">
                <a:lnSpc>
                  <a:spcPts val="1487"/>
                </a:lnSpc>
                <a:spcBef>
                  <a:spcPct val="0"/>
                </a:spcBef>
              </a:pPr>
              <a:r>
                <a:rPr lang="en-US" sz="1487" strike="noStrike" u="none">
                  <a:solidFill>
                    <a:srgbClr val="0A0047"/>
                  </a:solidFill>
                  <a:latin typeface="Akzidenz-Grotesk Bold"/>
                </a:rPr>
                <a:t>↓ EN SAVOIR PLUS ↓</a:t>
              </a:r>
            </a:p>
          </p:txBody>
        </p:sp>
      </p:grpSp>
      <p:sp>
        <p:nvSpPr>
          <p:cNvPr name="Freeform 14" id="14"/>
          <p:cNvSpPr/>
          <p:nvPr/>
        </p:nvSpPr>
        <p:spPr>
          <a:xfrm flipH="false" flipV="false" rot="0">
            <a:off x="557019" y="7832893"/>
            <a:ext cx="4210045" cy="1795496"/>
          </a:xfrm>
          <a:custGeom>
            <a:avLst/>
            <a:gdLst/>
            <a:ahLst/>
            <a:cxnLst/>
            <a:rect r="r" b="b" t="t" l="l"/>
            <a:pathLst>
              <a:path h="1795496" w="4210045">
                <a:moveTo>
                  <a:pt x="0" y="0"/>
                </a:moveTo>
                <a:lnTo>
                  <a:pt x="4210045" y="0"/>
                </a:lnTo>
                <a:lnTo>
                  <a:pt x="4210045" y="1795496"/>
                </a:lnTo>
                <a:lnTo>
                  <a:pt x="0" y="1795496"/>
                </a:lnTo>
                <a:lnTo>
                  <a:pt x="0" y="0"/>
                </a:lnTo>
                <a:close/>
              </a:path>
            </a:pathLst>
          </a:custGeom>
          <a:blipFill>
            <a:blip r:embed="rId6"/>
            <a:stretch>
              <a:fillRect l="0" t="0" r="-759" b="0"/>
            </a:stretch>
          </a:blipFill>
        </p:spPr>
      </p:sp>
      <p:sp>
        <p:nvSpPr>
          <p:cNvPr name="TextBox 15" id="15"/>
          <p:cNvSpPr txBox="true"/>
          <p:nvPr/>
        </p:nvSpPr>
        <p:spPr>
          <a:xfrm rot="0">
            <a:off x="5002199" y="7963561"/>
            <a:ext cx="2126359" cy="1365250"/>
          </a:xfrm>
          <a:prstGeom prst="rect">
            <a:avLst/>
          </a:prstGeom>
        </p:spPr>
        <p:txBody>
          <a:bodyPr anchor="t" rtlCol="false" tIns="0" lIns="0" bIns="0" rIns="0">
            <a:spAutoFit/>
          </a:bodyPr>
          <a:lstStyle/>
          <a:p>
            <a:pPr algn="just">
              <a:lnSpc>
                <a:spcPts val="1399"/>
              </a:lnSpc>
              <a:spcBef>
                <a:spcPct val="0"/>
              </a:spcBef>
            </a:pPr>
          </a:p>
          <a:p>
            <a:pPr algn="just">
              <a:lnSpc>
                <a:spcPts val="1399"/>
              </a:lnSpc>
              <a:spcBef>
                <a:spcPct val="0"/>
              </a:spcBef>
            </a:pPr>
            <a:r>
              <a:rPr lang="en-US" sz="999">
                <a:solidFill>
                  <a:srgbClr val="000000"/>
                </a:solidFill>
                <a:latin typeface="Poppins"/>
              </a:rPr>
              <a:t>Grâce à l’incarnation de l’esprit « PEPS » : Passionné, Engagé, Professionnel et Sympa ,</a:t>
            </a:r>
          </a:p>
          <a:p>
            <a:pPr algn="just">
              <a:lnSpc>
                <a:spcPts val="1399"/>
              </a:lnSpc>
              <a:spcBef>
                <a:spcPct val="0"/>
              </a:spcBef>
            </a:pPr>
            <a:r>
              <a:rPr lang="en-US" sz="999">
                <a:solidFill>
                  <a:srgbClr val="000000"/>
                </a:solidFill>
                <a:latin typeface="Poppins"/>
              </a:rPr>
              <a:t>l’hôte (esse) d’accueil démontre un réel sens de l’accueil et du service client, ainsi qu’une grande aisance relationnelle.</a:t>
            </a:r>
          </a:p>
        </p:txBody>
      </p:sp>
      <p:sp>
        <p:nvSpPr>
          <p:cNvPr name="TextBox 16" id="16"/>
          <p:cNvSpPr txBox="true"/>
          <p:nvPr/>
        </p:nvSpPr>
        <p:spPr>
          <a:xfrm rot="0">
            <a:off x="557019" y="9790314"/>
            <a:ext cx="6706125" cy="554473"/>
          </a:xfrm>
          <a:prstGeom prst="rect">
            <a:avLst/>
          </a:prstGeom>
        </p:spPr>
        <p:txBody>
          <a:bodyPr anchor="t" rtlCol="false" tIns="0" lIns="0" bIns="0" rIns="0">
            <a:spAutoFit/>
          </a:bodyPr>
          <a:lstStyle/>
          <a:p>
            <a:pPr algn="ctr">
              <a:lnSpc>
                <a:spcPts val="1463"/>
              </a:lnSpc>
            </a:pPr>
            <a:r>
              <a:rPr lang="en-US" sz="1045">
                <a:solidFill>
                  <a:srgbClr val="000000"/>
                </a:solidFill>
                <a:latin typeface="Poppins"/>
              </a:rPr>
              <a:t>Pour réussir en tant qu’hôte d’accueil, vos qualités humaines sont essentielles.</a:t>
            </a:r>
            <a:r>
              <a:rPr lang="en-US" sz="1045">
                <a:solidFill>
                  <a:srgbClr val="000000"/>
                </a:solidFill>
                <a:latin typeface="Poppins"/>
              </a:rPr>
              <a:t> </a:t>
            </a:r>
          </a:p>
          <a:p>
            <a:pPr algn="ctr">
              <a:lnSpc>
                <a:spcPts val="1463"/>
              </a:lnSpc>
            </a:pPr>
            <a:r>
              <a:rPr lang="en-US" sz="1045">
                <a:solidFill>
                  <a:srgbClr val="000000"/>
                </a:solidFill>
                <a:latin typeface="Poppins"/>
              </a:rPr>
              <a:t>Le client doit vous voir et reconnaître que vous êtes un employé Leclerc </a:t>
            </a:r>
          </a:p>
          <a:p>
            <a:pPr algn="ctr">
              <a:lnSpc>
                <a:spcPts val="1463"/>
              </a:lnSpc>
              <a:spcBef>
                <a:spcPct val="0"/>
              </a:spcBef>
            </a:pPr>
            <a:r>
              <a:rPr lang="en-US" sz="1045">
                <a:solidFill>
                  <a:srgbClr val="000000"/>
                </a:solidFill>
                <a:latin typeface="Poppins"/>
              </a:rPr>
              <a:t>grâce au gilet bleu et au foulard de l’enseigne .</a:t>
            </a:r>
          </a:p>
        </p:txBody>
      </p:sp>
      <p:grpSp>
        <p:nvGrpSpPr>
          <p:cNvPr name="Group 17" id="17"/>
          <p:cNvGrpSpPr/>
          <p:nvPr/>
        </p:nvGrpSpPr>
        <p:grpSpPr>
          <a:xfrm rot="0">
            <a:off x="0" y="22296"/>
            <a:ext cx="7560000" cy="1467408"/>
            <a:chOff x="0" y="0"/>
            <a:chExt cx="10080000" cy="1956544"/>
          </a:xfrm>
        </p:grpSpPr>
        <p:sp>
          <p:nvSpPr>
            <p:cNvPr name="TextBox 18" id="18"/>
            <p:cNvSpPr txBox="true"/>
            <p:nvPr/>
          </p:nvSpPr>
          <p:spPr>
            <a:xfrm rot="0">
              <a:off x="35199" y="796489"/>
              <a:ext cx="10044801" cy="769569"/>
            </a:xfrm>
            <a:prstGeom prst="rect">
              <a:avLst/>
            </a:prstGeom>
          </p:spPr>
          <p:txBody>
            <a:bodyPr anchor="t" rtlCol="false" tIns="0" lIns="0" bIns="0" rIns="0">
              <a:spAutoFit/>
            </a:bodyPr>
            <a:lstStyle/>
            <a:p>
              <a:pPr algn="ctr" marL="0" indent="0" lvl="0">
                <a:lnSpc>
                  <a:spcPts val="3959"/>
                </a:lnSpc>
              </a:pPr>
              <a:r>
                <a:rPr lang="en-US" sz="4398" spc="87">
                  <a:solidFill>
                    <a:srgbClr val="397DC9"/>
                  </a:solidFill>
                  <a:latin typeface="Calps Bold"/>
                </a:rPr>
                <a:t>CONTEXTE #2</a:t>
              </a:r>
            </a:p>
          </p:txBody>
        </p:sp>
        <p:sp>
          <p:nvSpPr>
            <p:cNvPr name="Freeform 19" id="19"/>
            <p:cNvSpPr/>
            <p:nvPr/>
          </p:nvSpPr>
          <p:spPr>
            <a:xfrm flipH="false" flipV="false" rot="4231162">
              <a:off x="993250" y="900166"/>
              <a:ext cx="1061283" cy="719020"/>
            </a:xfrm>
            <a:custGeom>
              <a:avLst/>
              <a:gdLst/>
              <a:ahLst/>
              <a:cxnLst/>
              <a:rect r="r" b="b" t="t" l="l"/>
              <a:pathLst>
                <a:path h="719020" w="1061283">
                  <a:moveTo>
                    <a:pt x="0" y="0"/>
                  </a:moveTo>
                  <a:lnTo>
                    <a:pt x="1061284" y="0"/>
                  </a:lnTo>
                  <a:lnTo>
                    <a:pt x="1061284" y="719020"/>
                  </a:lnTo>
                  <a:lnTo>
                    <a:pt x="0" y="7190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0" id="20"/>
            <p:cNvSpPr txBox="true"/>
            <p:nvPr/>
          </p:nvSpPr>
          <p:spPr>
            <a:xfrm rot="0">
              <a:off x="2202619" y="11251"/>
              <a:ext cx="7591058" cy="342687"/>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rPr>
                <a:t>Séance #1 : L’accueil dans les métiers de la relation au client </a:t>
              </a:r>
            </a:p>
          </p:txBody>
        </p:sp>
        <p:sp>
          <p:nvSpPr>
            <p:cNvPr name="TextBox 21" id="21"/>
            <p:cNvSpPr txBox="true"/>
            <p:nvPr/>
          </p:nvSpPr>
          <p:spPr>
            <a:xfrm rot="0">
              <a:off x="0" y="1508908"/>
              <a:ext cx="10080000" cy="447635"/>
            </a:xfrm>
            <a:prstGeom prst="rect">
              <a:avLst/>
            </a:prstGeom>
          </p:spPr>
          <p:txBody>
            <a:bodyPr anchor="t" rtlCol="false" tIns="0" lIns="0" bIns="0" rIns="0">
              <a:spAutoFit/>
            </a:bodyPr>
            <a:lstStyle/>
            <a:p>
              <a:pPr algn="ctr">
                <a:lnSpc>
                  <a:spcPts val="2757"/>
                </a:lnSpc>
                <a:spcBef>
                  <a:spcPct val="0"/>
                </a:spcBef>
              </a:pPr>
              <a:r>
                <a:rPr lang="en-US" sz="1969">
                  <a:solidFill>
                    <a:srgbClr val="000000"/>
                  </a:solidFill>
                  <a:latin typeface="Poppins Bold"/>
                </a:rPr>
                <a:t>L’accueil en supermarché</a:t>
              </a:r>
            </a:p>
          </p:txBody>
        </p:sp>
        <p:grpSp>
          <p:nvGrpSpPr>
            <p:cNvPr name="Group 22" id="22"/>
            <p:cNvGrpSpPr/>
            <p:nvPr/>
          </p:nvGrpSpPr>
          <p:grpSpPr>
            <a:xfrm rot="0">
              <a:off x="36982" y="0"/>
              <a:ext cx="1942397" cy="353938"/>
              <a:chOff x="0" y="0"/>
              <a:chExt cx="522084" cy="95133"/>
            </a:xfrm>
          </p:grpSpPr>
          <p:sp>
            <p:nvSpPr>
              <p:cNvPr name="Freeform 23" id="23"/>
              <p:cNvSpPr/>
              <p:nvPr/>
            </p:nvSpPr>
            <p:spPr>
              <a:xfrm flipH="false" flipV="false" rot="0">
                <a:off x="0" y="0"/>
                <a:ext cx="522084" cy="95133"/>
              </a:xfrm>
              <a:custGeom>
                <a:avLst/>
                <a:gdLst/>
                <a:ahLst/>
                <a:cxnLst/>
                <a:rect r="r" b="b" t="t" l="l"/>
                <a:pathLst>
                  <a:path h="95133" w="522084">
                    <a:moveTo>
                      <a:pt x="0" y="0"/>
                    </a:moveTo>
                    <a:lnTo>
                      <a:pt x="522084" y="0"/>
                    </a:lnTo>
                    <a:lnTo>
                      <a:pt x="522084" y="95133"/>
                    </a:lnTo>
                    <a:lnTo>
                      <a:pt x="0" y="95133"/>
                    </a:lnTo>
                    <a:close/>
                  </a:path>
                </a:pathLst>
              </a:custGeom>
              <a:solidFill>
                <a:srgbClr val="397DC9"/>
              </a:solidFill>
            </p:spPr>
          </p:sp>
          <p:sp>
            <p:nvSpPr>
              <p:cNvPr name="TextBox 24" id="24"/>
              <p:cNvSpPr txBox="true"/>
              <p:nvPr/>
            </p:nvSpPr>
            <p:spPr>
              <a:xfrm>
                <a:off x="0" y="0"/>
                <a:ext cx="522084" cy="95133"/>
              </a:xfrm>
              <a:prstGeom prst="rect">
                <a:avLst/>
              </a:prstGeom>
            </p:spPr>
            <p:txBody>
              <a:bodyPr anchor="ctr" rtlCol="false" tIns="50800" lIns="50800" bIns="50800" rIns="50800"/>
              <a:lstStyle/>
              <a:p>
                <a:pPr algn="ctr">
                  <a:lnSpc>
                    <a:spcPts val="1439"/>
                  </a:lnSpc>
                </a:pPr>
              </a:p>
            </p:txBody>
          </p:sp>
        </p:grpSp>
        <p:sp>
          <p:nvSpPr>
            <p:cNvPr name="TextBox 25" id="25"/>
            <p:cNvSpPr txBox="true"/>
            <p:nvPr/>
          </p:nvSpPr>
          <p:spPr>
            <a:xfrm rot="0">
              <a:off x="0" y="37858"/>
              <a:ext cx="1979379" cy="223307"/>
            </a:xfrm>
            <a:prstGeom prst="rect">
              <a:avLst/>
            </a:prstGeom>
          </p:spPr>
          <p:txBody>
            <a:bodyPr anchor="t" rtlCol="false" tIns="0" lIns="0" bIns="0" rIns="0">
              <a:spAutoFit/>
            </a:bodyPr>
            <a:lstStyle/>
            <a:p>
              <a:pPr algn="ctr">
                <a:lnSpc>
                  <a:spcPts val="1400"/>
                </a:lnSpc>
              </a:pPr>
              <a:r>
                <a:rPr lang="en-US" sz="1000">
                  <a:solidFill>
                    <a:srgbClr val="FBF5FF"/>
                  </a:solidFill>
                  <a:latin typeface="Open Sans"/>
                </a:rPr>
                <a:t>GROUPE EXPERT #2</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DAF94ainEfU</dc:identifier>
  <dcterms:modified xsi:type="dcterms:W3CDTF">2011-08-01T06:04:30Z</dcterms:modified>
  <cp:revision>1</cp:revision>
  <dc:title>2BacProMRC-ACCUEIL-DossierEleve</dc:title>
</cp:coreProperties>
</file>