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  <p:sldMasterId id="2147483659" r:id="rId5"/>
    <p:sldMasterId id="2147483661" r:id="rId6"/>
  </p:sldMasterIdLst>
  <p:notesMasterIdLst>
    <p:notesMasterId r:id="rId50"/>
  </p:notesMasterIdLst>
  <p:handoutMasterIdLst>
    <p:handoutMasterId r:id="rId51"/>
  </p:handoutMasterIdLst>
  <p:sldIdLst>
    <p:sldId id="271" r:id="rId7"/>
    <p:sldId id="320" r:id="rId8"/>
    <p:sldId id="334" r:id="rId9"/>
    <p:sldId id="389" r:id="rId10"/>
    <p:sldId id="390" r:id="rId11"/>
    <p:sldId id="391" r:id="rId12"/>
    <p:sldId id="392" r:id="rId13"/>
    <p:sldId id="393" r:id="rId14"/>
    <p:sldId id="400" r:id="rId15"/>
    <p:sldId id="395" r:id="rId16"/>
    <p:sldId id="403" r:id="rId17"/>
    <p:sldId id="283" r:id="rId18"/>
    <p:sldId id="286" r:id="rId19"/>
    <p:sldId id="322" r:id="rId20"/>
    <p:sldId id="368" r:id="rId21"/>
    <p:sldId id="358" r:id="rId22"/>
    <p:sldId id="349" r:id="rId23"/>
    <p:sldId id="350" r:id="rId24"/>
    <p:sldId id="295" r:id="rId25"/>
    <p:sldId id="280" r:id="rId26"/>
    <p:sldId id="300" r:id="rId27"/>
    <p:sldId id="315" r:id="rId28"/>
    <p:sldId id="360" r:id="rId29"/>
    <p:sldId id="361" r:id="rId30"/>
    <p:sldId id="317" r:id="rId31"/>
    <p:sldId id="364" r:id="rId32"/>
    <p:sldId id="404" r:id="rId33"/>
    <p:sldId id="388" r:id="rId34"/>
    <p:sldId id="319" r:id="rId35"/>
    <p:sldId id="293" r:id="rId36"/>
    <p:sldId id="352" r:id="rId37"/>
    <p:sldId id="366" r:id="rId38"/>
    <p:sldId id="311" r:id="rId39"/>
    <p:sldId id="409" r:id="rId40"/>
    <p:sldId id="410" r:id="rId41"/>
    <p:sldId id="411" r:id="rId42"/>
    <p:sldId id="412" r:id="rId43"/>
    <p:sldId id="413" r:id="rId44"/>
    <p:sldId id="414" r:id="rId45"/>
    <p:sldId id="415" r:id="rId46"/>
    <p:sldId id="416" r:id="rId47"/>
    <p:sldId id="417" r:id="rId48"/>
    <p:sldId id="278" r:id="rId49"/>
  </p:sldIdLst>
  <p:sldSz cx="9144000" cy="6858000" type="screen4x3"/>
  <p:notesSz cx="6797675" cy="992663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800FF"/>
    <a:srgbClr val="DA0D57"/>
    <a:srgbClr val="CC0047"/>
    <a:srgbClr val="9B008A"/>
    <a:srgbClr val="8800D1"/>
    <a:srgbClr val="7B00AC"/>
    <a:srgbClr val="6E008E"/>
    <a:srgbClr val="821164"/>
    <a:srgbClr val="070A0F"/>
    <a:srgbClr val="6686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34" autoAdjust="0"/>
    <p:restoredTop sz="94743" autoAdjust="0"/>
  </p:normalViewPr>
  <p:slideViewPr>
    <p:cSldViewPr snapToGrid="0" snapToObjects="1">
      <p:cViewPr>
        <p:scale>
          <a:sx n="80" d="100"/>
          <a:sy n="80" d="100"/>
        </p:scale>
        <p:origin x="-85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16"/>
    </p:cViewPr>
  </p:sorterViewPr>
  <p:notesViewPr>
    <p:cSldViewPr snapToGrid="0" snapToObjects="1">
      <p:cViewPr varScale="1">
        <p:scale>
          <a:sx n="88" d="100"/>
          <a:sy n="88" d="100"/>
        </p:scale>
        <p:origin x="-3870" y="-12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fer.in.adc.education.fr\HomeDirectories\csimon\2019%20Enqu&#234;tes%203-12\exploitation_enq%203%20et%2012_r2019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sfer.in.adc.education.fr\HomeDirectories\csimon\2017%20enquetes%203_12\Lyc&#233;e%20Pro\TriTroubles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fer.in.adc.education.fr\HomeDirectories\csimon\2017%20enquetes%203_12\Lyc&#233;e%20Pro\TriTroubles.xlsx" TargetMode="Externa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sfer.in.adc.education.fr\HomeDirectories\csimon\2018%20enquetes%203_12\lyc&#233;e%20pro\TriModalAP18.csv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fer.in.adc.education.fr\HomeDirectories\csimon\2019%20Enqu&#234;tes%203-12\exploitation_enq%203%20et%2012_r2019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sfer.in.adc.education.fr\HomeDirectories\csimon\2019%20Enqu&#234;tes%203-12\exploitation_enq%203%20et%2012_r2019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sfer.in.adc.education.fr\HomeDirectories\csimon\2018%20enquete%20postes\R&#233;sultats\resultats%20enquete%20postes%20ash\r&#233;sultats%20postes%20ASH%20r2018%20(correction%20Finist&#232;re)%202019-10-07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sfer.in.adc.education.fr\HomeDirectories\csimon\2018%20enquetes%203_12\lyc&#233;e%20pro\effectif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sfer.in.adc.education.fr\HomeDirectories\csimon\2018%20enquetes%203_12\lyc&#233;e%20pro\effectif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sfer.in.adc.education.fr\HomeDirectories\csimon\2018%20enquetes%203_12\lyc&#233;e%20pro\effectifs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sfer.in.adc.education.fr\HomeDirectories\csimon\2018%20enquetes%203_12\lyc&#233;e%20pro\effectif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niveaux!$B$5</c:f>
              <c:strCache>
                <c:ptCount val="1"/>
                <c:pt idx="0">
                  <c:v>1er degré</c:v>
                </c:pt>
              </c:strCache>
            </c:strRef>
          </c:tx>
          <c:dLbls>
            <c:dLbl>
              <c:idx val="0"/>
              <c:layout>
                <c:manualLayout>
                  <c:x val="-3.4227964763415344E-2"/>
                  <c:y val="2.6463625616614823E-2"/>
                </c:manualLayout>
              </c:layout>
              <c:tx>
                <c:rich>
                  <a:bodyPr/>
                  <a:lstStyle/>
                  <a:p>
                    <a:r>
                      <a:rPr lang="en-US" sz="1400"/>
                      <a:t>89 000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1.283157936773217E-16"/>
                  <c:y val="-3.8910513784228232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/>
                      <a:t>194 500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niveaux!$C$4:$P$4</c:f>
              <c:strCache>
                <c:ptCount val="14"/>
                <c:pt idx="0">
                  <c:v>r2006</c:v>
                </c:pt>
                <c:pt idx="1">
                  <c:v>r2007</c:v>
                </c:pt>
                <c:pt idx="2">
                  <c:v>r2008</c:v>
                </c:pt>
                <c:pt idx="3">
                  <c:v>r2009</c:v>
                </c:pt>
                <c:pt idx="4">
                  <c:v>r2010</c:v>
                </c:pt>
                <c:pt idx="5">
                  <c:v>r2011</c:v>
                </c:pt>
                <c:pt idx="6">
                  <c:v>r2012</c:v>
                </c:pt>
                <c:pt idx="7">
                  <c:v>r2013</c:v>
                </c:pt>
                <c:pt idx="8">
                  <c:v>r2014</c:v>
                </c:pt>
                <c:pt idx="9">
                  <c:v>r2015</c:v>
                </c:pt>
                <c:pt idx="10">
                  <c:v>r2016</c:v>
                </c:pt>
                <c:pt idx="11">
                  <c:v>r2017</c:v>
                </c:pt>
                <c:pt idx="12">
                  <c:v>r2018</c:v>
                </c:pt>
                <c:pt idx="13">
                  <c:v>r2019</c:v>
                </c:pt>
              </c:strCache>
            </c:strRef>
          </c:cat>
          <c:val>
            <c:numRef>
              <c:f>niveaux!$C$5:$P$5</c:f>
              <c:numCache>
                <c:formatCode>#,##0</c:formatCode>
                <c:ptCount val="14"/>
                <c:pt idx="0">
                  <c:v>89045</c:v>
                </c:pt>
                <c:pt idx="1">
                  <c:v>101507</c:v>
                </c:pt>
                <c:pt idx="2">
                  <c:v>109121</c:v>
                </c:pt>
                <c:pt idx="3">
                  <c:v>115951</c:v>
                </c:pt>
                <c:pt idx="4">
                  <c:v>123213</c:v>
                </c:pt>
                <c:pt idx="5">
                  <c:v>130517</c:v>
                </c:pt>
                <c:pt idx="6">
                  <c:v>136421</c:v>
                </c:pt>
                <c:pt idx="7">
                  <c:v>141565</c:v>
                </c:pt>
                <c:pt idx="8">
                  <c:v>151412</c:v>
                </c:pt>
                <c:pt idx="9">
                  <c:v>160043</c:v>
                </c:pt>
                <c:pt idx="10">
                  <c:v>172081</c:v>
                </c:pt>
                <c:pt idx="11">
                  <c:v>181158</c:v>
                </c:pt>
                <c:pt idx="12">
                  <c:v>185574</c:v>
                </c:pt>
                <c:pt idx="13">
                  <c:v>194494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niveaux!$B$6</c:f>
              <c:strCache>
                <c:ptCount val="1"/>
                <c:pt idx="0">
                  <c:v>2nd degré</c:v>
                </c:pt>
              </c:strCache>
            </c:strRef>
          </c:tx>
          <c:dLbls>
            <c:dLbl>
              <c:idx val="0"/>
              <c:layout>
                <c:manualLayout>
                  <c:x val="-3.5593916332644887E-2"/>
                  <c:y val="2.3346186021302666E-2"/>
                </c:manualLayout>
              </c:layout>
              <c:tx>
                <c:rich>
                  <a:bodyPr/>
                  <a:lstStyle/>
                  <a:p>
                    <a:r>
                      <a:rPr lang="en-US" sz="1600"/>
                      <a:t>29 000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5.2493431087768513E-3"/>
                  <c:y val="4.6692616541073879E-2"/>
                </c:manualLayout>
              </c:layout>
              <c:tx>
                <c:rich>
                  <a:bodyPr/>
                  <a:lstStyle/>
                  <a:p>
                    <a:r>
                      <a:rPr lang="en-US" sz="1600"/>
                      <a:t>166 500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/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niveaux!$C$4:$P$4</c:f>
              <c:strCache>
                <c:ptCount val="14"/>
                <c:pt idx="0">
                  <c:v>r2006</c:v>
                </c:pt>
                <c:pt idx="1">
                  <c:v>r2007</c:v>
                </c:pt>
                <c:pt idx="2">
                  <c:v>r2008</c:v>
                </c:pt>
                <c:pt idx="3">
                  <c:v>r2009</c:v>
                </c:pt>
                <c:pt idx="4">
                  <c:v>r2010</c:v>
                </c:pt>
                <c:pt idx="5">
                  <c:v>r2011</c:v>
                </c:pt>
                <c:pt idx="6">
                  <c:v>r2012</c:v>
                </c:pt>
                <c:pt idx="7">
                  <c:v>r2013</c:v>
                </c:pt>
                <c:pt idx="8">
                  <c:v>r2014</c:v>
                </c:pt>
                <c:pt idx="9">
                  <c:v>r2015</c:v>
                </c:pt>
                <c:pt idx="10">
                  <c:v>r2016</c:v>
                </c:pt>
                <c:pt idx="11">
                  <c:v>r2017</c:v>
                </c:pt>
                <c:pt idx="12">
                  <c:v>r2018</c:v>
                </c:pt>
                <c:pt idx="13">
                  <c:v>r2019</c:v>
                </c:pt>
              </c:strCache>
            </c:strRef>
          </c:cat>
          <c:val>
            <c:numRef>
              <c:f>niveaux!$C$6:$P$6</c:f>
              <c:numCache>
                <c:formatCode>#,##0</c:formatCode>
                <c:ptCount val="14"/>
                <c:pt idx="0">
                  <c:v>28789</c:v>
                </c:pt>
                <c:pt idx="1">
                  <c:v>42178</c:v>
                </c:pt>
                <c:pt idx="2">
                  <c:v>52056</c:v>
                </c:pt>
                <c:pt idx="3">
                  <c:v>60380</c:v>
                </c:pt>
                <c:pt idx="4">
                  <c:v>70080</c:v>
                </c:pt>
                <c:pt idx="5">
                  <c:v>79878</c:v>
                </c:pt>
                <c:pt idx="6">
                  <c:v>89142</c:v>
                </c:pt>
                <c:pt idx="7">
                  <c:v>97595</c:v>
                </c:pt>
                <c:pt idx="8">
                  <c:v>108529</c:v>
                </c:pt>
                <c:pt idx="9">
                  <c:v>118935</c:v>
                </c:pt>
                <c:pt idx="10">
                  <c:v>128628</c:v>
                </c:pt>
                <c:pt idx="11">
                  <c:v>140318</c:v>
                </c:pt>
                <c:pt idx="12">
                  <c:v>152232</c:v>
                </c:pt>
                <c:pt idx="13">
                  <c:v>166680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niveaux!$B$7</c:f>
              <c:strCache>
                <c:ptCount val="1"/>
                <c:pt idx="0">
                  <c:v>Total</c:v>
                </c:pt>
              </c:strCache>
            </c:strRef>
          </c:tx>
          <c:dLbls>
            <c:dLbl>
              <c:idx val="0"/>
              <c:layout>
                <c:manualLayout>
                  <c:x val="-4.0244963833954872E-2"/>
                  <c:y val="-3.8910513784228232E-2"/>
                </c:manualLayout>
              </c:layout>
              <c:tx>
                <c:rich>
                  <a:bodyPr/>
                  <a:lstStyle/>
                  <a:p>
                    <a:r>
                      <a:rPr lang="en-US" sz="1400"/>
                      <a:t>118 000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8.7489051812946663E-3"/>
                  <c:y val="-2.8534376775100703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/>
                      <a:t>361 000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niveaux!$C$4:$P$4</c:f>
              <c:strCache>
                <c:ptCount val="14"/>
                <c:pt idx="0">
                  <c:v>r2006</c:v>
                </c:pt>
                <c:pt idx="1">
                  <c:v>r2007</c:v>
                </c:pt>
                <c:pt idx="2">
                  <c:v>r2008</c:v>
                </c:pt>
                <c:pt idx="3">
                  <c:v>r2009</c:v>
                </c:pt>
                <c:pt idx="4">
                  <c:v>r2010</c:v>
                </c:pt>
                <c:pt idx="5">
                  <c:v>r2011</c:v>
                </c:pt>
                <c:pt idx="6">
                  <c:v>r2012</c:v>
                </c:pt>
                <c:pt idx="7">
                  <c:v>r2013</c:v>
                </c:pt>
                <c:pt idx="8">
                  <c:v>r2014</c:v>
                </c:pt>
                <c:pt idx="9">
                  <c:v>r2015</c:v>
                </c:pt>
                <c:pt idx="10">
                  <c:v>r2016</c:v>
                </c:pt>
                <c:pt idx="11">
                  <c:v>r2017</c:v>
                </c:pt>
                <c:pt idx="12">
                  <c:v>r2018</c:v>
                </c:pt>
                <c:pt idx="13">
                  <c:v>r2019</c:v>
                </c:pt>
              </c:strCache>
            </c:strRef>
          </c:cat>
          <c:val>
            <c:numRef>
              <c:f>niveaux!$C$7:$P$7</c:f>
              <c:numCache>
                <c:formatCode>#,##0</c:formatCode>
                <c:ptCount val="14"/>
                <c:pt idx="0">
                  <c:v>117834</c:v>
                </c:pt>
                <c:pt idx="1">
                  <c:v>143685</c:v>
                </c:pt>
                <c:pt idx="2">
                  <c:v>161177</c:v>
                </c:pt>
                <c:pt idx="3">
                  <c:v>176331</c:v>
                </c:pt>
                <c:pt idx="4">
                  <c:v>193293</c:v>
                </c:pt>
                <c:pt idx="5">
                  <c:v>210395</c:v>
                </c:pt>
                <c:pt idx="6">
                  <c:v>225563</c:v>
                </c:pt>
                <c:pt idx="7">
                  <c:v>239160</c:v>
                </c:pt>
                <c:pt idx="8">
                  <c:v>259941</c:v>
                </c:pt>
                <c:pt idx="9">
                  <c:v>278978</c:v>
                </c:pt>
                <c:pt idx="10">
                  <c:v>300709</c:v>
                </c:pt>
                <c:pt idx="11">
                  <c:v>321476</c:v>
                </c:pt>
                <c:pt idx="12">
                  <c:v>337806</c:v>
                </c:pt>
                <c:pt idx="13">
                  <c:v>361174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5809792"/>
        <c:axId val="85832064"/>
      </c:lineChart>
      <c:catAx>
        <c:axId val="85809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100"/>
            </a:pPr>
            <a:endParaRPr lang="fr-FR"/>
          </a:p>
        </c:txPr>
        <c:crossAx val="85832064"/>
        <c:crosses val="autoZero"/>
        <c:auto val="1"/>
        <c:lblAlgn val="ctr"/>
        <c:lblOffset val="100"/>
        <c:noMultiLvlLbl val="0"/>
      </c:catAx>
      <c:valAx>
        <c:axId val="85832064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fr-FR"/>
          </a:p>
        </c:txPr>
        <c:crossAx val="8580979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Bac pro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Feuil1!$P$32</c:f>
              <c:strCache>
                <c:ptCount val="1"/>
                <c:pt idx="0">
                  <c:v>Bac pro</c:v>
                </c:pt>
              </c:strCache>
            </c:strRef>
          </c:tx>
          <c:dLbls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8%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Feuil1!$N$33:$N$41</c:f>
              <c:strCache>
                <c:ptCount val="9"/>
                <c:pt idx="0">
                  <c:v>tr intel cognitifs</c:v>
                </c:pt>
                <c:pt idx="1">
                  <c:v>tr psychiques</c:v>
                </c:pt>
                <c:pt idx="2">
                  <c:v>tr langage parole</c:v>
                </c:pt>
                <c:pt idx="3">
                  <c:v>tr auditifs</c:v>
                </c:pt>
                <c:pt idx="4">
                  <c:v>tr visuels</c:v>
                </c:pt>
                <c:pt idx="5">
                  <c:v>tr viscéraux</c:v>
                </c:pt>
                <c:pt idx="6">
                  <c:v>tr moteurs</c:v>
                </c:pt>
                <c:pt idx="7">
                  <c:v>plusieurs tr associés</c:v>
                </c:pt>
                <c:pt idx="8">
                  <c:v>autres tr</c:v>
                </c:pt>
              </c:strCache>
            </c:strRef>
          </c:cat>
          <c:val>
            <c:numRef>
              <c:f>Feuil1!$P$33:$P$41</c:f>
              <c:numCache>
                <c:formatCode>_-* #,##0\ _€_-;\-* #,##0\ _€_-;_-* "-"??\ _€_-;_-@_-</c:formatCode>
                <c:ptCount val="9"/>
                <c:pt idx="0">
                  <c:v>1273</c:v>
                </c:pt>
                <c:pt idx="1">
                  <c:v>1353</c:v>
                </c:pt>
                <c:pt idx="2">
                  <c:v>3001</c:v>
                </c:pt>
                <c:pt idx="3">
                  <c:v>421</c:v>
                </c:pt>
                <c:pt idx="4">
                  <c:v>286</c:v>
                </c:pt>
                <c:pt idx="5">
                  <c:v>205</c:v>
                </c:pt>
                <c:pt idx="6">
                  <c:v>1417</c:v>
                </c:pt>
                <c:pt idx="7">
                  <c:v>683</c:v>
                </c:pt>
                <c:pt idx="8">
                  <c:v>449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2400"/>
      </a:pPr>
      <a:endParaRPr lang="fr-FR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CAP</a:t>
            </a:r>
          </a:p>
        </c:rich>
      </c:tx>
      <c:layout>
        <c:manualLayout>
          <c:xMode val="edge"/>
          <c:yMode val="edge"/>
          <c:x val="0.32185191962224075"/>
          <c:y val="0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Feuil1!$O$32</c:f>
              <c:strCache>
                <c:ptCount val="1"/>
                <c:pt idx="0">
                  <c:v>CAP</c:v>
                </c:pt>
              </c:strCache>
            </c:strRef>
          </c:tx>
          <c:dLbls>
            <c:dLbl>
              <c:idx val="0"/>
              <c:layout>
                <c:manualLayout>
                  <c:x val="-0.12818022747156604"/>
                  <c:y val="-7.564224513663113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60%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Feuil1!$N$33:$N$41</c:f>
              <c:strCache>
                <c:ptCount val="9"/>
                <c:pt idx="0">
                  <c:v>tr intel cognitifs</c:v>
                </c:pt>
                <c:pt idx="1">
                  <c:v>tr psychiques</c:v>
                </c:pt>
                <c:pt idx="2">
                  <c:v>tr langage parole</c:v>
                </c:pt>
                <c:pt idx="3">
                  <c:v>tr auditifs</c:v>
                </c:pt>
                <c:pt idx="4">
                  <c:v>tr visuels</c:v>
                </c:pt>
                <c:pt idx="5">
                  <c:v>tr viscéraux</c:v>
                </c:pt>
                <c:pt idx="6">
                  <c:v>tr moteurs</c:v>
                </c:pt>
                <c:pt idx="7">
                  <c:v>plusieurs tr associés</c:v>
                </c:pt>
                <c:pt idx="8">
                  <c:v>autres tr</c:v>
                </c:pt>
              </c:strCache>
            </c:strRef>
          </c:cat>
          <c:val>
            <c:numRef>
              <c:f>Feuil1!$O$33:$O$41</c:f>
              <c:numCache>
                <c:formatCode>_-* #,##0\ _€_-;\-* #,##0\ _€_-;_-* "-"??\ _€_-;_-@_-</c:formatCode>
                <c:ptCount val="9"/>
                <c:pt idx="0">
                  <c:v>6432</c:v>
                </c:pt>
                <c:pt idx="1">
                  <c:v>1577</c:v>
                </c:pt>
                <c:pt idx="2">
                  <c:v>1078</c:v>
                </c:pt>
                <c:pt idx="3">
                  <c:v>222</c:v>
                </c:pt>
                <c:pt idx="4">
                  <c:v>104</c:v>
                </c:pt>
                <c:pt idx="5">
                  <c:v>71</c:v>
                </c:pt>
                <c:pt idx="6">
                  <c:v>390</c:v>
                </c:pt>
                <c:pt idx="7">
                  <c:v>597</c:v>
                </c:pt>
                <c:pt idx="8">
                  <c:v>326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6556198571395475"/>
          <c:y val="1.9222628258094419E-2"/>
          <c:w val="0.3182439610739165"/>
          <c:h val="0.97966588233952956"/>
        </c:manualLayout>
      </c:layout>
      <c:overlay val="0"/>
      <c:txPr>
        <a:bodyPr/>
        <a:lstStyle/>
        <a:p>
          <a:pPr>
            <a:defRPr sz="1600"/>
          </a:pPr>
          <a:endParaRPr lang="fr-FR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2000"/>
      </a:pPr>
      <a:endParaRPr lang="fr-FR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c:spPr>
          </c:dPt>
          <c:dPt>
            <c:idx val="4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</c:spPr>
          </c:dPt>
          <c:dPt>
            <c:idx val="6"/>
            <c:bubble3D val="0"/>
            <c:spPr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b="1"/>
                      <a:t>21%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6.9974846798010096E-2"/>
                  <c:y val="-5.100867599883347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7.5652810967360012E-2"/>
                  <c:y val="-0.1788010352872557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Feuil1!$A$32:$A$38</c:f>
              <c:strCache>
                <c:ptCount val="7"/>
                <c:pt idx="0">
                  <c:v>3ème ordinaire</c:v>
                </c:pt>
                <c:pt idx="1">
                  <c:v>3ème SEGPA</c:v>
                </c:pt>
                <c:pt idx="2">
                  <c:v>3ème Prépa Pro</c:v>
                </c:pt>
                <c:pt idx="3">
                  <c:v>ULIS College</c:v>
                </c:pt>
                <c:pt idx="4">
                  <c:v>CAP 1ère année</c:v>
                </c:pt>
                <c:pt idx="5">
                  <c:v>ULIS LP</c:v>
                </c:pt>
                <c:pt idx="6">
                  <c:v>Autres</c:v>
                </c:pt>
              </c:strCache>
            </c:strRef>
          </c:cat>
          <c:val>
            <c:numRef>
              <c:f>Feuil1!$B$32:$B$38</c:f>
              <c:numCache>
                <c:formatCode>General</c:formatCode>
                <c:ptCount val="7"/>
                <c:pt idx="0">
                  <c:v>0.21</c:v>
                </c:pt>
                <c:pt idx="1">
                  <c:v>0.15</c:v>
                </c:pt>
                <c:pt idx="2">
                  <c:v>0.05</c:v>
                </c:pt>
                <c:pt idx="3">
                  <c:v>0.43</c:v>
                </c:pt>
                <c:pt idx="4">
                  <c:v>0.03</c:v>
                </c:pt>
                <c:pt idx="5">
                  <c:v>0.09</c:v>
                </c:pt>
                <c:pt idx="6">
                  <c:v>0.04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000"/>
      </a:pPr>
      <a:endParaRPr lang="fr-FR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accompagnement!$B$3</c:f>
              <c:strCache>
                <c:ptCount val="1"/>
                <c:pt idx="0">
                  <c:v>1er degré</c:v>
                </c:pt>
              </c:strCache>
            </c:strRef>
          </c:tx>
          <c:dLbls>
            <c:dLbl>
              <c:idx val="0"/>
              <c:layout>
                <c:manualLayout>
                  <c:x val="-4.6527780054140357E-2"/>
                  <c:y val="1.9427045935632537E-2"/>
                </c:manualLayout>
              </c:layout>
              <c:tx>
                <c:rich>
                  <a:bodyPr/>
                  <a:lstStyle/>
                  <a:p>
                    <a:r>
                      <a:rPr lang="en-US" sz="1400"/>
                      <a:t>22 500</a:t>
                    </a:r>
                    <a:endParaRPr lang="en-US" sz="80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0"/>
                  <c:y val="-3.1083273497012058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/>
                      <a:t>121 000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accompagnement!$C$2:$P$2</c:f>
              <c:strCache>
                <c:ptCount val="14"/>
                <c:pt idx="0">
                  <c:v>r2006</c:v>
                </c:pt>
                <c:pt idx="1">
                  <c:v>r2007</c:v>
                </c:pt>
                <c:pt idx="2">
                  <c:v>r2008</c:v>
                </c:pt>
                <c:pt idx="3">
                  <c:v>r2009</c:v>
                </c:pt>
                <c:pt idx="4">
                  <c:v>r2010</c:v>
                </c:pt>
                <c:pt idx="5">
                  <c:v>r2011</c:v>
                </c:pt>
                <c:pt idx="6">
                  <c:v>r2012</c:v>
                </c:pt>
                <c:pt idx="7">
                  <c:v>r2013</c:v>
                </c:pt>
                <c:pt idx="8">
                  <c:v>r2014</c:v>
                </c:pt>
                <c:pt idx="9">
                  <c:v>r2015</c:v>
                </c:pt>
                <c:pt idx="10">
                  <c:v>r2016</c:v>
                </c:pt>
                <c:pt idx="11">
                  <c:v>r2017</c:v>
                </c:pt>
                <c:pt idx="12">
                  <c:v>r2018</c:v>
                </c:pt>
                <c:pt idx="13">
                  <c:v>r2019</c:v>
                </c:pt>
              </c:strCache>
            </c:strRef>
          </c:cat>
          <c:val>
            <c:numRef>
              <c:f>accompagnement!$C$3:$P$3</c:f>
              <c:numCache>
                <c:formatCode>#,##0</c:formatCode>
                <c:ptCount val="14"/>
                <c:pt idx="0">
                  <c:v>22518</c:v>
                </c:pt>
                <c:pt idx="1">
                  <c:v>29477</c:v>
                </c:pt>
                <c:pt idx="2">
                  <c:v>36799</c:v>
                </c:pt>
                <c:pt idx="3">
                  <c:v>43576</c:v>
                </c:pt>
                <c:pt idx="4">
                  <c:v>49029</c:v>
                </c:pt>
                <c:pt idx="5">
                  <c:v>55186</c:v>
                </c:pt>
                <c:pt idx="6">
                  <c:v>61710</c:v>
                </c:pt>
                <c:pt idx="7">
                  <c:v>69804</c:v>
                </c:pt>
                <c:pt idx="8">
                  <c:v>78502</c:v>
                </c:pt>
                <c:pt idx="9">
                  <c:v>86304</c:v>
                </c:pt>
                <c:pt idx="10">
                  <c:v>96105</c:v>
                </c:pt>
                <c:pt idx="11">
                  <c:v>104574</c:v>
                </c:pt>
                <c:pt idx="12">
                  <c:v>110550</c:v>
                </c:pt>
                <c:pt idx="13">
                  <c:v>121007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accompagnement!$B$4</c:f>
              <c:strCache>
                <c:ptCount val="1"/>
                <c:pt idx="0">
                  <c:v>2nd degré</c:v>
                </c:pt>
              </c:strCache>
            </c:strRef>
          </c:tx>
          <c:dLbls>
            <c:dLbl>
              <c:idx val="0"/>
              <c:layout>
                <c:manualLayout>
                  <c:x val="-3.5470874510282378E-2"/>
                  <c:y val="-1.4439980927033438E-2"/>
                </c:manualLayout>
              </c:layout>
              <c:tx>
                <c:rich>
                  <a:bodyPr/>
                  <a:lstStyle/>
                  <a:p>
                    <a:r>
                      <a:rPr lang="en-US" sz="1400"/>
                      <a:t>4 000</a:t>
                    </a:r>
                    <a:endParaRPr lang="en-US" sz="80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0"/>
                  <c:y val="-3.4968682684138566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/>
                      <a:t>65 000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accompagnement!$C$2:$P$2</c:f>
              <c:strCache>
                <c:ptCount val="14"/>
                <c:pt idx="0">
                  <c:v>r2006</c:v>
                </c:pt>
                <c:pt idx="1">
                  <c:v>r2007</c:v>
                </c:pt>
                <c:pt idx="2">
                  <c:v>r2008</c:v>
                </c:pt>
                <c:pt idx="3">
                  <c:v>r2009</c:v>
                </c:pt>
                <c:pt idx="4">
                  <c:v>r2010</c:v>
                </c:pt>
                <c:pt idx="5">
                  <c:v>r2011</c:v>
                </c:pt>
                <c:pt idx="6">
                  <c:v>r2012</c:v>
                </c:pt>
                <c:pt idx="7">
                  <c:v>r2013</c:v>
                </c:pt>
                <c:pt idx="8">
                  <c:v>r2014</c:v>
                </c:pt>
                <c:pt idx="9">
                  <c:v>r2015</c:v>
                </c:pt>
                <c:pt idx="10">
                  <c:v>r2016</c:v>
                </c:pt>
                <c:pt idx="11">
                  <c:v>r2017</c:v>
                </c:pt>
                <c:pt idx="12">
                  <c:v>r2018</c:v>
                </c:pt>
                <c:pt idx="13">
                  <c:v>r2019</c:v>
                </c:pt>
              </c:strCache>
            </c:strRef>
          </c:cat>
          <c:val>
            <c:numRef>
              <c:f>accompagnement!$C$4:$P$4</c:f>
              <c:numCache>
                <c:formatCode>#,##0</c:formatCode>
                <c:ptCount val="14"/>
                <c:pt idx="0">
                  <c:v>3823</c:v>
                </c:pt>
                <c:pt idx="1">
                  <c:v>5379</c:v>
                </c:pt>
                <c:pt idx="2">
                  <c:v>7343</c:v>
                </c:pt>
                <c:pt idx="3">
                  <c:v>9499</c:v>
                </c:pt>
                <c:pt idx="4">
                  <c:v>12267</c:v>
                </c:pt>
                <c:pt idx="5">
                  <c:v>15461</c:v>
                </c:pt>
                <c:pt idx="6">
                  <c:v>19739</c:v>
                </c:pt>
                <c:pt idx="7">
                  <c:v>25237</c:v>
                </c:pt>
                <c:pt idx="8">
                  <c:v>30694</c:v>
                </c:pt>
                <c:pt idx="9">
                  <c:v>35844</c:v>
                </c:pt>
                <c:pt idx="10">
                  <c:v>41561</c:v>
                </c:pt>
                <c:pt idx="11">
                  <c:v>47330</c:v>
                </c:pt>
                <c:pt idx="12">
                  <c:v>55218</c:v>
                </c:pt>
                <c:pt idx="13">
                  <c:v>65047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accompagnement!$B$5</c:f>
              <c:strCache>
                <c:ptCount val="1"/>
                <c:pt idx="0">
                  <c:v>Total</c:v>
                </c:pt>
              </c:strCache>
            </c:strRef>
          </c:tx>
          <c:dLbls>
            <c:dLbl>
              <c:idx val="0"/>
              <c:layout>
                <c:manualLayout>
                  <c:x val="-4.8976610583305637E-2"/>
                  <c:y val="-5.4395728619771107E-2"/>
                </c:manualLayout>
              </c:layout>
              <c:tx>
                <c:rich>
                  <a:bodyPr/>
                  <a:lstStyle/>
                  <a:p>
                    <a:r>
                      <a:rPr lang="en-US" sz="1600"/>
                      <a:t>26 000</a:t>
                    </a:r>
                    <a:endParaRPr lang="en-US" sz="80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0"/>
                  <c:y val="-2.3312455122759045E-2"/>
                </c:manualLayout>
              </c:layout>
              <c:tx>
                <c:rich>
                  <a:bodyPr/>
                  <a:lstStyle/>
                  <a:p>
                    <a:r>
                      <a:rPr lang="en-US" sz="1600"/>
                      <a:t>186 000</a:t>
                    </a:r>
                    <a:endParaRPr lang="en-US" sz="80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/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accompagnement!$C$2:$P$2</c:f>
              <c:strCache>
                <c:ptCount val="14"/>
                <c:pt idx="0">
                  <c:v>r2006</c:v>
                </c:pt>
                <c:pt idx="1">
                  <c:v>r2007</c:v>
                </c:pt>
                <c:pt idx="2">
                  <c:v>r2008</c:v>
                </c:pt>
                <c:pt idx="3">
                  <c:v>r2009</c:v>
                </c:pt>
                <c:pt idx="4">
                  <c:v>r2010</c:v>
                </c:pt>
                <c:pt idx="5">
                  <c:v>r2011</c:v>
                </c:pt>
                <c:pt idx="6">
                  <c:v>r2012</c:v>
                </c:pt>
                <c:pt idx="7">
                  <c:v>r2013</c:v>
                </c:pt>
                <c:pt idx="8">
                  <c:v>r2014</c:v>
                </c:pt>
                <c:pt idx="9">
                  <c:v>r2015</c:v>
                </c:pt>
                <c:pt idx="10">
                  <c:v>r2016</c:v>
                </c:pt>
                <c:pt idx="11">
                  <c:v>r2017</c:v>
                </c:pt>
                <c:pt idx="12">
                  <c:v>r2018</c:v>
                </c:pt>
                <c:pt idx="13">
                  <c:v>r2019</c:v>
                </c:pt>
              </c:strCache>
            </c:strRef>
          </c:cat>
          <c:val>
            <c:numRef>
              <c:f>accompagnement!$C$5:$P$5</c:f>
              <c:numCache>
                <c:formatCode>#,##0</c:formatCode>
                <c:ptCount val="14"/>
                <c:pt idx="0">
                  <c:v>26341</c:v>
                </c:pt>
                <c:pt idx="1">
                  <c:v>34856</c:v>
                </c:pt>
                <c:pt idx="2">
                  <c:v>44142</c:v>
                </c:pt>
                <c:pt idx="3">
                  <c:v>53075</c:v>
                </c:pt>
                <c:pt idx="4">
                  <c:v>61296</c:v>
                </c:pt>
                <c:pt idx="5">
                  <c:v>70647</c:v>
                </c:pt>
                <c:pt idx="6">
                  <c:v>81449</c:v>
                </c:pt>
                <c:pt idx="7">
                  <c:v>95041</c:v>
                </c:pt>
                <c:pt idx="8">
                  <c:v>109196</c:v>
                </c:pt>
                <c:pt idx="9">
                  <c:v>122148</c:v>
                </c:pt>
                <c:pt idx="10">
                  <c:v>137666</c:v>
                </c:pt>
                <c:pt idx="11">
                  <c:v>151904</c:v>
                </c:pt>
                <c:pt idx="12">
                  <c:v>165768</c:v>
                </c:pt>
                <c:pt idx="13">
                  <c:v>186054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6215680"/>
        <c:axId val="86225664"/>
      </c:lineChart>
      <c:catAx>
        <c:axId val="862156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fr-FR"/>
          </a:p>
        </c:txPr>
        <c:crossAx val="86225664"/>
        <c:crosses val="autoZero"/>
        <c:auto val="1"/>
        <c:lblAlgn val="ctr"/>
        <c:lblOffset val="100"/>
        <c:noMultiLvlLbl val="0"/>
      </c:catAx>
      <c:valAx>
        <c:axId val="86225664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fr-FR"/>
          </a:p>
        </c:txPr>
        <c:crossAx val="8621568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64456725438781"/>
          <c:y val="0.2267052608141206"/>
          <c:w val="0.48539206885970249"/>
          <c:h val="0.68473352302214596"/>
        </c:manualLayout>
      </c:layout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0.14596509875854491"/>
                  <c:y val="5.843523731927229E-2"/>
                </c:manualLayout>
              </c:layout>
              <c:tx>
                <c:rich>
                  <a:bodyPr/>
                  <a:lstStyle/>
                  <a:p>
                    <a:r>
                      <a:rPr lang="en-US" sz="1600"/>
                      <a:t>138 000</a:t>
                    </a:r>
                  </a:p>
                  <a:p>
                    <a:r>
                      <a:rPr lang="en-US" sz="1600"/>
                      <a:t>38%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3.5837708615038724E-2"/>
                  <c:y val="-0.14344328105691015"/>
                </c:manualLayout>
              </c:layout>
              <c:tx>
                <c:rich>
                  <a:bodyPr/>
                  <a:lstStyle/>
                  <a:p>
                    <a:r>
                      <a:rPr lang="en-US" sz="1600"/>
                      <a:t>64 000</a:t>
                    </a:r>
                  </a:p>
                  <a:p>
                    <a:r>
                      <a:rPr lang="en-US" sz="1600"/>
                      <a:t>18%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600"/>
                      <a:t>68 000</a:t>
                    </a:r>
                  </a:p>
                  <a:p>
                    <a:r>
                      <a:rPr lang="en-US" sz="1600"/>
                      <a:t> 19%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600"/>
                      <a:t>8 000 - 2%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600"/>
                      <a:t>5 000</a:t>
                    </a:r>
                    <a:r>
                      <a:rPr lang="en-US" sz="1600" baseline="0"/>
                      <a:t> -</a:t>
                    </a:r>
                    <a:r>
                      <a:rPr lang="en-US" sz="1600"/>
                      <a:t> 1%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 sz="1600"/>
                      <a:t>4 000 -1%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6"/>
              <c:tx>
                <c:rich>
                  <a:bodyPr/>
                  <a:lstStyle/>
                  <a:p>
                    <a:r>
                      <a:rPr lang="en-US" sz="1600"/>
                      <a:t>21 000 - 6%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7.5577969547886287E-2"/>
                  <c:y val="0.11045923386266461"/>
                </c:manualLayout>
              </c:layout>
              <c:tx>
                <c:rich>
                  <a:bodyPr/>
                  <a:lstStyle/>
                  <a:p>
                    <a:r>
                      <a:rPr lang="en-US" sz="1600"/>
                      <a:t>35 000</a:t>
                    </a:r>
                  </a:p>
                  <a:p>
                    <a:r>
                      <a:rPr lang="en-US" sz="1600"/>
                      <a:t> 10%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2.4096604857484862E-2"/>
                  <c:y val="5.5234975496022763E-2"/>
                </c:manualLayout>
              </c:layout>
              <c:tx>
                <c:rich>
                  <a:bodyPr/>
                  <a:lstStyle/>
                  <a:p>
                    <a:r>
                      <a:rPr lang="en-US" sz="1600"/>
                      <a:t>19 000</a:t>
                    </a:r>
                  </a:p>
                  <a:p>
                    <a:r>
                      <a:rPr lang="en-US" sz="1600"/>
                      <a:t>5%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6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</c:dLbls>
          <c:cat>
            <c:strRef>
              <c:f>troubles!$B$33:$B$41</c:f>
              <c:strCache>
                <c:ptCount val="9"/>
                <c:pt idx="0">
                  <c:v>tr intel cognitifs</c:v>
                </c:pt>
                <c:pt idx="1">
                  <c:v>tr psychiques</c:v>
                </c:pt>
                <c:pt idx="2">
                  <c:v>tr langage parole</c:v>
                </c:pt>
                <c:pt idx="3">
                  <c:v>tr auditifs</c:v>
                </c:pt>
                <c:pt idx="4">
                  <c:v>tr visuels</c:v>
                </c:pt>
                <c:pt idx="5">
                  <c:v>tr viscéraux</c:v>
                </c:pt>
                <c:pt idx="6">
                  <c:v>tr moteurs</c:v>
                </c:pt>
                <c:pt idx="7">
                  <c:v>plusieurs tr associés</c:v>
                </c:pt>
                <c:pt idx="8">
                  <c:v>autres tr</c:v>
                </c:pt>
              </c:strCache>
            </c:strRef>
          </c:cat>
          <c:val>
            <c:numRef>
              <c:f>troubles!$G$33:$G$41</c:f>
              <c:numCache>
                <c:formatCode>#,##0</c:formatCode>
                <c:ptCount val="9"/>
                <c:pt idx="0">
                  <c:v>137541</c:v>
                </c:pt>
                <c:pt idx="1">
                  <c:v>63679</c:v>
                </c:pt>
                <c:pt idx="2">
                  <c:v>68357</c:v>
                </c:pt>
                <c:pt idx="3">
                  <c:v>7678</c:v>
                </c:pt>
                <c:pt idx="4">
                  <c:v>5352</c:v>
                </c:pt>
                <c:pt idx="5">
                  <c:v>4072</c:v>
                </c:pt>
                <c:pt idx="6">
                  <c:v>20589</c:v>
                </c:pt>
                <c:pt idx="7">
                  <c:v>35089</c:v>
                </c:pt>
                <c:pt idx="8">
                  <c:v>18802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0810260813782189"/>
          <c:y val="0.2401445761853401"/>
          <c:w val="0.27435957791239757"/>
          <c:h val="0.50752029093133666"/>
        </c:manualLayout>
      </c:layout>
      <c:overlay val="0"/>
      <c:txPr>
        <a:bodyPr/>
        <a:lstStyle/>
        <a:p>
          <a:pPr rtl="0">
            <a:defRPr sz="1800"/>
          </a:pPr>
          <a:endParaRPr lang="fr-FR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Lbls>
            <c:dLbl>
              <c:idx val="1"/>
              <c:layout>
                <c:manualLayout>
                  <c:x val="-0.16160659479564046"/>
                  <c:y val="-0.164880174449977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3.6993572226440716E-2"/>
                  <c:y val="-0.1780672918784927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</a:t>
                    </a:r>
                    <a:r>
                      <a:rPr lang="en-US" dirty="0" smtClean="0"/>
                      <a:t>%</a:t>
                    </a:r>
                  </a:p>
                  <a:p>
                    <a:r>
                      <a:rPr lang="en-US" sz="1600" dirty="0" smtClean="0"/>
                      <a:t>1 900 ETP</a:t>
                    </a:r>
                    <a:endParaRPr lang="en-US" sz="16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21365276685263412"/>
                  <c:y val="-6.671941916636542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31</a:t>
                    </a:r>
                    <a:r>
                      <a:rPr lang="en-US" dirty="0" smtClean="0"/>
                      <a:t>%</a:t>
                    </a:r>
                  </a:p>
                  <a:p>
                    <a:r>
                      <a:rPr lang="en-US" dirty="0" smtClean="0"/>
                      <a:t>5 800 ETP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000"/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Feuil1!$H$3:$H$9</c:f>
              <c:strCache>
                <c:ptCount val="7"/>
                <c:pt idx="0">
                  <c:v>ULIS 1er degré</c:v>
                </c:pt>
                <c:pt idx="1">
                  <c:v>ULIS 2nd degré</c:v>
                </c:pt>
                <c:pt idx="2">
                  <c:v>ER</c:v>
                </c:pt>
                <c:pt idx="3">
                  <c:v>ESMS</c:v>
                </c:pt>
                <c:pt idx="4">
                  <c:v>Santé</c:v>
                </c:pt>
                <c:pt idx="5">
                  <c:v>Pilotage</c:v>
                </c:pt>
                <c:pt idx="6">
                  <c:v>Autre situation</c:v>
                </c:pt>
              </c:strCache>
            </c:strRef>
          </c:cat>
          <c:val>
            <c:numRef>
              <c:f>Feuil1!$I$3:$I$9</c:f>
              <c:numCache>
                <c:formatCode>#,##0</c:formatCode>
                <c:ptCount val="7"/>
                <c:pt idx="0">
                  <c:v>5035.32</c:v>
                </c:pt>
                <c:pt idx="1">
                  <c:v>3880.54</c:v>
                </c:pt>
                <c:pt idx="2" formatCode="General">
                  <c:v>1922</c:v>
                </c:pt>
                <c:pt idx="3">
                  <c:v>5784.875</c:v>
                </c:pt>
                <c:pt idx="4">
                  <c:v>882.73</c:v>
                </c:pt>
                <c:pt idx="5">
                  <c:v>723.25</c:v>
                </c:pt>
                <c:pt idx="6">
                  <c:v>614.5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fr-FR" sz="2400" dirty="0"/>
              <a:t>Motifs des saisines</a:t>
            </a:r>
          </a:p>
        </c:rich>
      </c:tx>
      <c:layout>
        <c:manualLayout>
          <c:xMode val="edge"/>
          <c:yMode val="edge"/>
          <c:x val="0.35662506572919012"/>
          <c:y val="7.1478252691690891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0.14778330008084314"/>
                  <c:y val="-0.10414809873847698"/>
                </c:manualLayout>
              </c:layout>
              <c:spPr/>
              <c:txPr>
                <a:bodyPr/>
                <a:lstStyle/>
                <a:p>
                  <a:pPr>
                    <a:defRPr sz="2400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BAD-4261-A836-BB6F0D3114FA}"/>
                </c:ext>
              </c:extLst>
            </c:dLbl>
            <c:dLbl>
              <c:idx val="4"/>
              <c:layout>
                <c:manualLayout>
                  <c:x val="0.12347134864329677"/>
                  <c:y val="0.10755916578636716"/>
                </c:manualLayout>
              </c:layout>
              <c:spPr/>
              <c:txPr>
                <a:bodyPr/>
                <a:lstStyle/>
                <a:p>
                  <a:pPr>
                    <a:defRPr sz="2400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BAD-4261-A836-BB6F0D3114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/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Feuil1!$O$6:$O$10</c:f>
              <c:strCache>
                <c:ptCount val="5"/>
                <c:pt idx="0">
                  <c:v>accompagnement humain</c:v>
                </c:pt>
                <c:pt idx="1">
                  <c:v>aménagements de la scolarité</c:v>
                </c:pt>
                <c:pt idx="2">
                  <c:v>attente de place en ULIS</c:v>
                </c:pt>
                <c:pt idx="3">
                  <c:v>scolarisation partielle imposée</c:v>
                </c:pt>
                <c:pt idx="4">
                  <c:v>autres sujets</c:v>
                </c:pt>
              </c:strCache>
            </c:strRef>
          </c:cat>
          <c:val>
            <c:numRef>
              <c:f>Feuil1!$P$6:$P$10</c:f>
              <c:numCache>
                <c:formatCode>General</c:formatCode>
                <c:ptCount val="5"/>
                <c:pt idx="0" formatCode="#,##0">
                  <c:v>7873</c:v>
                </c:pt>
                <c:pt idx="1">
                  <c:v>412</c:v>
                </c:pt>
                <c:pt idx="2">
                  <c:v>435</c:v>
                </c:pt>
                <c:pt idx="3">
                  <c:v>81</c:v>
                </c:pt>
                <c:pt idx="4" formatCode="#,##0">
                  <c:v>3612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BAD-4261-A836-BB6F0D3114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egendEntry>
        <c:idx val="0"/>
        <c:txPr>
          <a:bodyPr/>
          <a:lstStyle/>
          <a:p>
            <a:pPr>
              <a:defRPr sz="1800"/>
            </a:pPr>
            <a:endParaRPr lang="fr-FR"/>
          </a:p>
        </c:txPr>
      </c:legendEntry>
      <c:legendEntry>
        <c:idx val="1"/>
        <c:txPr>
          <a:bodyPr/>
          <a:lstStyle/>
          <a:p>
            <a:pPr>
              <a:defRPr sz="1800"/>
            </a:pPr>
            <a:endParaRPr lang="fr-FR"/>
          </a:p>
        </c:txPr>
      </c:legendEntry>
      <c:legendEntry>
        <c:idx val="2"/>
        <c:txPr>
          <a:bodyPr/>
          <a:lstStyle/>
          <a:p>
            <a:pPr>
              <a:defRPr sz="1800"/>
            </a:pPr>
            <a:endParaRPr lang="fr-FR"/>
          </a:p>
        </c:txPr>
      </c:legendEntry>
      <c:legendEntry>
        <c:idx val="3"/>
        <c:txPr>
          <a:bodyPr/>
          <a:lstStyle/>
          <a:p>
            <a:pPr>
              <a:defRPr sz="1800"/>
            </a:pPr>
            <a:endParaRPr lang="fr-FR"/>
          </a:p>
        </c:txPr>
      </c:legendEntry>
      <c:legendEntry>
        <c:idx val="4"/>
        <c:txPr>
          <a:bodyPr/>
          <a:lstStyle/>
          <a:p>
            <a:pPr>
              <a:defRPr sz="1800"/>
            </a:pPr>
            <a:endParaRPr lang="fr-FR"/>
          </a:p>
        </c:txPr>
      </c:legendEntry>
      <c:overlay val="0"/>
    </c:legend>
    <c:plotVisOnly val="1"/>
    <c:dispBlanksAs val="gap"/>
    <c:showDLblsOverMax val="0"/>
  </c:chart>
  <c:txPr>
    <a:bodyPr/>
    <a:lstStyle/>
    <a:p>
      <a:pPr marL="7937" marR="0" lvl="0" indent="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00A6BE"/>
        </a:buClr>
        <a:buSzPct val="114000"/>
        <a:buFont typeface="Wingdings" charset="2"/>
        <a:buNone/>
        <a:tabLst/>
        <a:defRPr lang="fr-FR" sz="2400" b="1" i="0" kern="1200">
          <a:solidFill>
            <a:srgbClr val="00A6BE"/>
          </a:solidFill>
          <a:latin typeface="Arial" charset="0"/>
          <a:ea typeface="Arial" charset="0"/>
          <a:cs typeface="Arial" charset="0"/>
        </a:defRPr>
      </a:pPr>
      <a:endParaRPr lang="fr-F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Feuil1!$K$16</c:f>
              <c:strCache>
                <c:ptCount val="1"/>
                <c:pt idx="0">
                  <c:v>2018</c:v>
                </c:pt>
              </c:strCache>
            </c:strRef>
          </c:tx>
          <c:dLbls>
            <c:dLbl>
              <c:idx val="0"/>
              <c:layout>
                <c:manualLayout>
                  <c:x val="-0.20551985192889721"/>
                  <c:y val="-8.6850731114539947E-2"/>
                </c:manualLayout>
              </c:layout>
              <c:tx>
                <c:rich>
                  <a:bodyPr/>
                  <a:lstStyle/>
                  <a:p>
                    <a:r>
                      <a:rPr lang="en-US" sz="1600"/>
                      <a:t>102500 élèves</a:t>
                    </a:r>
                  </a:p>
                  <a:p>
                    <a:endParaRPr lang="en-US" sz="1600"/>
                  </a:p>
                  <a:p>
                    <a:r>
                      <a:rPr lang="en-US" sz="1600"/>
                      <a:t> 67%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3.3967629046369185E-4"/>
                  <c:y val="-1.9809346748323128E-2"/>
                </c:manualLayout>
              </c:layout>
              <c:tx>
                <c:rich>
                  <a:bodyPr/>
                  <a:lstStyle/>
                  <a:p>
                    <a:r>
                      <a:rPr lang="en-US" sz="1600"/>
                      <a:t>15</a:t>
                    </a:r>
                    <a:r>
                      <a:rPr lang="en-US" sz="1600" baseline="0"/>
                      <a:t> 500</a:t>
                    </a:r>
                    <a:r>
                      <a:rPr lang="en-US" sz="1600"/>
                      <a:t> élèves 10%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1.248859337253634E-3"/>
                  <c:y val="2.8858722460108018E-2"/>
                </c:manualLayout>
              </c:layout>
              <c:tx>
                <c:rich>
                  <a:bodyPr/>
                  <a:lstStyle/>
                  <a:p>
                    <a:r>
                      <a:rPr lang="en-US" sz="1600"/>
                      <a:t>12</a:t>
                    </a:r>
                    <a:r>
                      <a:rPr lang="en-US" sz="1600" baseline="0"/>
                      <a:t> 000 élèves </a:t>
                    </a:r>
                  </a:p>
                  <a:p>
                    <a:r>
                      <a:rPr lang="en-US" sz="1600"/>
                      <a:t> 8%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1.3484570283817528E-3"/>
                  <c:y val="-1.1654692511218283E-3"/>
                </c:manualLayout>
              </c:layout>
              <c:tx>
                <c:rich>
                  <a:bodyPr/>
                  <a:lstStyle/>
                  <a:p>
                    <a:r>
                      <a:rPr lang="en-US" sz="1600"/>
                      <a:t>10</a:t>
                    </a:r>
                    <a:r>
                      <a:rPr lang="en-US" sz="1600" baseline="0"/>
                      <a:t> 000 élèves</a:t>
                    </a:r>
                  </a:p>
                  <a:p>
                    <a:r>
                      <a:rPr lang="en-US" sz="1600"/>
                      <a:t> 7%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6.1431102362204726E-2"/>
                  <c:y val="2.6955745115193934E-2"/>
                </c:manualLayout>
              </c:layout>
              <c:tx>
                <c:rich>
                  <a:bodyPr/>
                  <a:lstStyle/>
                  <a:p>
                    <a:r>
                      <a:rPr lang="en-US" sz="1600"/>
                      <a:t>12</a:t>
                    </a:r>
                    <a:r>
                      <a:rPr lang="en-US" sz="1600" baseline="0"/>
                      <a:t> 000 élèves</a:t>
                    </a:r>
                  </a:p>
                  <a:p>
                    <a:r>
                      <a:rPr lang="en-US" sz="1600"/>
                      <a:t> 8%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6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</c:dLbls>
          <c:cat>
            <c:strRef>
              <c:f>Feuil1!$J$17:$J$21</c:f>
              <c:strCache>
                <c:ptCount val="5"/>
                <c:pt idx="0">
                  <c:v>Collège hors SEGPA</c:v>
                </c:pt>
                <c:pt idx="1">
                  <c:v>SEGPA</c:v>
                </c:pt>
                <c:pt idx="2">
                  <c:v>CAP</c:v>
                </c:pt>
                <c:pt idx="3">
                  <c:v>Bac Pro</c:v>
                </c:pt>
                <c:pt idx="4">
                  <c:v>Lycée GT</c:v>
                </c:pt>
              </c:strCache>
            </c:strRef>
          </c:cat>
          <c:val>
            <c:numRef>
              <c:f>Feuil1!$K$17:$K$21</c:f>
              <c:numCache>
                <c:formatCode>General</c:formatCode>
                <c:ptCount val="5"/>
                <c:pt idx="0">
                  <c:v>102500</c:v>
                </c:pt>
                <c:pt idx="1">
                  <c:v>15633</c:v>
                </c:pt>
                <c:pt idx="2">
                  <c:v>11878</c:v>
                </c:pt>
                <c:pt idx="3">
                  <c:v>10295</c:v>
                </c:pt>
                <c:pt idx="4">
                  <c:v>11775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 sz="1800"/>
          </a:pPr>
          <a:endParaRPr lang="fr-FR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>
                <a:solidFill>
                  <a:srgbClr val="7030A0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Feuil1!$F$9:$F$13</c:f>
              <c:strCache>
                <c:ptCount val="5"/>
                <c:pt idx="0">
                  <c:v>Collège hors SEGPA</c:v>
                </c:pt>
                <c:pt idx="1">
                  <c:v>SEGPA</c:v>
                </c:pt>
                <c:pt idx="2">
                  <c:v>CAP</c:v>
                </c:pt>
                <c:pt idx="3">
                  <c:v>Bac Pro</c:v>
                </c:pt>
                <c:pt idx="4">
                  <c:v>Lycée GT</c:v>
                </c:pt>
              </c:strCache>
            </c:strRef>
          </c:cat>
          <c:val>
            <c:numRef>
              <c:f>Feuil1!$G$9:$G$13</c:f>
              <c:numCache>
                <c:formatCode>0%</c:formatCode>
                <c:ptCount val="5"/>
                <c:pt idx="0">
                  <c:v>3.1159333938077741E-2</c:v>
                </c:pt>
                <c:pt idx="1">
                  <c:v>0.18421021622577033</c:v>
                </c:pt>
                <c:pt idx="2">
                  <c:v>0.10659798255375669</c:v>
                </c:pt>
                <c:pt idx="3">
                  <c:v>1.9638101923561146E-2</c:v>
                </c:pt>
                <c:pt idx="4">
                  <c:v>7.2606393802281226E-3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129664"/>
        <c:axId val="42139648"/>
      </c:barChart>
      <c:catAx>
        <c:axId val="421296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fr-FR"/>
          </a:p>
        </c:txPr>
        <c:crossAx val="42139648"/>
        <c:crosses val="autoZero"/>
        <c:auto val="1"/>
        <c:lblAlgn val="ctr"/>
        <c:lblOffset val="100"/>
        <c:noMultiLvlLbl val="0"/>
      </c:catAx>
      <c:valAx>
        <c:axId val="42139648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crossAx val="4212966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Feuil1!$A$44</c:f>
              <c:strCache>
                <c:ptCount val="1"/>
                <c:pt idx="0">
                  <c:v>CAP</c:v>
                </c:pt>
              </c:strCache>
            </c:strRef>
          </c:tx>
          <c:spPr>
            <a:ln>
              <a:solidFill>
                <a:schemeClr val="accent3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6.1111111111111109E-2"/>
                  <c:y val="-4.629666083406249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</a:t>
                    </a:r>
                    <a:r>
                      <a:rPr lang="en-US" baseline="0"/>
                      <a:t> 000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2222222222222223E-2"/>
                  <c:y val="-3.240740740740740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12</a:t>
                    </a:r>
                    <a:r>
                      <a:rPr lang="en-US" baseline="0"/>
                      <a:t> 000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Feuil1!$B$43:$G$43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Feuil1!$B$44:$G$44</c:f>
              <c:numCache>
                <c:formatCode>General</c:formatCode>
                <c:ptCount val="6"/>
                <c:pt idx="0">
                  <c:v>6096</c:v>
                </c:pt>
                <c:pt idx="1">
                  <c:v>7130</c:v>
                </c:pt>
                <c:pt idx="2">
                  <c:v>7897</c:v>
                </c:pt>
                <c:pt idx="3">
                  <c:v>9028</c:v>
                </c:pt>
                <c:pt idx="4">
                  <c:v>10797</c:v>
                </c:pt>
                <c:pt idx="5">
                  <c:v>11878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Feuil1!$A$45</c:f>
              <c:strCache>
                <c:ptCount val="1"/>
                <c:pt idx="0">
                  <c:v>Bac pro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6.3888888888888884E-2"/>
                  <c:y val="4.166666666666675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</a:t>
                    </a:r>
                    <a:r>
                      <a:rPr lang="en-US" baseline="0"/>
                      <a:t> 000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9444444444444445E-2"/>
                  <c:y val="4.166666666666666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10 000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Feuil1!$B$43:$G$43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Feuil1!$B$45:$G$45</c:f>
              <c:numCache>
                <c:formatCode>General</c:formatCode>
                <c:ptCount val="6"/>
                <c:pt idx="0">
                  <c:v>4940</c:v>
                </c:pt>
                <c:pt idx="1">
                  <c:v>5753</c:v>
                </c:pt>
                <c:pt idx="2">
                  <c:v>6840</c:v>
                </c:pt>
                <c:pt idx="3">
                  <c:v>7535</c:v>
                </c:pt>
                <c:pt idx="4">
                  <c:v>9088</c:v>
                </c:pt>
                <c:pt idx="5">
                  <c:v>10295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Feuil1!$A$46</c:f>
              <c:strCache>
                <c:ptCount val="1"/>
                <c:pt idx="0">
                  <c:v>Total voie pro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6.6666666666666693E-2"/>
                  <c:y val="-6.944444444444444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11 000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1111111111111112E-2"/>
                  <c:y val="-4.629629629629629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22 000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Feuil1!$B$43:$G$43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Feuil1!$B$46:$G$46</c:f>
              <c:numCache>
                <c:formatCode>General</c:formatCode>
                <c:ptCount val="6"/>
                <c:pt idx="0">
                  <c:v>11036</c:v>
                </c:pt>
                <c:pt idx="1">
                  <c:v>12883</c:v>
                </c:pt>
                <c:pt idx="2">
                  <c:v>14737</c:v>
                </c:pt>
                <c:pt idx="3">
                  <c:v>16563</c:v>
                </c:pt>
                <c:pt idx="4">
                  <c:v>19885</c:v>
                </c:pt>
                <c:pt idx="5">
                  <c:v>22173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201472"/>
        <c:axId val="42203008"/>
      </c:lineChart>
      <c:catAx>
        <c:axId val="422014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2203008"/>
        <c:crosses val="autoZero"/>
        <c:auto val="1"/>
        <c:lblAlgn val="ctr"/>
        <c:lblOffset val="100"/>
        <c:noMultiLvlLbl val="0"/>
      </c:catAx>
      <c:valAx>
        <c:axId val="422030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4220147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/>
      </a:pPr>
      <a:endParaRPr lang="fr-F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Feuil1!$A$70</c:f>
              <c:strCache>
                <c:ptCount val="1"/>
                <c:pt idx="0">
                  <c:v>CAP</c:v>
                </c:pt>
              </c:strCache>
            </c:strRef>
          </c:tx>
          <c:spPr>
            <a:ln>
              <a:solidFill>
                <a:schemeClr val="accent3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4.4444444444444446E-2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Feuil1!$B$69:$G$69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Feuil1!$B$70:$G$70</c:f>
              <c:numCache>
                <c:formatCode>0%</c:formatCode>
                <c:ptCount val="6"/>
                <c:pt idx="0">
                  <c:v>0.34333989501312334</c:v>
                </c:pt>
                <c:pt idx="1">
                  <c:v>0.37489481065918656</c:v>
                </c:pt>
                <c:pt idx="2">
                  <c:v>0.41484107889071797</c:v>
                </c:pt>
                <c:pt idx="3">
                  <c:v>0.42634027470093044</c:v>
                </c:pt>
                <c:pt idx="4">
                  <c:v>0.4403074928220802</c:v>
                </c:pt>
                <c:pt idx="5">
                  <c:v>0.42936521299882136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Feuil1!$A$71</c:f>
              <c:strCache>
                <c:ptCount val="1"/>
                <c:pt idx="0">
                  <c:v>Bac pro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888888888888889E-2"/>
                  <c:y val="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8.3333333333332309E-3"/>
                  <c:y val="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Feuil1!$B$69:$G$69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Feuil1!$B$71:$G$71</c:f>
              <c:numCache>
                <c:formatCode>0%</c:formatCode>
                <c:ptCount val="6"/>
                <c:pt idx="0">
                  <c:v>7.3684210526315783E-2</c:v>
                </c:pt>
                <c:pt idx="1">
                  <c:v>7.352685555362419E-2</c:v>
                </c:pt>
                <c:pt idx="2">
                  <c:v>9.5321637426900585E-2</c:v>
                </c:pt>
                <c:pt idx="3">
                  <c:v>9.0510948905109495E-2</c:v>
                </c:pt>
                <c:pt idx="4">
                  <c:v>8.9128521126760563E-2</c:v>
                </c:pt>
                <c:pt idx="5">
                  <c:v>9.2860611947547356E-2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Feuil1!$A$72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6111111111111108E-2"/>
                  <c:y val="-7.407407407407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Feuil1!$B$69:$G$69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Feuil1!$B$72:$G$72</c:f>
              <c:numCache>
                <c:formatCode>0%</c:formatCode>
                <c:ptCount val="6"/>
                <c:pt idx="0">
                  <c:v>0.2226350126857557</c:v>
                </c:pt>
                <c:pt idx="1">
                  <c:v>0.24031669642164091</c:v>
                </c:pt>
                <c:pt idx="2">
                  <c:v>0.2665400013571283</c:v>
                </c:pt>
                <c:pt idx="3">
                  <c:v>0.27356155285878164</c:v>
                </c:pt>
                <c:pt idx="4">
                  <c:v>0.2798089011817953</c:v>
                </c:pt>
                <c:pt idx="5">
                  <c:v>0.27312497181256484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874752"/>
        <c:axId val="42876288"/>
      </c:lineChart>
      <c:catAx>
        <c:axId val="42874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2876288"/>
        <c:crosses val="autoZero"/>
        <c:auto val="1"/>
        <c:lblAlgn val="ctr"/>
        <c:lblOffset val="100"/>
        <c:noMultiLvlLbl val="0"/>
      </c:catAx>
      <c:valAx>
        <c:axId val="42876288"/>
        <c:scaling>
          <c:orientation val="minMax"/>
          <c:max val="0.5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42874752"/>
        <c:crosses val="autoZero"/>
        <c:crossBetween val="between"/>
        <c:majorUnit val="0.1"/>
      </c:valAx>
    </c:plotArea>
    <c:legend>
      <c:legendPos val="r"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/>
      </a:pPr>
      <a:endParaRPr lang="fr-FR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0.41521</cdr:x>
      <cdr:y>0.15846</cdr:y>
    </cdr:from>
    <cdr:to>
      <cdr:x>0.62698</cdr:x>
      <cdr:y>0.31254</cdr:y>
    </cdr:to>
    <cdr:sp macro="" textlink="">
      <cdr:nvSpPr>
        <cdr:cNvPr id="2" name="Nuage 1"/>
        <cdr:cNvSpPr/>
      </cdr:nvSpPr>
      <cdr:spPr>
        <a:xfrm xmlns:a="http://schemas.openxmlformats.org/drawingml/2006/main">
          <a:off x="3053625" y="760687"/>
          <a:ext cx="1557438" cy="739676"/>
        </a:xfrm>
        <a:prstGeom xmlns:a="http://schemas.openxmlformats.org/drawingml/2006/main" prst="cloud">
          <a:avLst/>
        </a:prstGeom>
        <a:noFill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0.4877</cdr:x>
      <cdr:y>0.46317</cdr:y>
    </cdr:from>
    <cdr:to>
      <cdr:x>0.69947</cdr:x>
      <cdr:y>0.62984</cdr:y>
    </cdr:to>
    <cdr:sp macro="" textlink="">
      <cdr:nvSpPr>
        <cdr:cNvPr id="3" name="Nuage 2"/>
        <cdr:cNvSpPr/>
      </cdr:nvSpPr>
      <cdr:spPr>
        <a:xfrm xmlns:a="http://schemas.openxmlformats.org/drawingml/2006/main">
          <a:off x="3586757" y="2223501"/>
          <a:ext cx="1557438" cy="800116"/>
        </a:xfrm>
        <a:prstGeom xmlns:a="http://schemas.openxmlformats.org/drawingml/2006/main" prst="cloud">
          <a:avLst/>
        </a:prstGeom>
        <a:noFill xmlns:a="http://schemas.openxmlformats.org/drawingml/2006/main"/>
        <a:ln xmlns:a="http://schemas.openxmlformats.org/drawingml/2006/main">
          <a:solidFill>
            <a:schemeClr val="tx2">
              <a:lumMod val="60000"/>
              <a:lumOff val="4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</cdr:sp>
  </cdr:relSizeAnchor>
  <cdr:relSizeAnchor xmlns:cdr="http://schemas.openxmlformats.org/drawingml/2006/chartDrawing">
    <cdr:from>
      <cdr:x>0.03313</cdr:x>
      <cdr:y>0.55957</cdr:y>
    </cdr:from>
    <cdr:to>
      <cdr:x>0.30027</cdr:x>
      <cdr:y>0.78563</cdr:y>
    </cdr:to>
    <cdr:sp macro="" textlink="">
      <cdr:nvSpPr>
        <cdr:cNvPr id="4" name="Nuage 3"/>
        <cdr:cNvSpPr/>
      </cdr:nvSpPr>
      <cdr:spPr>
        <a:xfrm xmlns:a="http://schemas.openxmlformats.org/drawingml/2006/main">
          <a:off x="243683" y="2686284"/>
          <a:ext cx="1964651" cy="1085224"/>
        </a:xfrm>
        <a:prstGeom xmlns:a="http://schemas.openxmlformats.org/drawingml/2006/main" prst="cloud">
          <a:avLst/>
        </a:prstGeom>
        <a:noFill xmlns:a="http://schemas.openxmlformats.org/drawingml/2006/main"/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9186E-EAA7-3A42-AFD2-CC349621202A}" type="datetimeFigureOut">
              <a:rPr lang="fr-FR" smtClean="0"/>
              <a:t>18/07/2020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815B8-4CE2-F247-96EE-D0C173663B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01493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2EF2D4-44B9-F34D-AC77-36ED78FDDA30}" type="datetimeFigureOut">
              <a:rPr lang="fr-FR" smtClean="0"/>
              <a:t>18/07/2020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7BDEA-8EA0-FE4F-8E67-406CE035A2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37604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BDEA-8EA0-FE4F-8E67-406CE035A26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4969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818974" y="10236850"/>
            <a:ext cx="2917336" cy="53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936" tIns="45968" rIns="91936" bIns="45968" anchor="b"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BCEBDF1C-9001-461D-8710-03DB12354318}" type="slidenum">
              <a:rPr lang="fr-FR" altLang="fr-FR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fr-FR" altLang="fr-FR">
              <a:solidFill>
                <a:prstClr val="black"/>
              </a:solidFill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7863" y="808038"/>
            <a:ext cx="5384800" cy="4040187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5047" y="5116704"/>
            <a:ext cx="5387787" cy="4851298"/>
          </a:xfrm>
          <a:noFill/>
        </p:spPr>
        <p:txBody>
          <a:bodyPr lIns="91936" tIns="45968" rIns="91936" bIns="45968"/>
          <a:lstStyle/>
          <a:p>
            <a:pPr eaLnBrk="1" hangingPunct="1"/>
            <a:endParaRPr lang="fr-FR" altLang="fr-F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286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BDEA-8EA0-FE4F-8E67-406CE035A260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0320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Données à la rentrée 2018 pour le milieu ordinaire et</a:t>
            </a:r>
            <a:r>
              <a:rPr lang="fr-FR" baseline="0" dirty="0" smtClean="0"/>
              <a:t> à la rentrée 2017 pour les établissements spécialisés.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CE74F-607F-4D8D-80CC-88AB467EFC51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2519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BDEA-8EA0-FE4F-8E67-406CE035A260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091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685B-2977-D546-9E3D-3CA676A47F0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804863" y="1471083"/>
            <a:ext cx="7881937" cy="4598988"/>
          </a:xfrm>
        </p:spPr>
        <p:txBody>
          <a:bodyPr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/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0D57"/>
              </a:buClr>
              <a:buSzTx/>
              <a:buFont typeface="Arial Italic"/>
              <a:buChar char="■"/>
              <a:tabLst/>
              <a:defRPr/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0D57"/>
              </a:buClr>
              <a:buSzTx/>
              <a:buFont typeface="Arial"/>
              <a:buChar char="–"/>
              <a:tabLst/>
              <a:defRPr/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5pPr>
          </a:lstStyle>
          <a:p>
            <a:pPr lvl="0"/>
            <a:r>
              <a:rPr lang="fr-FR" dirty="0" smtClean="0"/>
              <a:t> 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9791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de fin -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097486" y="3283200"/>
            <a:ext cx="5897726" cy="2108160"/>
          </a:xfrm>
        </p:spPr>
        <p:txBody>
          <a:bodyPr anchor="t" anchorCtr="0">
            <a:normAutofit/>
          </a:bodyPr>
          <a:lstStyle>
            <a:lvl1pPr>
              <a:defRPr sz="1500" baseline="0"/>
            </a:lvl1pPr>
          </a:lstStyle>
          <a:p>
            <a:r>
              <a:rPr lang="fr-FR" dirty="0" smtClean="0"/>
              <a:t>Contacts :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907D-B208-DC44-82F5-2940ECA1C9F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0721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249851" y="6390910"/>
            <a:ext cx="351529" cy="365125"/>
          </a:xfrm>
        </p:spPr>
        <p:txBody>
          <a:bodyPr/>
          <a:lstStyle/>
          <a:p>
            <a:fld id="{C6B7B3CB-E3BA-F74C-AB76-86EFC5843CD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095375" y="4121150"/>
            <a:ext cx="7505700" cy="1814513"/>
          </a:xfrm>
        </p:spPr>
        <p:txBody>
          <a:bodyPr>
            <a:normAutofit/>
          </a:bodyPr>
          <a:lstStyle>
            <a:lvl1pPr>
              <a:defRPr sz="1500"/>
            </a:lvl1pPr>
            <a:lvl2pPr marL="457200" indent="-457200">
              <a:buNone/>
              <a:defRPr sz="1500"/>
            </a:lvl2pPr>
            <a:lvl3pPr marL="457200" indent="-457200">
              <a:buNone/>
              <a:defRPr sz="1500"/>
            </a:lvl3pPr>
            <a:lvl4pPr marL="457200" indent="-457200">
              <a:buNone/>
              <a:defRPr sz="1500"/>
            </a:lvl4pPr>
            <a:lvl5pPr marL="457200" indent="-457200">
              <a:buNone/>
              <a:defRPr sz="15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/>
          </p:nvPr>
        </p:nvSpPr>
        <p:spPr>
          <a:xfrm>
            <a:off x="1095375" y="2705101"/>
            <a:ext cx="7505700" cy="1156980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sz="3000"/>
            </a:lvl1pPr>
            <a:lvl2pPr marL="0" indent="0">
              <a:buNone/>
              <a:defRPr sz="3000"/>
            </a:lvl2pPr>
            <a:lvl3pPr marL="0" indent="0">
              <a:buNone/>
              <a:defRPr sz="3000"/>
            </a:lvl3pPr>
            <a:lvl4pPr marL="0" indent="0">
              <a:buNone/>
              <a:defRPr sz="3000"/>
            </a:lvl4pPr>
            <a:lvl5pPr marL="0" indent="0">
              <a:buNone/>
              <a:defRPr sz="30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4325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656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685B-2977-D546-9E3D-3CA676A47F0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804863" y="1469378"/>
            <a:ext cx="7881937" cy="4397375"/>
          </a:xfrm>
        </p:spPr>
        <p:txBody>
          <a:bodyPr/>
          <a:lstStyle>
            <a:lvl1pPr>
              <a:buClr>
                <a:srgbClr val="DA0D57"/>
              </a:buCl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fr-FR" dirty="0" smtClean="0"/>
              <a:t> Cliquez pour modifier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8120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8D7339-C463-4377-BB4E-FE8930540EF2}" type="datetimeFigureOut">
              <a:rPr lang="fr-FR" smtClean="0"/>
              <a:t>18/07/2020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37896-F376-402F-8ED8-544EF2300CA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1477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de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685B-2977-D546-9E3D-3CA676A47F0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804863" y="1471083"/>
            <a:ext cx="7881937" cy="4598988"/>
          </a:xfrm>
        </p:spPr>
        <p:txBody>
          <a:bodyPr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/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0D57"/>
              </a:buClr>
              <a:buSzTx/>
              <a:buFont typeface="Arial Italic"/>
              <a:buChar char="■"/>
              <a:tabLst/>
              <a:defRPr/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0D57"/>
              </a:buClr>
              <a:buSzTx/>
              <a:buFont typeface="Arial"/>
              <a:buChar char="–"/>
              <a:tabLst/>
              <a:defRPr/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5pPr>
          </a:lstStyle>
          <a:p>
            <a:pPr lvl="0"/>
            <a:r>
              <a:rPr lang="fr-FR" dirty="0" smtClean="0"/>
              <a:t> 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3550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ge de contenu avec texte et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05400" y="1476296"/>
            <a:ext cx="7881400" cy="4525963"/>
          </a:xfrm>
        </p:spPr>
        <p:txBody>
          <a:bodyPr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/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0D57"/>
              </a:buClr>
              <a:buSzTx/>
              <a:buFont typeface="Arial Italic"/>
              <a:buChar char="■"/>
              <a:tabLst/>
              <a:defRPr/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0D57"/>
              </a:buClr>
              <a:buSzTx/>
              <a:buFont typeface="Arial"/>
              <a:buChar char="–"/>
              <a:tabLst/>
              <a:defRPr/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5pPr>
          </a:lstStyle>
          <a:p>
            <a:pPr lvl="0"/>
            <a:r>
              <a:rPr lang="fr-FR" dirty="0" smtClean="0"/>
              <a:t> 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685B-2977-D546-9E3D-3CA676A47F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1539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685B-2977-D546-9E3D-3CA676A47F0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804863" y="1469378"/>
            <a:ext cx="7881937" cy="4397375"/>
          </a:xfrm>
        </p:spPr>
        <p:txBody>
          <a:bodyPr/>
          <a:lstStyle>
            <a:lvl1pPr>
              <a:buClr>
                <a:srgbClr val="DA0D57"/>
              </a:buCl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fr-FR" dirty="0" smtClean="0"/>
              <a:t> Cliquez pour modifier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7172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8773" y="69692"/>
            <a:ext cx="8004162" cy="828574"/>
          </a:xfrm>
        </p:spPr>
        <p:txBody>
          <a:bodyPr anchor="b">
            <a:normAutofit/>
          </a:bodyPr>
          <a:lstStyle>
            <a:lvl1pPr algn="l">
              <a:defRPr sz="3000" b="0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77333" y="1494531"/>
            <a:ext cx="7923066" cy="32330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77333" y="5367338"/>
            <a:ext cx="792306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685B-2977-D546-9E3D-3CA676A47F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0925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8D7339-C463-4377-BB4E-FE8930540EF2}" type="datetimeFigureOut">
              <a:rPr lang="fr-FR" smtClean="0"/>
              <a:t>18/07/2020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37896-F376-402F-8ED8-544EF2300CA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4187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de 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249851" y="6390910"/>
            <a:ext cx="351529" cy="365125"/>
          </a:xfrm>
        </p:spPr>
        <p:txBody>
          <a:bodyPr/>
          <a:lstStyle/>
          <a:p>
            <a:fld id="{C6B7B3CB-E3BA-F74C-AB76-86EFC5843CD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095375" y="4121150"/>
            <a:ext cx="7505700" cy="1814513"/>
          </a:xfrm>
        </p:spPr>
        <p:txBody>
          <a:bodyPr>
            <a:normAutofit/>
          </a:bodyPr>
          <a:lstStyle>
            <a:lvl1pPr>
              <a:defRPr sz="1500"/>
            </a:lvl1pPr>
            <a:lvl2pPr marL="457200" indent="-457200">
              <a:buNone/>
              <a:defRPr sz="1500"/>
            </a:lvl2pPr>
            <a:lvl3pPr marL="457200" indent="-457200">
              <a:buNone/>
              <a:defRPr sz="1500"/>
            </a:lvl3pPr>
            <a:lvl4pPr marL="457200" indent="-457200">
              <a:buNone/>
              <a:defRPr sz="1500"/>
            </a:lvl4pPr>
            <a:lvl5pPr marL="457200" indent="-457200">
              <a:buNone/>
              <a:defRPr sz="15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/>
          </p:nvPr>
        </p:nvSpPr>
        <p:spPr>
          <a:xfrm>
            <a:off x="1095375" y="2705101"/>
            <a:ext cx="7505700" cy="1156980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sz="3000"/>
            </a:lvl1pPr>
            <a:lvl2pPr marL="0" indent="0">
              <a:buNone/>
              <a:defRPr sz="3000"/>
            </a:lvl2pPr>
            <a:lvl3pPr marL="0" indent="0">
              <a:buNone/>
              <a:defRPr sz="3000"/>
            </a:lvl3pPr>
            <a:lvl4pPr marL="0" indent="0">
              <a:buNone/>
              <a:defRPr sz="3000"/>
            </a:lvl4pPr>
            <a:lvl5pPr marL="0" indent="0">
              <a:buNone/>
              <a:defRPr sz="30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6434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540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de présentation ou d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090609" y="976320"/>
            <a:ext cx="7894637" cy="2433895"/>
          </a:xfrm>
        </p:spPr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90609" y="3472208"/>
            <a:ext cx="759619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6E902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907D-B208-DC44-82F5-2940ECA1C9F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2877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présentation ou d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090609" y="976320"/>
            <a:ext cx="7894637" cy="2433895"/>
          </a:xfrm>
        </p:spPr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90609" y="3472208"/>
            <a:ext cx="759619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DA0D5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907D-B208-DC44-82F5-2940ECA1C9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3674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05400" y="0"/>
            <a:ext cx="7881400" cy="1286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05400" y="1476022"/>
            <a:ext cx="7881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 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149942" y="6390910"/>
            <a:ext cx="4504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rgbClr val="404040"/>
                </a:solidFill>
              </a:defRPr>
            </a:lvl1pPr>
          </a:lstStyle>
          <a:p>
            <a:fld id="{A786685B-2977-D546-9E3D-3CA676A47F0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698885" y="1295400"/>
            <a:ext cx="7173849" cy="0"/>
          </a:xfrm>
          <a:prstGeom prst="line">
            <a:avLst/>
          </a:prstGeom>
          <a:ln w="57150" cap="rnd" cmpd="sng">
            <a:solidFill>
              <a:srgbClr val="DA0D57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 userDrawn="1"/>
        </p:nvCxnSpPr>
        <p:spPr>
          <a:xfrm flipV="1">
            <a:off x="7872734" y="872640"/>
            <a:ext cx="642246" cy="419889"/>
          </a:xfrm>
          <a:prstGeom prst="line">
            <a:avLst/>
          </a:prstGeom>
          <a:ln w="57150" cap="rnd" cmpd="sng">
            <a:solidFill>
              <a:srgbClr val="DA0D57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 userDrawn="1"/>
        </p:nvCxnSpPr>
        <p:spPr>
          <a:xfrm flipH="1" flipV="1">
            <a:off x="699180" y="0"/>
            <a:ext cx="1" cy="1286937"/>
          </a:xfrm>
          <a:prstGeom prst="line">
            <a:avLst/>
          </a:prstGeom>
          <a:ln w="57150" cap="rnd" cmpd="sng">
            <a:solidFill>
              <a:srgbClr val="DA0D57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pied de page 4"/>
          <p:cNvSpPr txBox="1">
            <a:spLocks/>
          </p:cNvSpPr>
          <p:nvPr userDrawn="1"/>
        </p:nvSpPr>
        <p:spPr>
          <a:xfrm>
            <a:off x="2369032" y="6146185"/>
            <a:ext cx="4620586" cy="6768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kern="1200" cap="all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 smtClean="0">
              <a:solidFill>
                <a:srgbClr val="1B8ED9"/>
              </a:solidFill>
            </a:endParaRPr>
          </a:p>
          <a:p>
            <a:pPr>
              <a:lnSpc>
                <a:spcPts val="1320"/>
              </a:lnSpc>
            </a:pPr>
            <a:r>
              <a:rPr lang="fr-FR" b="1" dirty="0" smtClean="0">
                <a:solidFill>
                  <a:srgbClr val="DA0D57"/>
                </a:solidFill>
              </a:rPr>
              <a:t>DGESCO</a:t>
            </a:r>
            <a:r>
              <a:rPr lang="fr-FR" dirty="0" smtClean="0">
                <a:solidFill>
                  <a:srgbClr val="00919D"/>
                </a:solidFill>
              </a:rPr>
              <a:t/>
            </a:r>
            <a:br>
              <a:rPr lang="fr-FR" dirty="0" smtClean="0">
                <a:solidFill>
                  <a:srgbClr val="00919D"/>
                </a:solidFill>
              </a:rPr>
            </a:b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École inclusive</a:t>
            </a:r>
          </a:p>
          <a:p>
            <a:endParaRPr lang="fr-FR" dirty="0"/>
          </a:p>
        </p:txBody>
      </p:sp>
      <p:sp>
        <p:nvSpPr>
          <p:cNvPr id="15" name="Espace réservé du pied de page 4"/>
          <p:cNvSpPr txBox="1">
            <a:spLocks/>
          </p:cNvSpPr>
          <p:nvPr userDrawn="1"/>
        </p:nvSpPr>
        <p:spPr>
          <a:xfrm>
            <a:off x="6989618" y="6390910"/>
            <a:ext cx="11603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kern="1200" cap="all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 smtClean="0">
              <a:solidFill>
                <a:srgbClr val="1B8ED9"/>
              </a:solidFill>
            </a:endParaRPr>
          </a:p>
          <a:p>
            <a:pPr>
              <a:lnSpc>
                <a:spcPts val="1320"/>
              </a:lnSpc>
            </a:pP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22/01/2020</a:t>
            </a:r>
          </a:p>
          <a:p>
            <a:pPr>
              <a:lnSpc>
                <a:spcPts val="1320"/>
              </a:lnSpc>
            </a:pPr>
            <a:endParaRPr lang="fr-FR" dirty="0"/>
          </a:p>
        </p:txBody>
      </p:sp>
      <p:pic>
        <p:nvPicPr>
          <p:cNvPr id="17" name="Image 1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81" y="6260351"/>
            <a:ext cx="1467191" cy="44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5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65" r:id="rId2"/>
    <p:sldLayoutId id="2147483680" r:id="rId3"/>
    <p:sldLayoutId id="2147483672" r:id="rId4"/>
    <p:sldLayoutId id="2147483682" r:id="rId5"/>
    <p:sldLayoutId id="2147483686" r:id="rId6"/>
    <p:sldLayoutId id="2147483691" r:id="rId7"/>
    <p:sldLayoutId id="2147483692" r:id="rId8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300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457200" rtl="0" eaLnBrk="1" latinLnBrk="0" hangingPunct="1">
        <a:spcBef>
          <a:spcPct val="20000"/>
        </a:spcBef>
        <a:buSzPct val="100000"/>
        <a:buFont typeface="Arial"/>
        <a:buChar char="■"/>
        <a:defRPr sz="2000" kern="1200">
          <a:solidFill>
            <a:srgbClr val="DA0D57"/>
          </a:solidFill>
          <a:latin typeface="+mn-lt"/>
          <a:ea typeface="+mn-ea"/>
          <a:cs typeface="+mn-cs"/>
        </a:defRPr>
      </a:lvl1pPr>
      <a:lvl2pPr marL="627063" indent="-169863" algn="l" defTabSz="457200" rtl="0" eaLnBrk="1" latinLnBrk="0" hangingPunct="1">
        <a:spcBef>
          <a:spcPct val="20000"/>
        </a:spcBef>
        <a:buClr>
          <a:srgbClr val="DA0D57"/>
        </a:buClr>
        <a:buFont typeface="Arial Italic"/>
        <a:buChar char="■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27063" indent="0" algn="l" defTabSz="457200" rtl="0" eaLnBrk="1" latinLnBrk="0" hangingPunct="1">
        <a:spcBef>
          <a:spcPct val="20000"/>
        </a:spcBef>
        <a:buFont typeface="Arial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627063" indent="177800" algn="l" defTabSz="457200" rtl="0" eaLnBrk="1" latinLnBrk="0" hangingPunct="1">
        <a:spcBef>
          <a:spcPct val="20000"/>
        </a:spcBef>
        <a:buClr>
          <a:srgbClr val="DA0D57"/>
        </a:buClr>
        <a:buFont typeface="Arial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806450" indent="0" algn="l" defTabSz="457200" rtl="0" eaLnBrk="1" latinLnBrk="0" hangingPunct="1">
        <a:spcBef>
          <a:spcPct val="20000"/>
        </a:spcBef>
        <a:buFont typeface="Arial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097485" y="915840"/>
            <a:ext cx="7982797" cy="2548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 smtClean="0"/>
              <a:t>CLIQUEZ ET MODIFIEZ </a:t>
            </a:r>
            <a:br>
              <a:rPr lang="fr-FR" dirty="0" smtClean="0"/>
            </a:br>
            <a:r>
              <a:rPr lang="fr-FR" dirty="0" smtClean="0"/>
              <a:t>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97486" y="3464803"/>
            <a:ext cx="7589313" cy="1249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197502" y="6390910"/>
            <a:ext cx="4038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rgbClr val="404040"/>
                </a:solidFill>
              </a:defRPr>
            </a:lvl1pPr>
          </a:lstStyle>
          <a:p>
            <a:fld id="{1FC8907D-B208-DC44-82F5-2940ECA1C9FA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698885" y="5516417"/>
            <a:ext cx="6290733" cy="0"/>
          </a:xfrm>
          <a:prstGeom prst="line">
            <a:avLst/>
          </a:prstGeom>
          <a:ln w="57150" cap="rnd" cmpd="sng">
            <a:solidFill>
              <a:srgbClr val="DA0D57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 userDrawn="1"/>
        </p:nvCxnSpPr>
        <p:spPr>
          <a:xfrm flipV="1">
            <a:off x="6995213" y="4489080"/>
            <a:ext cx="1519767" cy="1024465"/>
          </a:xfrm>
          <a:prstGeom prst="line">
            <a:avLst/>
          </a:prstGeom>
          <a:ln w="57150" cap="rnd" cmpd="sng">
            <a:solidFill>
              <a:srgbClr val="DA0D57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 userDrawn="1"/>
        </p:nvCxnSpPr>
        <p:spPr>
          <a:xfrm flipH="1" flipV="1">
            <a:off x="698885" y="0"/>
            <a:ext cx="295" cy="5507953"/>
          </a:xfrm>
          <a:prstGeom prst="line">
            <a:avLst/>
          </a:prstGeom>
          <a:ln w="57150" cap="rnd" cmpd="sng">
            <a:solidFill>
              <a:srgbClr val="DA0D57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pied de page 4"/>
          <p:cNvSpPr txBox="1">
            <a:spLocks/>
          </p:cNvSpPr>
          <p:nvPr userDrawn="1"/>
        </p:nvSpPr>
        <p:spPr>
          <a:xfrm>
            <a:off x="2369032" y="6146185"/>
            <a:ext cx="4620586" cy="6768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kern="1200" cap="all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20"/>
              </a:lnSpc>
            </a:pPr>
            <a:r>
              <a:rPr lang="fr-FR" b="1" dirty="0" smtClean="0">
                <a:solidFill>
                  <a:srgbClr val="DA0D57"/>
                </a:solidFill>
              </a:rPr>
              <a:t>DGESCO</a:t>
            </a:r>
            <a:r>
              <a:rPr lang="fr-FR" dirty="0" smtClean="0">
                <a:solidFill>
                  <a:srgbClr val="00919D"/>
                </a:solidFill>
              </a:rPr>
              <a:t/>
            </a:r>
            <a:br>
              <a:rPr lang="fr-FR" dirty="0" smtClean="0">
                <a:solidFill>
                  <a:srgbClr val="00919D"/>
                </a:solidFill>
              </a:rPr>
            </a:b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École inclusive</a:t>
            </a:r>
          </a:p>
        </p:txBody>
      </p:sp>
      <p:sp>
        <p:nvSpPr>
          <p:cNvPr id="15" name="Espace réservé du pied de page 4"/>
          <p:cNvSpPr txBox="1">
            <a:spLocks/>
          </p:cNvSpPr>
          <p:nvPr userDrawn="1"/>
        </p:nvSpPr>
        <p:spPr>
          <a:xfrm>
            <a:off x="6989618" y="6390910"/>
            <a:ext cx="11603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kern="1200" cap="all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 smtClean="0">
              <a:solidFill>
                <a:srgbClr val="1B8ED9"/>
              </a:solidFill>
            </a:endParaRPr>
          </a:p>
          <a:p>
            <a:endParaRPr lang="fr-FR" dirty="0" smtClean="0">
              <a:solidFill>
                <a:srgbClr val="1B8ED9"/>
              </a:solidFill>
            </a:endParaRPr>
          </a:p>
          <a:p>
            <a:pPr>
              <a:lnSpc>
                <a:spcPts val="1320"/>
              </a:lnSpc>
            </a:pP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22/01/2020</a:t>
            </a:r>
          </a:p>
          <a:p>
            <a:pPr>
              <a:lnSpc>
                <a:spcPts val="1320"/>
              </a:lnSpc>
            </a:pPr>
            <a:endParaRPr lang="fr-FR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fr-FR" dirty="0"/>
          </a:p>
        </p:txBody>
      </p:sp>
      <p:pic>
        <p:nvPicPr>
          <p:cNvPr id="17" name="Image 1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85" y="6260351"/>
            <a:ext cx="1467191" cy="44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42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5" r:id="rId2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50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DA0D57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095183" y="697997"/>
            <a:ext cx="7781697" cy="20063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95182" y="2704320"/>
            <a:ext cx="7781697" cy="1180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</a:t>
            </a:r>
            <a:br>
              <a:rPr lang="fr-FR" dirty="0" smtClean="0"/>
            </a:br>
            <a:r>
              <a:rPr lang="fr-FR" dirty="0" smtClean="0"/>
              <a:t>les styles du texte du masque</a:t>
            </a:r>
          </a:p>
          <a:p>
            <a:pPr lvl="0"/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49851" y="6390910"/>
            <a:ext cx="3515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rgbClr val="000000"/>
                </a:solidFill>
              </a:defRPr>
            </a:lvl1pPr>
          </a:lstStyle>
          <a:p>
            <a:fld id="{C6B7B3CB-E3BA-F74C-AB76-86EFC5843CD6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3" name="Connecteur droit 12"/>
          <p:cNvCxnSpPr/>
          <p:nvPr userDrawn="1"/>
        </p:nvCxnSpPr>
        <p:spPr>
          <a:xfrm>
            <a:off x="698885" y="3893512"/>
            <a:ext cx="6290733" cy="0"/>
          </a:xfrm>
          <a:prstGeom prst="line">
            <a:avLst/>
          </a:prstGeom>
          <a:ln w="57150" cap="rnd" cmpd="sng">
            <a:solidFill>
              <a:srgbClr val="DA0D57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 userDrawn="1"/>
        </p:nvCxnSpPr>
        <p:spPr>
          <a:xfrm flipV="1">
            <a:off x="6995213" y="2866175"/>
            <a:ext cx="1519767" cy="1024465"/>
          </a:xfrm>
          <a:prstGeom prst="line">
            <a:avLst/>
          </a:prstGeom>
          <a:ln w="57150" cap="rnd" cmpd="sng">
            <a:solidFill>
              <a:srgbClr val="DA0D57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 userDrawn="1"/>
        </p:nvCxnSpPr>
        <p:spPr>
          <a:xfrm flipH="1" flipV="1">
            <a:off x="699180" y="0"/>
            <a:ext cx="1" cy="3885049"/>
          </a:xfrm>
          <a:prstGeom prst="line">
            <a:avLst/>
          </a:prstGeom>
          <a:ln w="57150" cap="rnd" cmpd="sng">
            <a:solidFill>
              <a:srgbClr val="DA0D57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pied de page 4"/>
          <p:cNvSpPr txBox="1">
            <a:spLocks/>
          </p:cNvSpPr>
          <p:nvPr userDrawn="1"/>
        </p:nvSpPr>
        <p:spPr>
          <a:xfrm>
            <a:off x="2369032" y="6146185"/>
            <a:ext cx="4620586" cy="6768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kern="1200" cap="all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 smtClean="0">
              <a:solidFill>
                <a:srgbClr val="1B8ED9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ts val="1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 smtClean="0">
                <a:solidFill>
                  <a:srgbClr val="DA0D57"/>
                </a:solidFill>
              </a:rPr>
              <a:t>DGESCO</a:t>
            </a:r>
            <a:r>
              <a:rPr lang="fr-FR" dirty="0" smtClean="0">
                <a:solidFill>
                  <a:srgbClr val="00919D"/>
                </a:solidFill>
              </a:rPr>
              <a:t/>
            </a:r>
            <a:br>
              <a:rPr lang="fr-FR" dirty="0" smtClean="0">
                <a:solidFill>
                  <a:srgbClr val="00919D"/>
                </a:solidFill>
              </a:rPr>
            </a:b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École inclusive</a:t>
            </a:r>
          </a:p>
          <a:p>
            <a:endParaRPr lang="fr-FR" dirty="0"/>
          </a:p>
        </p:txBody>
      </p:sp>
      <p:sp>
        <p:nvSpPr>
          <p:cNvPr id="12" name="Espace réservé du pied de page 4"/>
          <p:cNvSpPr txBox="1">
            <a:spLocks/>
          </p:cNvSpPr>
          <p:nvPr userDrawn="1"/>
        </p:nvSpPr>
        <p:spPr>
          <a:xfrm>
            <a:off x="6989618" y="6390910"/>
            <a:ext cx="11603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kern="1200" cap="all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 smtClean="0">
              <a:solidFill>
                <a:srgbClr val="1B8ED9"/>
              </a:solidFill>
            </a:endParaRPr>
          </a:p>
          <a:p>
            <a:endParaRPr lang="fr-FR" dirty="0" smtClean="0">
              <a:solidFill>
                <a:srgbClr val="1B8ED9"/>
              </a:solidFill>
            </a:endParaRPr>
          </a:p>
          <a:p>
            <a:pPr>
              <a:lnSpc>
                <a:spcPts val="1320"/>
              </a:lnSpc>
            </a:pP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22/01/2020</a:t>
            </a:r>
          </a:p>
          <a:p>
            <a:pPr>
              <a:lnSpc>
                <a:spcPts val="1320"/>
              </a:lnSpc>
            </a:pPr>
            <a:endParaRPr lang="fr-FR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fr-FR" dirty="0"/>
          </a:p>
        </p:txBody>
      </p:sp>
      <p:pic>
        <p:nvPicPr>
          <p:cNvPr id="17" name="Image 1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85" y="6256089"/>
            <a:ext cx="1467191" cy="44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11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1" r:id="rId2"/>
    <p:sldLayoutId id="2147483685" r:id="rId3"/>
    <p:sldLayoutId id="2147483689" r:id="rId4"/>
    <p:sldLayoutId id="2147483690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DA0D57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egifrance.gouv.fr/affichTexteArticle.do;jsessionid=0890E0B879EF01124F2691EF5297A8CD.tplgfr43s_2?cidTexte=JORFTEXT000038829065&amp;idArticle=LEGIARTI000038847573&amp;dateTexte=20190902&amp;categorieLien=id#LEGIARTI000038847573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smtClean="0"/>
              <a:t>Plan national de formation,</a:t>
            </a:r>
          </a:p>
          <a:p>
            <a:r>
              <a:rPr lang="fr-FR" dirty="0" smtClean="0"/>
              <a:t>Mise en œuvre du CAP </a:t>
            </a:r>
            <a:br>
              <a:rPr lang="fr-FR" dirty="0" smtClean="0"/>
            </a:br>
            <a:r>
              <a:rPr lang="fr-FR" i="1" dirty="0" smtClean="0"/>
              <a:t>équipier polyvalent du commerce</a:t>
            </a:r>
          </a:p>
          <a:p>
            <a:r>
              <a:rPr lang="fr-FR" dirty="0" smtClean="0"/>
              <a:t>22 janvier 2020</a:t>
            </a:r>
          </a:p>
        </p:txBody>
      </p:sp>
      <p:sp>
        <p:nvSpPr>
          <p:cNvPr id="7" name="Titr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L’école </a:t>
            </a:r>
            <a:r>
              <a:rPr lang="fr-FR" dirty="0" smtClean="0"/>
              <a:t>inclusive dans la voie professionnelle</a:t>
            </a:r>
            <a:endParaRPr lang="fr-FR" dirty="0"/>
          </a:p>
        </p:txBody>
      </p:sp>
      <p:sp>
        <p:nvSpPr>
          <p:cNvPr id="8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249851" y="6390910"/>
            <a:ext cx="351529" cy="365125"/>
          </a:xfrm>
        </p:spPr>
        <p:txBody>
          <a:bodyPr/>
          <a:lstStyle/>
          <a:p>
            <a:fld id="{C6B7B3CB-E3BA-F74C-AB76-86EFC5843CD6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352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685B-2977-D546-9E3D-3CA676A47F0C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692331" y="0"/>
            <a:ext cx="8229600" cy="12958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smtClean="0"/>
              <a:t>Article L111-1 du code de l’éducation </a:t>
            </a:r>
            <a:br>
              <a:rPr lang="fr-FR" sz="3200" dirty="0" smtClean="0"/>
            </a:br>
            <a:r>
              <a:rPr lang="fr-FR" sz="2400" dirty="0"/>
              <a:t>Modifié par </a:t>
            </a:r>
            <a:r>
              <a:rPr lang="fr-FR" sz="2400" dirty="0">
                <a:hlinkClick r:id="rId2"/>
              </a:rPr>
              <a:t>LOI n° 2019-791 du 26 juillet 2019 - art. 27</a:t>
            </a:r>
            <a:endParaRPr lang="fr-FR" sz="2400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692331" y="1295854"/>
            <a:ext cx="8229599" cy="5095056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 algn="l" defTabSz="457200" rtl="0" eaLnBrk="1" latinLnBrk="0" hangingPunct="1">
              <a:spcBef>
                <a:spcPct val="20000"/>
              </a:spcBef>
              <a:buSzPct val="100000"/>
              <a:buFont typeface="Arial"/>
              <a:buChar char="■"/>
              <a:defRPr sz="2000" kern="1200">
                <a:solidFill>
                  <a:srgbClr val="6E902B"/>
                </a:solidFill>
                <a:latin typeface="+mn-lt"/>
                <a:ea typeface="+mn-ea"/>
                <a:cs typeface="+mn-cs"/>
              </a:defRPr>
            </a:lvl1pPr>
            <a:lvl2pPr marL="627063" indent="-169863" algn="l" defTabSz="457200" rtl="0" eaLnBrk="1" latinLnBrk="0" hangingPunct="1">
              <a:spcBef>
                <a:spcPct val="20000"/>
              </a:spcBef>
              <a:buClr>
                <a:srgbClr val="6E902B"/>
              </a:buClr>
              <a:buFont typeface="Arial Italic"/>
              <a:buChar char="■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7063" indent="177800" algn="l" defTabSz="457200" rtl="0" eaLnBrk="1" latinLnBrk="0" hangingPunct="1">
              <a:spcBef>
                <a:spcPct val="20000"/>
              </a:spcBef>
              <a:buClr>
                <a:srgbClr val="6E902B"/>
              </a:buClr>
              <a:buFont typeface="Arial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296" indent="0">
              <a:buNone/>
            </a:pPr>
            <a:r>
              <a:rPr lang="fr-FR" sz="3200" dirty="0" smtClean="0">
                <a:solidFill>
                  <a:srgbClr val="DA0D57"/>
                </a:solidFill>
              </a:rPr>
              <a:t>«</a:t>
            </a:r>
            <a:r>
              <a:rPr lang="fr-FR" sz="3200" dirty="0" smtClean="0">
                <a:solidFill>
                  <a:schemeClr val="tx1"/>
                </a:solidFill>
              </a:rPr>
              <a:t> </a:t>
            </a:r>
            <a:r>
              <a:rPr lang="fr-FR" sz="3200" dirty="0">
                <a:solidFill>
                  <a:schemeClr val="tx1"/>
                </a:solidFill>
              </a:rPr>
              <a:t>L'éducation est la première priorité nationale. Le service public de l'éducation est conçu et organisé en fonction des élèves et des étudiants. Il contribue à l'égalité des chances et à lutter contre les inégalités sociales et territoriales en matière de réussite scolaire et éducative. </a:t>
            </a:r>
            <a:r>
              <a:rPr lang="fr-FR" sz="3200" dirty="0">
                <a:solidFill>
                  <a:srgbClr val="DA0D57"/>
                </a:solidFill>
              </a:rPr>
              <a:t>Il reconnaît que tous les enfants partagent la capacité d'apprendre et de progresser. Il veille à </a:t>
            </a:r>
            <a:r>
              <a:rPr lang="fr-FR" sz="3200" b="1" dirty="0">
                <a:solidFill>
                  <a:srgbClr val="DA0D57"/>
                </a:solidFill>
              </a:rPr>
              <a:t>la scolarisation inclusive </a:t>
            </a:r>
            <a:r>
              <a:rPr lang="fr-FR" sz="3200" dirty="0">
                <a:solidFill>
                  <a:srgbClr val="DA0D57"/>
                </a:solidFill>
              </a:rPr>
              <a:t>de tous les enfants, sans aucune distinction</a:t>
            </a:r>
            <a:r>
              <a:rPr lang="fr-FR" sz="3200" dirty="0" smtClean="0">
                <a:solidFill>
                  <a:srgbClr val="DA0D57"/>
                </a:solidFill>
              </a:rPr>
              <a:t>. »</a:t>
            </a:r>
          </a:p>
        </p:txBody>
      </p:sp>
    </p:spTree>
    <p:extLst>
      <p:ext uri="{BB962C8B-B14F-4D97-AF65-F5344CB8AC3E}">
        <p14:creationId xmlns:p14="http://schemas.microsoft.com/office/powerpoint/2010/main" val="75251595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4000" dirty="0" smtClean="0"/>
              <a:t>Les besoins éducatifs particuliers </a:t>
            </a:r>
            <a:r>
              <a:rPr lang="fr-FR" sz="4000" dirty="0"/>
              <a:t>« suppose de penser la différence </a:t>
            </a:r>
            <a:r>
              <a:rPr lang="fr-FR" sz="4000" dirty="0" smtClean="0"/>
              <a:t>à l’école </a:t>
            </a:r>
            <a:r>
              <a:rPr lang="fr-FR" sz="4000" dirty="0"/>
              <a:t>en termes de réponse aux </a:t>
            </a:r>
            <a:r>
              <a:rPr lang="fr-FR" sz="4000" b="1" dirty="0"/>
              <a:t>difficultés scolaires </a:t>
            </a:r>
            <a:r>
              <a:rPr lang="fr-FR" sz="4000" dirty="0"/>
              <a:t>et non sur la base de </a:t>
            </a:r>
            <a:r>
              <a:rPr lang="fr-FR" sz="4000" b="1" dirty="0"/>
              <a:t>l’origine </a:t>
            </a:r>
            <a:r>
              <a:rPr lang="fr-FR" sz="4000" b="1" dirty="0" smtClean="0"/>
              <a:t>des difficultés</a:t>
            </a:r>
            <a:r>
              <a:rPr lang="fr-FR" sz="4000" dirty="0" smtClean="0"/>
              <a:t>. </a:t>
            </a:r>
            <a:r>
              <a:rPr lang="fr-FR" sz="4000" dirty="0"/>
              <a:t>» </a:t>
            </a:r>
            <a:r>
              <a:rPr lang="fr-FR" sz="4000" dirty="0" smtClean="0"/>
              <a:t/>
            </a:r>
            <a:br>
              <a:rPr lang="fr-FR" sz="4000" dirty="0" smtClean="0"/>
            </a:br>
            <a:r>
              <a:rPr lang="fr-FR" sz="4000" dirty="0" smtClean="0"/>
              <a:t>(S. Thomazet</a:t>
            </a:r>
            <a:r>
              <a:rPr lang="fr-FR" sz="4000" dirty="0"/>
              <a:t>, 2012, p. 14).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685B-2977-D546-9E3D-3CA676A47F0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52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6270" y="888002"/>
            <a:ext cx="8407729" cy="2006323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Les élèves </a:t>
            </a:r>
            <a:br>
              <a:rPr lang="fr-FR" dirty="0" smtClean="0"/>
            </a:br>
            <a:r>
              <a:rPr lang="fr-FR" dirty="0" smtClean="0"/>
              <a:t>en situation de handicap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7B3CB-E3BA-F74C-AB76-86EFC5843CD6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645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0" y="-3175"/>
            <a:ext cx="9717088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2103120" y="4370119"/>
            <a:ext cx="5190978" cy="1974410"/>
          </a:xfrm>
          <a:prstGeom prst="roundRect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</a:t>
            </a:r>
            <a:r>
              <a:rPr lang="fr-FR" baseline="30000" dirty="0" smtClean="0"/>
              <a:t>er</a:t>
            </a:r>
            <a:r>
              <a:rPr lang="fr-FR" dirty="0" smtClean="0"/>
              <a:t> degré : 194 500 (45 %)</a:t>
            </a:r>
            <a:endParaRPr lang="fr-FR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2103120" y="2686929"/>
            <a:ext cx="5190978" cy="1683189"/>
          </a:xfrm>
          <a:prstGeom prst="round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</a:t>
            </a:r>
            <a:r>
              <a:rPr lang="fr-FR" baseline="30000" dirty="0" smtClean="0"/>
              <a:t>nd</a:t>
            </a:r>
            <a:r>
              <a:rPr lang="fr-FR" dirty="0" smtClean="0"/>
              <a:t> degré : 166 500 (39 %)</a:t>
            </a:r>
            <a:endParaRPr lang="fr-FR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2103119" y="1911927"/>
            <a:ext cx="5190979" cy="775003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ESMS exclusivement : </a:t>
            </a:r>
            <a:r>
              <a:rPr lang="fr-FR" dirty="0"/>
              <a:t>7</a:t>
            </a:r>
            <a:r>
              <a:rPr lang="fr-FR" dirty="0" smtClean="0"/>
              <a:t>0 000 (16 %)</a:t>
            </a:r>
            <a:endParaRPr lang="fr-FR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2339752" y="5618333"/>
            <a:ext cx="4752528" cy="618979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Dont ULIS école :  52 500 (12 %)</a:t>
            </a:r>
            <a:endParaRPr lang="fr-FR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2339752" y="3717032"/>
            <a:ext cx="4752528" cy="485333"/>
          </a:xfrm>
          <a:prstGeom prst="roundRect">
            <a:avLst/>
          </a:prstGeom>
          <a:solidFill>
            <a:srgbClr val="FF0000"/>
          </a:solidFill>
          <a:ln>
            <a:solidFill>
              <a:srgbClr val="DA0D5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Dont ULIS collège et lycée : 48 </a:t>
            </a:r>
            <a:r>
              <a:rPr lang="fr-FR" dirty="0"/>
              <a:t>5</a:t>
            </a:r>
            <a:r>
              <a:rPr lang="fr-FR" dirty="0" smtClean="0"/>
              <a:t>00 (11%)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609688" y="512468"/>
            <a:ext cx="8496944" cy="4801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</a:pPr>
            <a:r>
              <a:rPr lang="fr-FR" sz="2800" b="1" dirty="0">
                <a:latin typeface="Tw Cen MT" charset="0"/>
                <a:ea typeface="MS PGothic" charset="0"/>
              </a:rPr>
              <a:t>L’ONU annonce </a:t>
            </a:r>
            <a:r>
              <a:rPr lang="fr-FR" sz="2800" b="1" dirty="0" smtClean="0">
                <a:latin typeface="Tw Cen MT" charset="0"/>
                <a:ea typeface="MS PGothic" charset="0"/>
              </a:rPr>
              <a:t>650 millions / 7,6 milliards </a:t>
            </a:r>
            <a:r>
              <a:rPr lang="fr-FR" sz="2800" b="1" u="sng" dirty="0" smtClean="0">
                <a:latin typeface="Tw Cen MT" charset="0"/>
                <a:ea typeface="MS PGothic" charset="0"/>
              </a:rPr>
              <a:t>d’individus</a:t>
            </a:r>
            <a:endParaRPr lang="fr-FR" sz="2000" b="1" u="sng" dirty="0">
              <a:latin typeface="Tw Cen MT" charset="0"/>
              <a:ea typeface="MS PGothic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7624" y="1035942"/>
            <a:ext cx="6808210" cy="4801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</a:pPr>
            <a:r>
              <a:rPr lang="fr-FR" sz="2800" b="1" dirty="0" smtClean="0">
                <a:latin typeface="Tw Cen MT" charset="0"/>
                <a:ea typeface="MS PGothic" charset="0"/>
              </a:rPr>
              <a:t>En France : 431 000 </a:t>
            </a:r>
            <a:r>
              <a:rPr lang="fr-FR" sz="2800" b="1" dirty="0">
                <a:latin typeface="Tw Cen MT" charset="0"/>
                <a:ea typeface="MS PGothic" charset="0"/>
              </a:rPr>
              <a:t>/ </a:t>
            </a:r>
            <a:r>
              <a:rPr lang="fr-FR" sz="2800" b="1" dirty="0" smtClean="0">
                <a:latin typeface="Tw Cen MT" charset="0"/>
                <a:ea typeface="MS PGothic" charset="0"/>
              </a:rPr>
              <a:t>12,8 millions </a:t>
            </a:r>
            <a:r>
              <a:rPr lang="fr-FR" sz="2800" b="1" u="sng" dirty="0" smtClean="0">
                <a:latin typeface="Tw Cen MT" charset="0"/>
                <a:ea typeface="MS PGothic" charset="0"/>
              </a:rPr>
              <a:t>d’élèves</a:t>
            </a:r>
            <a:endParaRPr lang="fr-FR" sz="2800" b="1" u="sng" dirty="0">
              <a:latin typeface="Tw Cen MT" charset="0"/>
              <a:ea typeface="MS PGothic" charset="0"/>
            </a:endParaRP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5768861" y="6450037"/>
            <a:ext cx="3375139" cy="407963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fr-FR" sz="1800" i="1" dirty="0" smtClean="0">
                <a:solidFill>
                  <a:schemeClr val="bg1"/>
                </a:solidFill>
                <a:latin typeface="Tw Cen MT" charset="0"/>
                <a:ea typeface="MS PGothic" charset="0"/>
              </a:rPr>
              <a:t>Source : enquêtes </a:t>
            </a:r>
            <a:r>
              <a:rPr lang="fr-FR" sz="1800" i="1" dirty="0" err="1" smtClean="0">
                <a:solidFill>
                  <a:schemeClr val="bg1"/>
                </a:solidFill>
                <a:latin typeface="Tw Cen MT" charset="0"/>
                <a:ea typeface="MS PGothic" charset="0"/>
              </a:rPr>
              <a:t>Dgesco</a:t>
            </a:r>
            <a:r>
              <a:rPr lang="fr-FR" sz="1800" i="1" dirty="0" smtClean="0">
                <a:solidFill>
                  <a:schemeClr val="bg1"/>
                </a:solidFill>
                <a:latin typeface="Tw Cen MT" charset="0"/>
                <a:ea typeface="MS PGothic" charset="0"/>
              </a:rPr>
              <a:t> 2019-20</a:t>
            </a:r>
            <a:endParaRPr lang="fr-FR" sz="1800" i="1" dirty="0">
              <a:solidFill>
                <a:schemeClr val="bg1"/>
              </a:solidFill>
              <a:latin typeface="Tw Cen MT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83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000" dirty="0">
                <a:solidFill>
                  <a:schemeClr val="tx1"/>
                </a:solidFill>
              </a:rPr>
              <a:t>Évolution des effectifs d’élèves en situation de handicap scolarisés en milieu ordinaire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685B-2977-D546-9E3D-3CA676A47F0C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8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fr-FR" sz="1800" dirty="0">
              <a:solidFill>
                <a:schemeClr val="accent1"/>
              </a:solidFill>
            </a:endParaRPr>
          </a:p>
          <a:p>
            <a:pPr marL="457200" lvl="1" indent="0">
              <a:buNone/>
            </a:pPr>
            <a:endParaRPr lang="fr-FR" sz="1800" dirty="0">
              <a:solidFill>
                <a:schemeClr val="accent1"/>
              </a:solidFill>
            </a:endParaRPr>
          </a:p>
          <a:p>
            <a:pPr marL="457200" lvl="1" indent="0">
              <a:buNone/>
            </a:pPr>
            <a:endParaRPr lang="fr-FR" sz="1800" dirty="0"/>
          </a:p>
          <a:p>
            <a:pPr marL="457200" lvl="1" indent="0">
              <a:buNone/>
            </a:pPr>
            <a:endParaRPr lang="fr-FR" sz="1800" dirty="0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215947" y="437919"/>
            <a:ext cx="7881400" cy="724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200" dirty="0" smtClean="0"/>
              <a:t/>
            </a:r>
            <a:br>
              <a:rPr lang="fr-FR" sz="2200" dirty="0" smtClean="0"/>
            </a:br>
            <a:r>
              <a:rPr lang="fr-FR" sz="2200" dirty="0" smtClean="0">
                <a:solidFill>
                  <a:schemeClr val="accent1"/>
                </a:solidFill>
              </a:rPr>
              <a:t/>
            </a:r>
            <a:br>
              <a:rPr lang="fr-FR" sz="2200" dirty="0" smtClean="0">
                <a:solidFill>
                  <a:schemeClr val="accent1"/>
                </a:solidFill>
              </a:rPr>
            </a:br>
            <a:r>
              <a:rPr lang="fr-FR" sz="2200" dirty="0" smtClean="0"/>
              <a:t> </a:t>
            </a:r>
            <a:endParaRPr lang="fr-FR" sz="1800" dirty="0">
              <a:solidFill>
                <a:schemeClr val="accent1"/>
              </a:solidFill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7628804" y="2994400"/>
            <a:ext cx="1444970" cy="709454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7628804" y="2979795"/>
            <a:ext cx="144896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1400" u="sng" dirty="0"/>
              <a:t>1</a:t>
            </a:r>
            <a:r>
              <a:rPr lang="fr-FR" sz="1400" u="sng" baseline="30000" dirty="0"/>
              <a:t>er</a:t>
            </a:r>
            <a:r>
              <a:rPr lang="fr-FR" sz="1400" u="sng" dirty="0"/>
              <a:t> degré</a:t>
            </a:r>
          </a:p>
          <a:p>
            <a:pPr algn="ctr">
              <a:spcAft>
                <a:spcPts val="600"/>
              </a:spcAft>
            </a:pPr>
            <a:r>
              <a:rPr lang="fr-FR" sz="1400" dirty="0"/>
              <a:t>+ </a:t>
            </a:r>
            <a:r>
              <a:rPr lang="fr-FR" sz="1400" dirty="0" smtClean="0"/>
              <a:t>5% / 2018</a:t>
            </a:r>
            <a:endParaRPr lang="fr-FR" sz="1400" dirty="0"/>
          </a:p>
        </p:txBody>
      </p:sp>
      <p:sp>
        <p:nvSpPr>
          <p:cNvPr id="14" name="Rectangle à coins arrondis 13"/>
          <p:cNvSpPr/>
          <p:nvPr/>
        </p:nvSpPr>
        <p:spPr>
          <a:xfrm>
            <a:off x="7628804" y="3899754"/>
            <a:ext cx="1444970" cy="70945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7601382" y="3919936"/>
            <a:ext cx="147239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1400" u="sng" dirty="0"/>
              <a:t>2</a:t>
            </a:r>
            <a:r>
              <a:rPr lang="fr-FR" sz="1400" u="sng" baseline="30000" dirty="0"/>
              <a:t>nd</a:t>
            </a:r>
            <a:r>
              <a:rPr lang="fr-FR" sz="1400" u="sng" dirty="0"/>
              <a:t> degré</a:t>
            </a:r>
          </a:p>
          <a:p>
            <a:pPr algn="ctr">
              <a:spcAft>
                <a:spcPts val="600"/>
              </a:spcAft>
            </a:pPr>
            <a:r>
              <a:rPr lang="fr-FR" sz="1400" dirty="0" smtClean="0"/>
              <a:t>+ 9 % / 2018</a:t>
            </a:r>
            <a:endParaRPr lang="fr-FR" sz="1400" dirty="0"/>
          </a:p>
        </p:txBody>
      </p:sp>
      <p:sp>
        <p:nvSpPr>
          <p:cNvPr id="16" name="ZoneTexte 15"/>
          <p:cNvSpPr txBox="1"/>
          <p:nvPr/>
        </p:nvSpPr>
        <p:spPr>
          <a:xfrm>
            <a:off x="7765341" y="1274346"/>
            <a:ext cx="10467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>
                <a:latin typeface="Calibri"/>
              </a:rPr>
              <a:t>É</a:t>
            </a:r>
            <a:r>
              <a:rPr lang="fr-FR" sz="1600" dirty="0" smtClean="0"/>
              <a:t>volutions</a:t>
            </a:r>
            <a:endParaRPr lang="fr-FR" sz="1600" dirty="0"/>
          </a:p>
        </p:txBody>
      </p:sp>
      <p:sp>
        <p:nvSpPr>
          <p:cNvPr id="17" name="Rectangle à coins arrondis 16"/>
          <p:cNvSpPr/>
          <p:nvPr/>
        </p:nvSpPr>
        <p:spPr>
          <a:xfrm>
            <a:off x="7601381" y="1613682"/>
            <a:ext cx="1472392" cy="709454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7452360" y="1722187"/>
            <a:ext cx="1644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Total </a:t>
            </a:r>
            <a:endParaRPr lang="fr-FR" sz="1400" b="1" dirty="0" smtClean="0"/>
          </a:p>
          <a:p>
            <a:pPr algn="ctr"/>
            <a:r>
              <a:rPr lang="fr-FR" sz="1400" dirty="0" smtClean="0"/>
              <a:t>+ </a:t>
            </a:r>
            <a:r>
              <a:rPr lang="fr-FR" sz="1400" dirty="0"/>
              <a:t>7</a:t>
            </a:r>
            <a:r>
              <a:rPr lang="fr-FR" sz="1400" dirty="0" smtClean="0"/>
              <a:t> </a:t>
            </a:r>
            <a:r>
              <a:rPr lang="fr-FR" sz="1400" dirty="0"/>
              <a:t>% </a:t>
            </a:r>
            <a:r>
              <a:rPr lang="fr-FR" sz="1400" dirty="0" smtClean="0"/>
              <a:t>/ 2018</a:t>
            </a:r>
            <a:endParaRPr lang="fr-FR" sz="1400" dirty="0"/>
          </a:p>
        </p:txBody>
      </p:sp>
      <p:sp>
        <p:nvSpPr>
          <p:cNvPr id="19" name="Titre 1"/>
          <p:cNvSpPr txBox="1">
            <a:spLocks/>
          </p:cNvSpPr>
          <p:nvPr/>
        </p:nvSpPr>
        <p:spPr>
          <a:xfrm>
            <a:off x="6767238" y="6172836"/>
            <a:ext cx="2330109" cy="407963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fr-FR" sz="1200" i="1" dirty="0">
                <a:solidFill>
                  <a:schemeClr val="tx1"/>
                </a:solidFill>
                <a:ea typeface="MS PGothic" charset="0"/>
              </a:rPr>
              <a:t>Source : enquêtes 3/12</a:t>
            </a:r>
          </a:p>
        </p:txBody>
      </p:sp>
      <p:graphicFrame>
        <p:nvGraphicFramePr>
          <p:cNvPr id="24" name="Graphique 23"/>
          <p:cNvGraphicFramePr/>
          <p:nvPr>
            <p:extLst>
              <p:ext uri="{D42A27DB-BD31-4B8C-83A1-F6EECF244321}">
                <p14:modId xmlns:p14="http://schemas.microsoft.com/office/powerpoint/2010/main" val="3846151195"/>
              </p:ext>
            </p:extLst>
          </p:nvPr>
        </p:nvGraphicFramePr>
        <p:xfrm>
          <a:off x="534390" y="1391920"/>
          <a:ext cx="7066991" cy="4795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Ellipse 22"/>
          <p:cNvSpPr/>
          <p:nvPr/>
        </p:nvSpPr>
        <p:spPr>
          <a:xfrm>
            <a:off x="3834209" y="3018284"/>
            <a:ext cx="1322438" cy="376293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</a:rPr>
              <a:t>Tous</a:t>
            </a:r>
          </a:p>
        </p:txBody>
      </p:sp>
      <p:sp>
        <p:nvSpPr>
          <p:cNvPr id="22" name="Ellipse 21"/>
          <p:cNvSpPr/>
          <p:nvPr/>
        </p:nvSpPr>
        <p:spPr>
          <a:xfrm>
            <a:off x="3834209" y="4050585"/>
            <a:ext cx="1322438" cy="376293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</a:rPr>
              <a:t>1</a:t>
            </a:r>
            <a:r>
              <a:rPr lang="fr-FR" sz="1600" baseline="30000" dirty="0">
                <a:solidFill>
                  <a:schemeClr val="tx1"/>
                </a:solidFill>
              </a:rPr>
              <a:t>er</a:t>
            </a:r>
            <a:r>
              <a:rPr lang="fr-FR" sz="1600" dirty="0">
                <a:solidFill>
                  <a:schemeClr val="tx1"/>
                </a:solidFill>
              </a:rPr>
              <a:t> degré</a:t>
            </a:r>
          </a:p>
        </p:txBody>
      </p:sp>
      <p:sp>
        <p:nvSpPr>
          <p:cNvPr id="21" name="Ellipse 20"/>
          <p:cNvSpPr/>
          <p:nvPr/>
        </p:nvSpPr>
        <p:spPr>
          <a:xfrm>
            <a:off x="3834209" y="4592930"/>
            <a:ext cx="1419941" cy="376293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</a:rPr>
              <a:t>2</a:t>
            </a:r>
            <a:r>
              <a:rPr lang="fr-FR" sz="1600" baseline="30000" dirty="0">
                <a:solidFill>
                  <a:schemeClr val="tx1"/>
                </a:solidFill>
              </a:rPr>
              <a:t>nd</a:t>
            </a:r>
            <a:r>
              <a:rPr lang="fr-FR" sz="1600" dirty="0">
                <a:solidFill>
                  <a:schemeClr val="tx1"/>
                </a:solidFill>
              </a:rPr>
              <a:t> degré</a:t>
            </a:r>
          </a:p>
        </p:txBody>
      </p:sp>
    </p:spTree>
    <p:extLst>
      <p:ext uri="{BB962C8B-B14F-4D97-AF65-F5344CB8AC3E}">
        <p14:creationId xmlns:p14="http://schemas.microsoft.com/office/powerpoint/2010/main" val="275439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/>
      <p:bldP spid="16" grpId="0"/>
      <p:bldP spid="17" grpId="0" animBg="1"/>
      <p:bldP spid="18" grpId="0"/>
      <p:bldP spid="23" grpId="0" animBg="1"/>
      <p:bldP spid="22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à coins arrondis 8"/>
          <p:cNvSpPr/>
          <p:nvPr/>
        </p:nvSpPr>
        <p:spPr>
          <a:xfrm>
            <a:off x="1353236" y="6152605"/>
            <a:ext cx="4642253" cy="52251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 smtClean="0">
                <a:solidFill>
                  <a:schemeClr val="bg2">
                    <a:lumMod val="25000"/>
                  </a:schemeClr>
                </a:solidFill>
              </a:rPr>
              <a:t>Milieu ordinaire </a:t>
            </a:r>
            <a:r>
              <a:rPr lang="fr-FR" b="1" dirty="0" smtClean="0">
                <a:solidFill>
                  <a:schemeClr val="bg2">
                    <a:lumMod val="25000"/>
                  </a:schemeClr>
                </a:solidFill>
              </a:rPr>
              <a:t>361 </a:t>
            </a:r>
            <a:r>
              <a:rPr lang="fr-FR" b="1" dirty="0">
                <a:solidFill>
                  <a:schemeClr val="bg2">
                    <a:lumMod val="25000"/>
                  </a:schemeClr>
                </a:solidFill>
              </a:rPr>
              <a:t>0</a:t>
            </a:r>
            <a:r>
              <a:rPr lang="fr-FR" b="1" dirty="0" smtClean="0">
                <a:solidFill>
                  <a:schemeClr val="bg2">
                    <a:lumMod val="25000"/>
                  </a:schemeClr>
                </a:solidFill>
              </a:rPr>
              <a:t>00 élèves (2,9 %)</a:t>
            </a:r>
          </a:p>
          <a:p>
            <a:pPr algn="ctr">
              <a:defRPr/>
            </a:pPr>
            <a:r>
              <a:rPr lang="fr-FR" dirty="0" smtClean="0">
                <a:solidFill>
                  <a:schemeClr val="bg2">
                    <a:lumMod val="25000"/>
                  </a:schemeClr>
                </a:solidFill>
              </a:rPr>
              <a:t>(rentrée 2019)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6156176" y="6031086"/>
            <a:ext cx="2726027" cy="644032"/>
          </a:xfrm>
          <a:prstGeom prst="roundRect">
            <a:avLst/>
          </a:prstGeom>
          <a:solidFill>
            <a:srgbClr val="FCEDB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dirty="0" smtClean="0">
                <a:solidFill>
                  <a:schemeClr val="bg2">
                    <a:lumMod val="25000"/>
                  </a:schemeClr>
                </a:solidFill>
              </a:rPr>
              <a:t>Etablissements spécialisés</a:t>
            </a:r>
          </a:p>
          <a:p>
            <a:pPr algn="ctr">
              <a:defRPr/>
            </a:pPr>
            <a:r>
              <a:rPr lang="fr-FR" sz="1400" dirty="0" smtClean="0">
                <a:solidFill>
                  <a:schemeClr val="bg2">
                    <a:lumMod val="25000"/>
                  </a:schemeClr>
                </a:solidFill>
              </a:rPr>
              <a:t>(exclusif)</a:t>
            </a:r>
          </a:p>
          <a:p>
            <a:pPr algn="ctr">
              <a:defRPr/>
            </a:pPr>
            <a:r>
              <a:rPr lang="fr-FR" sz="1600" b="1" dirty="0" smtClean="0">
                <a:solidFill>
                  <a:schemeClr val="bg2">
                    <a:lumMod val="25000"/>
                  </a:schemeClr>
                </a:solidFill>
              </a:rPr>
              <a:t>70 000 élèves</a:t>
            </a:r>
            <a:endParaRPr lang="fr-FR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1351090" y="4695781"/>
            <a:ext cx="2014561" cy="671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smtClean="0">
                <a:solidFill>
                  <a:schemeClr val="bg2">
                    <a:lumMod val="25000"/>
                  </a:schemeClr>
                </a:solidFill>
              </a:rPr>
              <a:t>Écoles maternelles</a:t>
            </a:r>
          </a:p>
          <a:p>
            <a:pPr algn="ctr">
              <a:defRPr/>
            </a:pPr>
            <a:r>
              <a:rPr lang="fr-FR" sz="1400" b="1" dirty="0" smtClean="0">
                <a:solidFill>
                  <a:schemeClr val="bg2">
                    <a:lumMod val="25000"/>
                  </a:schemeClr>
                </a:solidFill>
              </a:rPr>
              <a:t>38 </a:t>
            </a:r>
            <a:r>
              <a:rPr lang="fr-FR" sz="1400" b="1" dirty="0">
                <a:solidFill>
                  <a:schemeClr val="bg2">
                    <a:lumMod val="25000"/>
                  </a:schemeClr>
                </a:solidFill>
              </a:rPr>
              <a:t>0</a:t>
            </a:r>
            <a:r>
              <a:rPr lang="fr-FR" sz="1400" b="1" dirty="0" smtClean="0">
                <a:solidFill>
                  <a:schemeClr val="bg2">
                    <a:lumMod val="25000"/>
                  </a:schemeClr>
                </a:solidFill>
              </a:rPr>
              <a:t>00 élèves </a:t>
            </a:r>
            <a:endParaRPr lang="fr-FR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4582906" y="3890826"/>
            <a:ext cx="1512888" cy="90788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smtClean="0">
                <a:solidFill>
                  <a:schemeClr val="bg2">
                    <a:lumMod val="25000"/>
                  </a:schemeClr>
                </a:solidFill>
              </a:rPr>
              <a:t>Ulis-école</a:t>
            </a:r>
          </a:p>
          <a:p>
            <a:pPr algn="ctr">
              <a:defRPr/>
            </a:pPr>
            <a:r>
              <a:rPr lang="fr-FR" sz="1400" b="1" dirty="0" smtClean="0">
                <a:solidFill>
                  <a:schemeClr val="bg2">
                    <a:lumMod val="25000"/>
                  </a:schemeClr>
                </a:solidFill>
              </a:rPr>
              <a:t>52 </a:t>
            </a:r>
            <a:r>
              <a:rPr lang="fr-FR" sz="1400" b="1" dirty="0">
                <a:solidFill>
                  <a:schemeClr val="bg2">
                    <a:lumMod val="25000"/>
                  </a:schemeClr>
                </a:solidFill>
              </a:rPr>
              <a:t>5</a:t>
            </a:r>
            <a:r>
              <a:rPr lang="fr-FR" sz="1400" b="1" dirty="0" smtClean="0">
                <a:solidFill>
                  <a:schemeClr val="bg2">
                    <a:lumMod val="25000"/>
                  </a:schemeClr>
                </a:solidFill>
              </a:rPr>
              <a:t>00 élèves</a:t>
            </a:r>
            <a:endParaRPr lang="fr-FR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1351091" y="3890801"/>
            <a:ext cx="2014561" cy="6947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smtClean="0">
                <a:solidFill>
                  <a:schemeClr val="bg2">
                    <a:lumMod val="25000"/>
                  </a:schemeClr>
                </a:solidFill>
              </a:rPr>
              <a:t>Écoles élémentaires</a:t>
            </a:r>
          </a:p>
          <a:p>
            <a:pPr algn="ctr">
              <a:defRPr/>
            </a:pPr>
            <a:r>
              <a:rPr lang="fr-FR" sz="1400" b="1" dirty="0" smtClean="0">
                <a:solidFill>
                  <a:schemeClr val="bg2">
                    <a:lumMod val="25000"/>
                  </a:schemeClr>
                </a:solidFill>
              </a:rPr>
              <a:t>104 </a:t>
            </a:r>
            <a:r>
              <a:rPr lang="fr-FR" sz="1400" b="1" dirty="0">
                <a:solidFill>
                  <a:schemeClr val="bg2">
                    <a:lumMod val="25000"/>
                  </a:schemeClr>
                </a:solidFill>
              </a:rPr>
              <a:t>0</a:t>
            </a:r>
            <a:r>
              <a:rPr lang="fr-FR" sz="1400" b="1" dirty="0" smtClean="0">
                <a:solidFill>
                  <a:schemeClr val="bg2">
                    <a:lumMod val="25000"/>
                  </a:schemeClr>
                </a:solidFill>
              </a:rPr>
              <a:t>00 élèves</a:t>
            </a:r>
            <a:endParaRPr lang="fr-FR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1351091" y="2884103"/>
            <a:ext cx="1619062" cy="8871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smtClean="0">
                <a:solidFill>
                  <a:schemeClr val="bg2">
                    <a:lumMod val="25000"/>
                  </a:schemeClr>
                </a:solidFill>
              </a:rPr>
              <a:t> Collèges</a:t>
            </a:r>
          </a:p>
          <a:p>
            <a:pPr algn="ctr">
              <a:defRPr/>
            </a:pPr>
            <a:r>
              <a:rPr lang="fr-FR" sz="1400" b="1" dirty="0" smtClean="0">
                <a:solidFill>
                  <a:schemeClr val="bg2">
                    <a:lumMod val="25000"/>
                  </a:schemeClr>
                </a:solidFill>
              </a:rPr>
              <a:t>71 000 élèves</a:t>
            </a:r>
            <a:endParaRPr lang="fr-FR" sz="13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518232" y="1899925"/>
            <a:ext cx="1655077" cy="8684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smtClean="0">
                <a:solidFill>
                  <a:schemeClr val="bg2">
                    <a:lumMod val="25000"/>
                  </a:schemeClr>
                </a:solidFill>
              </a:rPr>
              <a:t>Lycées GT</a:t>
            </a:r>
          </a:p>
          <a:p>
            <a:pPr algn="ctr">
              <a:defRPr/>
            </a:pPr>
            <a:r>
              <a:rPr lang="fr-FR" sz="1400" b="1" dirty="0" smtClean="0">
                <a:solidFill>
                  <a:schemeClr val="bg2">
                    <a:lumMod val="25000"/>
                  </a:schemeClr>
                </a:solidFill>
              </a:rPr>
              <a:t>12 400 élèves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4563104" y="3053601"/>
            <a:ext cx="1532689" cy="71765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smtClean="0">
                <a:solidFill>
                  <a:schemeClr val="bg2">
                    <a:lumMod val="25000"/>
                  </a:schemeClr>
                </a:solidFill>
              </a:rPr>
              <a:t>Ulis-collège</a:t>
            </a:r>
          </a:p>
          <a:p>
            <a:pPr algn="ctr">
              <a:defRPr/>
            </a:pPr>
            <a:r>
              <a:rPr lang="fr-FR" sz="1400" b="1" dirty="0" smtClean="0">
                <a:solidFill>
                  <a:schemeClr val="bg2">
                    <a:lumMod val="25000"/>
                  </a:schemeClr>
                </a:solidFill>
              </a:rPr>
              <a:t>41 </a:t>
            </a:r>
            <a:r>
              <a:rPr lang="fr-FR" sz="1400" b="1" dirty="0">
                <a:solidFill>
                  <a:schemeClr val="bg2">
                    <a:lumMod val="25000"/>
                  </a:schemeClr>
                </a:solidFill>
              </a:rPr>
              <a:t>3</a:t>
            </a:r>
            <a:r>
              <a:rPr lang="fr-FR" sz="1400" b="1" dirty="0" smtClean="0">
                <a:solidFill>
                  <a:schemeClr val="bg2">
                    <a:lumMod val="25000"/>
                  </a:schemeClr>
                </a:solidFill>
              </a:rPr>
              <a:t>00 élèves</a:t>
            </a:r>
            <a:endParaRPr lang="fr-FR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4563104" y="2024717"/>
            <a:ext cx="1415964" cy="6710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smtClean="0">
                <a:solidFill>
                  <a:schemeClr val="bg2">
                    <a:lumMod val="25000"/>
                  </a:schemeClr>
                </a:solidFill>
              </a:rPr>
              <a:t>Ulis-lycée</a:t>
            </a:r>
          </a:p>
          <a:p>
            <a:pPr algn="ctr">
              <a:defRPr/>
            </a:pPr>
            <a:r>
              <a:rPr lang="fr-FR" sz="1400" b="1" dirty="0" smtClean="0">
                <a:solidFill>
                  <a:schemeClr val="bg2">
                    <a:lumMod val="25000"/>
                  </a:schemeClr>
                </a:solidFill>
              </a:rPr>
              <a:t>6 900 élèves</a:t>
            </a:r>
            <a:endParaRPr lang="fr-FR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2" name="Rectangle à coins arrondis 21"/>
          <p:cNvSpPr/>
          <p:nvPr/>
        </p:nvSpPr>
        <p:spPr>
          <a:xfrm>
            <a:off x="3674362" y="1284250"/>
            <a:ext cx="1065675" cy="38223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smtClean="0">
                <a:solidFill>
                  <a:schemeClr val="bg2">
                    <a:lumMod val="25000"/>
                  </a:schemeClr>
                </a:solidFill>
              </a:rPr>
              <a:t>AESH mutualisé</a:t>
            </a:r>
            <a:endParaRPr lang="fr-FR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3" name="Rectangle à coins arrondis 22"/>
          <p:cNvSpPr/>
          <p:nvPr/>
        </p:nvSpPr>
        <p:spPr>
          <a:xfrm>
            <a:off x="2497911" y="1284249"/>
            <a:ext cx="1030744" cy="3809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smtClean="0">
                <a:solidFill>
                  <a:schemeClr val="bg2">
                    <a:lumMod val="25000"/>
                  </a:schemeClr>
                </a:solidFill>
              </a:rPr>
              <a:t>AESH</a:t>
            </a:r>
          </a:p>
          <a:p>
            <a:pPr algn="ctr">
              <a:defRPr/>
            </a:pPr>
            <a:r>
              <a:rPr lang="fr-FR" sz="1400" dirty="0" smtClean="0">
                <a:solidFill>
                  <a:schemeClr val="bg2">
                    <a:lumMod val="25000"/>
                  </a:schemeClr>
                </a:solidFill>
              </a:rPr>
              <a:t>individuel</a:t>
            </a:r>
            <a:endParaRPr lang="fr-FR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4" name="Rectangle à coins arrondis 23"/>
          <p:cNvSpPr/>
          <p:nvPr/>
        </p:nvSpPr>
        <p:spPr>
          <a:xfrm>
            <a:off x="3075593" y="3074643"/>
            <a:ext cx="1350585" cy="696616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300" dirty="0" smtClean="0">
                <a:solidFill>
                  <a:schemeClr val="tx1"/>
                </a:solidFill>
              </a:rPr>
              <a:t>SEGPA</a:t>
            </a:r>
          </a:p>
          <a:p>
            <a:pPr algn="ctr">
              <a:defRPr/>
            </a:pPr>
            <a:r>
              <a:rPr lang="fr-FR" sz="1300" dirty="0" smtClean="0">
                <a:solidFill>
                  <a:schemeClr val="tx1"/>
                </a:solidFill>
              </a:rPr>
              <a:t>17 </a:t>
            </a:r>
            <a:r>
              <a:rPr lang="fr-FR" sz="1300" dirty="0">
                <a:solidFill>
                  <a:schemeClr val="tx1"/>
                </a:solidFill>
              </a:rPr>
              <a:t>2</a:t>
            </a:r>
            <a:r>
              <a:rPr lang="fr-FR" sz="1300" dirty="0" smtClean="0">
                <a:solidFill>
                  <a:schemeClr val="tx1"/>
                </a:solidFill>
              </a:rPr>
              <a:t>00 élèves</a:t>
            </a:r>
          </a:p>
        </p:txBody>
      </p:sp>
      <p:sp>
        <p:nvSpPr>
          <p:cNvPr id="32" name="Rectangle à coins arrondis 31"/>
          <p:cNvSpPr/>
          <p:nvPr/>
        </p:nvSpPr>
        <p:spPr>
          <a:xfrm>
            <a:off x="4844594" y="1284250"/>
            <a:ext cx="1088454" cy="3809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smtClean="0">
                <a:solidFill>
                  <a:schemeClr val="bg2">
                    <a:lumMod val="25000"/>
                  </a:schemeClr>
                </a:solidFill>
              </a:rPr>
              <a:t>AESH Collectif</a:t>
            </a:r>
            <a:endParaRPr lang="fr-FR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Rectangle avec flèche vers le haut 1"/>
          <p:cNvSpPr/>
          <p:nvPr/>
        </p:nvSpPr>
        <p:spPr>
          <a:xfrm>
            <a:off x="1390654" y="5392972"/>
            <a:ext cx="2470875" cy="638114"/>
          </a:xfrm>
          <a:prstGeom prst="upArrow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Scolarité individuelle « en classe ordinaire »</a:t>
            </a:r>
            <a:endParaRPr lang="fr-FR" sz="1600" dirty="0"/>
          </a:p>
        </p:txBody>
      </p:sp>
      <p:sp>
        <p:nvSpPr>
          <p:cNvPr id="33" name="Rectangle avec flèche vers le haut 32"/>
          <p:cNvSpPr/>
          <p:nvPr/>
        </p:nvSpPr>
        <p:spPr>
          <a:xfrm>
            <a:off x="4229012" y="5125040"/>
            <a:ext cx="1956167" cy="906049"/>
          </a:xfrm>
          <a:prstGeom prst="upArrow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Scolarité </a:t>
            </a:r>
            <a:r>
              <a:rPr lang="fr-FR" sz="1600" dirty="0" smtClean="0">
                <a:solidFill>
                  <a:schemeClr val="bg2">
                    <a:lumMod val="25000"/>
                  </a:schemeClr>
                </a:solidFill>
              </a:rPr>
              <a:t>en dispositif collectif</a:t>
            </a:r>
            <a:endParaRPr lang="fr-FR" sz="1600" dirty="0"/>
          </a:p>
        </p:txBody>
      </p:sp>
      <p:sp>
        <p:nvSpPr>
          <p:cNvPr id="34" name="Rectangle avec flèche vers le haut 33"/>
          <p:cNvSpPr/>
          <p:nvPr/>
        </p:nvSpPr>
        <p:spPr>
          <a:xfrm>
            <a:off x="6347464" y="4955462"/>
            <a:ext cx="2256984" cy="906049"/>
          </a:xfrm>
          <a:prstGeom prst="upArrowCallout">
            <a:avLst/>
          </a:prstGeom>
          <a:solidFill>
            <a:srgbClr val="FCEDB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1600" dirty="0" smtClean="0">
                <a:solidFill>
                  <a:schemeClr val="bg2">
                    <a:lumMod val="25000"/>
                  </a:schemeClr>
                </a:solidFill>
              </a:rPr>
              <a:t>Unités d’enseignement</a:t>
            </a:r>
            <a:endParaRPr lang="fr-FR" sz="1600" dirty="0"/>
          </a:p>
        </p:txBody>
      </p:sp>
      <p:sp>
        <p:nvSpPr>
          <p:cNvPr id="4" name="Rectangle avec flèche vers le bas 3"/>
          <p:cNvSpPr/>
          <p:nvPr/>
        </p:nvSpPr>
        <p:spPr>
          <a:xfrm>
            <a:off x="1267993" y="674221"/>
            <a:ext cx="1358098" cy="503600"/>
          </a:xfrm>
          <a:prstGeom prst="downArrow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bg2">
                    <a:lumMod val="25000"/>
                  </a:schemeClr>
                </a:solidFill>
              </a:rPr>
              <a:t>Non accompagné</a:t>
            </a:r>
            <a:endParaRPr lang="fr-FR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6" name="Rectangle avec flèche vers le bas 35"/>
          <p:cNvSpPr/>
          <p:nvPr/>
        </p:nvSpPr>
        <p:spPr>
          <a:xfrm>
            <a:off x="2771191" y="674221"/>
            <a:ext cx="3143887" cy="503600"/>
          </a:xfrm>
          <a:prstGeom prst="downArrow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bg2">
                    <a:lumMod val="25000"/>
                  </a:schemeClr>
                </a:solidFill>
              </a:rPr>
              <a:t>A</a:t>
            </a:r>
            <a:r>
              <a:rPr lang="fr-FR" sz="1200" dirty="0" smtClean="0">
                <a:solidFill>
                  <a:schemeClr val="bg2">
                    <a:lumMod val="25000"/>
                  </a:schemeClr>
                </a:solidFill>
              </a:rPr>
              <a:t>ccompagné</a:t>
            </a:r>
            <a:endParaRPr lang="fr-FR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9" name="Rectangle à coins arrondis 28"/>
          <p:cNvSpPr/>
          <p:nvPr/>
        </p:nvSpPr>
        <p:spPr>
          <a:xfrm>
            <a:off x="7440204" y="3815088"/>
            <a:ext cx="1612356" cy="983620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smtClean="0">
                <a:solidFill>
                  <a:schemeClr val="bg2">
                    <a:lumMod val="25000"/>
                  </a:schemeClr>
                </a:solidFill>
              </a:rPr>
              <a:t>Établissements et services médico-sociaux</a:t>
            </a:r>
          </a:p>
        </p:txBody>
      </p:sp>
      <p:sp>
        <p:nvSpPr>
          <p:cNvPr id="30" name="Ellipse 29"/>
          <p:cNvSpPr/>
          <p:nvPr/>
        </p:nvSpPr>
        <p:spPr>
          <a:xfrm>
            <a:off x="5946309" y="4472376"/>
            <a:ext cx="1534707" cy="652664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1200" dirty="0" smtClean="0">
                <a:solidFill>
                  <a:schemeClr val="bg2">
                    <a:lumMod val="25000"/>
                  </a:schemeClr>
                </a:solidFill>
              </a:rPr>
              <a:t>136 UE Maternelle autisme </a:t>
            </a:r>
            <a:endParaRPr lang="fr-FR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5812972" y="2236768"/>
            <a:ext cx="1702173" cy="1030621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1200" dirty="0" smtClean="0">
                <a:solidFill>
                  <a:schemeClr val="bg2">
                    <a:lumMod val="25000"/>
                  </a:schemeClr>
                </a:solidFill>
              </a:rPr>
              <a:t>Scolarisation </a:t>
            </a:r>
          </a:p>
          <a:p>
            <a:pPr algn="ctr">
              <a:defRPr/>
            </a:pPr>
            <a:r>
              <a:rPr lang="fr-FR" sz="1200" dirty="0" smtClean="0">
                <a:solidFill>
                  <a:schemeClr val="bg2">
                    <a:lumMod val="25000"/>
                  </a:schemeClr>
                </a:solidFill>
              </a:rPr>
              <a:t>en  </a:t>
            </a:r>
            <a:r>
              <a:rPr lang="fr-FR" sz="1200" dirty="0">
                <a:solidFill>
                  <a:schemeClr val="bg2">
                    <a:lumMod val="25000"/>
                  </a:schemeClr>
                </a:solidFill>
              </a:rPr>
              <a:t>UE </a:t>
            </a:r>
            <a:r>
              <a:rPr lang="fr-FR" sz="1200" dirty="0" err="1" smtClean="0">
                <a:solidFill>
                  <a:schemeClr val="bg2">
                    <a:lumMod val="25000"/>
                  </a:schemeClr>
                </a:solidFill>
              </a:rPr>
              <a:t>Externée</a:t>
            </a:r>
            <a:endParaRPr lang="fr-FR" sz="1200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>
              <a:defRPr/>
            </a:pPr>
            <a:r>
              <a:rPr lang="fr-FR" sz="1200" dirty="0" smtClean="0">
                <a:solidFill>
                  <a:schemeClr val="bg2">
                    <a:lumMod val="25000"/>
                  </a:schemeClr>
                </a:solidFill>
              </a:rPr>
              <a:t>2</a:t>
            </a:r>
            <a:r>
              <a:rPr lang="fr-FR" sz="1200" baseline="30000" dirty="0" smtClean="0">
                <a:solidFill>
                  <a:schemeClr val="bg2">
                    <a:lumMod val="25000"/>
                  </a:schemeClr>
                </a:solidFill>
              </a:rPr>
              <a:t>nd</a:t>
            </a:r>
            <a:r>
              <a:rPr lang="fr-FR" sz="1200" dirty="0" smtClean="0">
                <a:solidFill>
                  <a:schemeClr val="bg2">
                    <a:lumMod val="25000"/>
                  </a:schemeClr>
                </a:solidFill>
              </a:rPr>
              <a:t> degré</a:t>
            </a:r>
            <a:endParaRPr lang="fr-FR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Ellipse 2"/>
          <p:cNvSpPr/>
          <p:nvPr/>
        </p:nvSpPr>
        <p:spPr>
          <a:xfrm>
            <a:off x="754864" y="4842192"/>
            <a:ext cx="773861" cy="37872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dirty="0" smtClean="0"/>
              <a:t>11%</a:t>
            </a:r>
            <a:endParaRPr lang="fr-FR" sz="1400" dirty="0"/>
          </a:p>
        </p:txBody>
      </p:sp>
      <p:sp>
        <p:nvSpPr>
          <p:cNvPr id="27" name="Ellipse 26"/>
          <p:cNvSpPr/>
          <p:nvPr/>
        </p:nvSpPr>
        <p:spPr>
          <a:xfrm>
            <a:off x="666207" y="3890826"/>
            <a:ext cx="862518" cy="63403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29%</a:t>
            </a:r>
            <a:endParaRPr lang="fr-FR" sz="1600" dirty="0"/>
          </a:p>
        </p:txBody>
      </p:sp>
      <p:sp>
        <p:nvSpPr>
          <p:cNvPr id="35" name="Ellipse 34"/>
          <p:cNvSpPr/>
          <p:nvPr/>
        </p:nvSpPr>
        <p:spPr>
          <a:xfrm>
            <a:off x="754864" y="3077084"/>
            <a:ext cx="737455" cy="47506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dirty="0" smtClean="0"/>
              <a:t>20%</a:t>
            </a:r>
            <a:endParaRPr lang="fr-FR" sz="1400" dirty="0"/>
          </a:p>
        </p:txBody>
      </p:sp>
      <p:sp>
        <p:nvSpPr>
          <p:cNvPr id="37" name="Ellipse 36"/>
          <p:cNvSpPr/>
          <p:nvPr/>
        </p:nvSpPr>
        <p:spPr>
          <a:xfrm>
            <a:off x="222960" y="1785566"/>
            <a:ext cx="590543" cy="37872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dirty="0"/>
              <a:t>3</a:t>
            </a:r>
            <a:r>
              <a:rPr lang="fr-FR" sz="1400" dirty="0" smtClean="0"/>
              <a:t>%</a:t>
            </a:r>
            <a:endParaRPr lang="fr-FR" sz="1400" dirty="0"/>
          </a:p>
        </p:txBody>
      </p:sp>
      <p:sp>
        <p:nvSpPr>
          <p:cNvPr id="38" name="Ellipse 37"/>
          <p:cNvSpPr/>
          <p:nvPr/>
        </p:nvSpPr>
        <p:spPr>
          <a:xfrm>
            <a:off x="4112884" y="3815088"/>
            <a:ext cx="737455" cy="47506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dirty="0" smtClean="0"/>
              <a:t>15%</a:t>
            </a:r>
            <a:endParaRPr lang="fr-FR" sz="1400" dirty="0"/>
          </a:p>
        </p:txBody>
      </p:sp>
      <p:sp>
        <p:nvSpPr>
          <p:cNvPr id="39" name="Ellipse 38"/>
          <p:cNvSpPr/>
          <p:nvPr/>
        </p:nvSpPr>
        <p:spPr>
          <a:xfrm>
            <a:off x="5874215" y="3288492"/>
            <a:ext cx="724528" cy="40322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dirty="0" smtClean="0"/>
              <a:t>11%</a:t>
            </a:r>
            <a:endParaRPr lang="fr-FR" sz="1400" dirty="0"/>
          </a:p>
        </p:txBody>
      </p:sp>
      <p:sp>
        <p:nvSpPr>
          <p:cNvPr id="40" name="Ellipse 39"/>
          <p:cNvSpPr/>
          <p:nvPr/>
        </p:nvSpPr>
        <p:spPr>
          <a:xfrm>
            <a:off x="5773783" y="1899925"/>
            <a:ext cx="482357" cy="31415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000" dirty="0"/>
              <a:t>2</a:t>
            </a:r>
            <a:r>
              <a:rPr lang="fr-FR" sz="1000" dirty="0" smtClean="0"/>
              <a:t>%</a:t>
            </a:r>
            <a:endParaRPr lang="fr-FR" sz="1000" dirty="0"/>
          </a:p>
        </p:txBody>
      </p:sp>
      <p:sp>
        <p:nvSpPr>
          <p:cNvPr id="42" name="Ellipse 41"/>
          <p:cNvSpPr/>
          <p:nvPr/>
        </p:nvSpPr>
        <p:spPr>
          <a:xfrm>
            <a:off x="3903131" y="2883569"/>
            <a:ext cx="679775" cy="340066"/>
          </a:xfrm>
          <a:prstGeom prst="ellips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5%</a:t>
            </a:r>
            <a:endParaRPr lang="fr-FR" sz="1200" dirty="0"/>
          </a:p>
        </p:txBody>
      </p:sp>
      <p:sp>
        <p:nvSpPr>
          <p:cNvPr id="43" name="Rectangle à coins arrondis 42"/>
          <p:cNvSpPr/>
          <p:nvPr/>
        </p:nvSpPr>
        <p:spPr>
          <a:xfrm>
            <a:off x="2248054" y="1899923"/>
            <a:ext cx="1655077" cy="8684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smtClean="0">
                <a:solidFill>
                  <a:schemeClr val="bg2">
                    <a:lumMod val="25000"/>
                  </a:schemeClr>
                </a:solidFill>
              </a:rPr>
              <a:t>Lycées Pro</a:t>
            </a:r>
          </a:p>
          <a:p>
            <a:pPr algn="ctr">
              <a:defRPr/>
            </a:pPr>
            <a:r>
              <a:rPr lang="fr-FR" sz="1400" b="1" dirty="0" smtClean="0">
                <a:solidFill>
                  <a:schemeClr val="bg2">
                    <a:lumMod val="25000"/>
                  </a:schemeClr>
                </a:solidFill>
              </a:rPr>
              <a:t>17 </a:t>
            </a:r>
            <a:r>
              <a:rPr lang="fr-FR" sz="1400" b="1" dirty="0">
                <a:solidFill>
                  <a:schemeClr val="bg2">
                    <a:lumMod val="25000"/>
                  </a:schemeClr>
                </a:solidFill>
              </a:rPr>
              <a:t>5</a:t>
            </a:r>
            <a:r>
              <a:rPr lang="fr-FR" sz="1400" b="1" dirty="0" smtClean="0">
                <a:solidFill>
                  <a:schemeClr val="bg2">
                    <a:lumMod val="25000"/>
                  </a:schemeClr>
                </a:solidFill>
              </a:rPr>
              <a:t>00 élèves</a:t>
            </a:r>
          </a:p>
        </p:txBody>
      </p:sp>
      <p:sp>
        <p:nvSpPr>
          <p:cNvPr id="44" name="Ellipse 43"/>
          <p:cNvSpPr/>
          <p:nvPr/>
        </p:nvSpPr>
        <p:spPr>
          <a:xfrm>
            <a:off x="3523310" y="1890627"/>
            <a:ext cx="590543" cy="37872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dirty="0"/>
              <a:t>5</a:t>
            </a:r>
            <a:r>
              <a:rPr lang="fr-FR" sz="1400" dirty="0" smtClean="0"/>
              <a:t>%</a:t>
            </a:r>
            <a:endParaRPr lang="fr-FR" sz="1400" dirty="0"/>
          </a:p>
        </p:txBody>
      </p:sp>
      <p:sp>
        <p:nvSpPr>
          <p:cNvPr id="41" name="Ellipse 40"/>
          <p:cNvSpPr/>
          <p:nvPr/>
        </p:nvSpPr>
        <p:spPr>
          <a:xfrm>
            <a:off x="5812972" y="3726290"/>
            <a:ext cx="1668044" cy="652664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1200" dirty="0" smtClean="0">
                <a:solidFill>
                  <a:schemeClr val="bg2">
                    <a:lumMod val="25000"/>
                  </a:schemeClr>
                </a:solidFill>
              </a:rPr>
              <a:t> UE Elémentaire </a:t>
            </a:r>
            <a:endParaRPr lang="fr-FR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5" name="Rectangle à coins arrondis 44"/>
          <p:cNvSpPr/>
          <p:nvPr/>
        </p:nvSpPr>
        <p:spPr>
          <a:xfrm>
            <a:off x="7509237" y="2871471"/>
            <a:ext cx="1420415" cy="704328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smtClean="0">
                <a:solidFill>
                  <a:schemeClr val="bg2">
                    <a:lumMod val="25000"/>
                  </a:schemeClr>
                </a:solidFill>
              </a:rPr>
              <a:t>Établissements de santé</a:t>
            </a:r>
          </a:p>
        </p:txBody>
      </p:sp>
      <p:sp>
        <p:nvSpPr>
          <p:cNvPr id="46" name="Titre 2"/>
          <p:cNvSpPr txBox="1">
            <a:spLocks/>
          </p:cNvSpPr>
          <p:nvPr/>
        </p:nvSpPr>
        <p:spPr>
          <a:xfrm>
            <a:off x="1000273" y="14141"/>
            <a:ext cx="7038975" cy="6762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1D2259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MS PGothic" charset="0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1D2259"/>
                </a:solidFill>
                <a:latin typeface="Gill Sans MT" charset="0"/>
                <a:ea typeface="MS PGothic" charset="0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1D2259"/>
                </a:solidFill>
                <a:latin typeface="Gill Sans MT" charset="0"/>
                <a:ea typeface="MS PGothic" charset="0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1D2259"/>
                </a:solidFill>
                <a:latin typeface="Gill Sans MT" charset="0"/>
                <a:ea typeface="MS PGothic" charset="0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1D2259"/>
                </a:solidFill>
                <a:latin typeface="Gill Sans MT" charset="0"/>
                <a:ea typeface="MS PGothic" charset="0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1D2259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1D2259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1D2259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1D2259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pPr eaLnBrk="1" hangingPunct="1">
              <a:defRPr/>
            </a:pPr>
            <a:r>
              <a:rPr lang="fr-FR" sz="3200" b="1" cap="all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+mj-ea"/>
                <a:cs typeface="+mj-cs"/>
              </a:rPr>
              <a:t>LeS</a:t>
            </a:r>
            <a:r>
              <a:rPr lang="fr-FR" sz="32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+mj-ea"/>
                <a:cs typeface="+mj-cs"/>
              </a:rPr>
              <a:t> </a:t>
            </a:r>
            <a:r>
              <a:rPr lang="fr-FR" sz="3200" b="1" cap="all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+mj-ea"/>
                <a:cs typeface="+mj-cs"/>
              </a:rPr>
              <a:t>parcours de scolarisation</a:t>
            </a:r>
          </a:p>
        </p:txBody>
      </p:sp>
    </p:spTree>
    <p:extLst>
      <p:ext uri="{BB962C8B-B14F-4D97-AF65-F5344CB8AC3E}">
        <p14:creationId xmlns:p14="http://schemas.microsoft.com/office/powerpoint/2010/main" val="1287432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32" grpId="0" animBg="1"/>
      <p:bldP spid="2" grpId="0" animBg="1"/>
      <p:bldP spid="33" grpId="0" animBg="1"/>
      <p:bldP spid="34" grpId="0" animBg="1"/>
      <p:bldP spid="4" grpId="0" animBg="1"/>
      <p:bldP spid="36" grpId="0" animBg="1"/>
      <p:bldP spid="29" grpId="0" animBg="1"/>
      <p:bldP spid="30" grpId="0" animBg="1"/>
      <p:bldP spid="31" grpId="0" animBg="1"/>
      <p:bldP spid="3" grpId="0" animBg="1"/>
      <p:bldP spid="27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42" grpId="0" animBg="1"/>
      <p:bldP spid="43" grpId="0" animBg="1"/>
      <p:bldP spid="44" grpId="0" animBg="1"/>
      <p:bldP spid="41" grpId="0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000" dirty="0">
                <a:solidFill>
                  <a:schemeClr val="tx1"/>
                </a:solidFill>
              </a:rPr>
              <a:t>Évolution des effectifs </a:t>
            </a:r>
            <a:r>
              <a:rPr lang="fr-FR" sz="2000" dirty="0" smtClean="0">
                <a:solidFill>
                  <a:schemeClr val="tx1"/>
                </a:solidFill>
              </a:rPr>
              <a:t>d’élèves accompagnés </a:t>
            </a:r>
            <a:br>
              <a:rPr lang="fr-FR" sz="2000" dirty="0" smtClean="0">
                <a:solidFill>
                  <a:schemeClr val="tx1"/>
                </a:solidFill>
              </a:rPr>
            </a:br>
            <a:r>
              <a:rPr lang="fr-FR" sz="2000" dirty="0" smtClean="0">
                <a:solidFill>
                  <a:schemeClr val="tx1"/>
                </a:solidFill>
              </a:rPr>
              <a:t>accompagnement humain (AESH)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296957" y="6369145"/>
            <a:ext cx="450457" cy="365125"/>
          </a:xfrm>
        </p:spPr>
        <p:txBody>
          <a:bodyPr/>
          <a:lstStyle/>
          <a:p>
            <a:fld id="{A786685B-2977-D546-9E3D-3CA676A47F0C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215947" y="437919"/>
            <a:ext cx="7881400" cy="724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200" dirty="0" smtClean="0"/>
              <a:t/>
            </a:r>
            <a:br>
              <a:rPr lang="fr-FR" sz="2200" dirty="0" smtClean="0"/>
            </a:br>
            <a:r>
              <a:rPr lang="fr-FR" sz="2200" dirty="0" smtClean="0">
                <a:solidFill>
                  <a:schemeClr val="accent1"/>
                </a:solidFill>
              </a:rPr>
              <a:t/>
            </a:r>
            <a:br>
              <a:rPr lang="fr-FR" sz="2200" dirty="0" smtClean="0">
                <a:solidFill>
                  <a:schemeClr val="accent1"/>
                </a:solidFill>
              </a:rPr>
            </a:br>
            <a:r>
              <a:rPr lang="fr-FR" sz="2200" dirty="0" smtClean="0"/>
              <a:t> </a:t>
            </a:r>
            <a:endParaRPr lang="fr-FR" sz="1800" dirty="0">
              <a:solidFill>
                <a:schemeClr val="accent1"/>
              </a:solidFill>
            </a:endParaRPr>
          </a:p>
        </p:txBody>
      </p:sp>
      <p:sp>
        <p:nvSpPr>
          <p:cNvPr id="8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145366" y="1161990"/>
            <a:ext cx="8793623" cy="496534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fr-FR" sz="1800" dirty="0">
              <a:solidFill>
                <a:schemeClr val="accent1"/>
              </a:solidFill>
            </a:endParaRPr>
          </a:p>
          <a:p>
            <a:pPr marL="457200" lvl="1" indent="0">
              <a:buNone/>
            </a:pPr>
            <a:endParaRPr lang="fr-FR" sz="1800" dirty="0">
              <a:solidFill>
                <a:schemeClr val="accent1"/>
              </a:solidFill>
            </a:endParaRPr>
          </a:p>
          <a:p>
            <a:pPr marL="457200" lvl="1" indent="0">
              <a:buNone/>
            </a:pPr>
            <a:endParaRPr lang="fr-FR" sz="1800" dirty="0"/>
          </a:p>
          <a:p>
            <a:pPr marL="457200" lvl="1" indent="0">
              <a:buNone/>
            </a:pPr>
            <a:endParaRPr lang="fr-FR" sz="1800" dirty="0"/>
          </a:p>
        </p:txBody>
      </p:sp>
      <p:sp>
        <p:nvSpPr>
          <p:cNvPr id="19" name="Titre 1"/>
          <p:cNvSpPr txBox="1">
            <a:spLocks/>
          </p:cNvSpPr>
          <p:nvPr/>
        </p:nvSpPr>
        <p:spPr>
          <a:xfrm>
            <a:off x="5156647" y="6290055"/>
            <a:ext cx="2330109" cy="407963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fr-FR" sz="1200" i="1" dirty="0">
                <a:solidFill>
                  <a:schemeClr val="tx1"/>
                </a:solidFill>
                <a:ea typeface="MS PGothic" charset="0"/>
              </a:rPr>
              <a:t>Source : enquêtes 3/12</a:t>
            </a:r>
          </a:p>
        </p:txBody>
      </p:sp>
      <p:sp>
        <p:nvSpPr>
          <p:cNvPr id="29" name="Rectangle à coins arrondis 28"/>
          <p:cNvSpPr/>
          <p:nvPr/>
        </p:nvSpPr>
        <p:spPr>
          <a:xfrm>
            <a:off x="7518323" y="2841922"/>
            <a:ext cx="1542766" cy="709454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/>
          <p:cNvSpPr txBox="1"/>
          <p:nvPr/>
        </p:nvSpPr>
        <p:spPr>
          <a:xfrm>
            <a:off x="7612124" y="2905045"/>
            <a:ext cx="1448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1</a:t>
            </a:r>
            <a:r>
              <a:rPr lang="fr-FR" sz="1600" baseline="30000" dirty="0"/>
              <a:t>er</a:t>
            </a:r>
            <a:r>
              <a:rPr lang="fr-FR" sz="1600" dirty="0"/>
              <a:t> degré</a:t>
            </a:r>
          </a:p>
          <a:p>
            <a:pPr algn="ctr"/>
            <a:r>
              <a:rPr lang="fr-FR" sz="1600" dirty="0"/>
              <a:t>+ </a:t>
            </a:r>
            <a:r>
              <a:rPr lang="fr-FR" sz="1600" dirty="0" smtClean="0"/>
              <a:t>9 % / 2018</a:t>
            </a:r>
            <a:endParaRPr lang="fr-FR" sz="1600" dirty="0"/>
          </a:p>
        </p:txBody>
      </p:sp>
      <p:sp>
        <p:nvSpPr>
          <p:cNvPr id="31" name="Rectangle à coins arrondis 30"/>
          <p:cNvSpPr/>
          <p:nvPr/>
        </p:nvSpPr>
        <p:spPr>
          <a:xfrm>
            <a:off x="7523789" y="4195214"/>
            <a:ext cx="1542765" cy="70945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/>
          <p:cNvSpPr txBox="1"/>
          <p:nvPr/>
        </p:nvSpPr>
        <p:spPr>
          <a:xfrm>
            <a:off x="7588697" y="4263852"/>
            <a:ext cx="14723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2</a:t>
            </a:r>
            <a:r>
              <a:rPr lang="fr-FR" sz="1600" baseline="30000" dirty="0"/>
              <a:t>nd</a:t>
            </a:r>
            <a:r>
              <a:rPr lang="fr-FR" sz="1600" dirty="0"/>
              <a:t> degré</a:t>
            </a:r>
          </a:p>
          <a:p>
            <a:pPr algn="ctr"/>
            <a:r>
              <a:rPr lang="fr-FR" sz="1600" dirty="0" smtClean="0"/>
              <a:t>+ </a:t>
            </a:r>
            <a:r>
              <a:rPr lang="fr-FR" sz="1600" dirty="0"/>
              <a:t>18 %/ 2018</a:t>
            </a:r>
          </a:p>
          <a:p>
            <a:pPr algn="ctr"/>
            <a:endParaRPr lang="fr-FR" dirty="0"/>
          </a:p>
        </p:txBody>
      </p:sp>
      <p:sp>
        <p:nvSpPr>
          <p:cNvPr id="33" name="ZoneTexte 32"/>
          <p:cNvSpPr txBox="1"/>
          <p:nvPr/>
        </p:nvSpPr>
        <p:spPr>
          <a:xfrm>
            <a:off x="7588697" y="1161990"/>
            <a:ext cx="15553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Calibri"/>
              </a:rPr>
              <a:t>É</a:t>
            </a:r>
            <a:r>
              <a:rPr lang="fr-FR" sz="1600" dirty="0" smtClean="0"/>
              <a:t>volutions</a:t>
            </a:r>
            <a:endParaRPr lang="fr-FR" sz="1600" dirty="0"/>
          </a:p>
        </p:txBody>
      </p:sp>
      <p:sp>
        <p:nvSpPr>
          <p:cNvPr id="34" name="Rectangle à coins arrondis 33"/>
          <p:cNvSpPr/>
          <p:nvPr/>
        </p:nvSpPr>
        <p:spPr>
          <a:xfrm>
            <a:off x="7500038" y="1615916"/>
            <a:ext cx="1542766" cy="709454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/>
          <p:cNvSpPr txBox="1"/>
          <p:nvPr/>
        </p:nvSpPr>
        <p:spPr>
          <a:xfrm>
            <a:off x="7593840" y="1625023"/>
            <a:ext cx="1448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Total</a:t>
            </a:r>
          </a:p>
          <a:p>
            <a:pPr algn="ctr"/>
            <a:r>
              <a:rPr lang="fr-FR" sz="1600" dirty="0"/>
              <a:t>+ </a:t>
            </a:r>
            <a:r>
              <a:rPr lang="fr-FR" sz="1600" dirty="0" smtClean="0"/>
              <a:t>12 % / 2018</a:t>
            </a:r>
            <a:endParaRPr lang="fr-FR" sz="1600" dirty="0"/>
          </a:p>
        </p:txBody>
      </p:sp>
      <p:graphicFrame>
        <p:nvGraphicFramePr>
          <p:cNvPr id="20" name="Graphique 19"/>
          <p:cNvGraphicFramePr/>
          <p:nvPr>
            <p:extLst>
              <p:ext uri="{D42A27DB-BD31-4B8C-83A1-F6EECF244321}">
                <p14:modId xmlns:p14="http://schemas.microsoft.com/office/powerpoint/2010/main" val="1771445990"/>
              </p:ext>
            </p:extLst>
          </p:nvPr>
        </p:nvGraphicFramePr>
        <p:xfrm>
          <a:off x="141623" y="1476960"/>
          <a:ext cx="7376700" cy="4813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0" name="Ellipse 39"/>
          <p:cNvSpPr/>
          <p:nvPr/>
        </p:nvSpPr>
        <p:spPr>
          <a:xfrm>
            <a:off x="4033480" y="3650048"/>
            <a:ext cx="1322438" cy="376293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</a:rPr>
              <a:t>Tous</a:t>
            </a:r>
          </a:p>
        </p:txBody>
      </p:sp>
      <p:sp>
        <p:nvSpPr>
          <p:cNvPr id="39" name="Ellipse 38"/>
          <p:cNvSpPr/>
          <p:nvPr/>
        </p:nvSpPr>
        <p:spPr>
          <a:xfrm>
            <a:off x="4033480" y="4179618"/>
            <a:ext cx="1322438" cy="376293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</a:rPr>
              <a:t>1</a:t>
            </a:r>
            <a:r>
              <a:rPr lang="fr-FR" sz="1600" baseline="30000" dirty="0">
                <a:solidFill>
                  <a:schemeClr val="tx1"/>
                </a:solidFill>
              </a:rPr>
              <a:t>er</a:t>
            </a:r>
            <a:r>
              <a:rPr lang="fr-FR" sz="1600" dirty="0">
                <a:solidFill>
                  <a:schemeClr val="tx1"/>
                </a:solidFill>
              </a:rPr>
              <a:t> degré</a:t>
            </a:r>
          </a:p>
        </p:txBody>
      </p:sp>
      <p:sp>
        <p:nvSpPr>
          <p:cNvPr id="38" name="Ellipse 37"/>
          <p:cNvSpPr/>
          <p:nvPr/>
        </p:nvSpPr>
        <p:spPr>
          <a:xfrm>
            <a:off x="4033480" y="5116193"/>
            <a:ext cx="1419941" cy="376293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</a:rPr>
              <a:t>2</a:t>
            </a:r>
            <a:r>
              <a:rPr lang="fr-FR" sz="1600" baseline="30000" dirty="0">
                <a:solidFill>
                  <a:schemeClr val="tx1"/>
                </a:solidFill>
              </a:rPr>
              <a:t>nd</a:t>
            </a:r>
            <a:r>
              <a:rPr lang="fr-FR" sz="1600" dirty="0">
                <a:solidFill>
                  <a:schemeClr val="tx1"/>
                </a:solidFill>
              </a:rPr>
              <a:t> degré</a:t>
            </a:r>
          </a:p>
        </p:txBody>
      </p:sp>
    </p:spTree>
    <p:extLst>
      <p:ext uri="{BB962C8B-B14F-4D97-AF65-F5344CB8AC3E}">
        <p14:creationId xmlns:p14="http://schemas.microsoft.com/office/powerpoint/2010/main" val="272122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 animBg="1"/>
      <p:bldP spid="32" grpId="0"/>
      <p:bldP spid="33" grpId="0"/>
      <p:bldP spid="34" grpId="0" animBg="1"/>
      <p:bldP spid="35" grpId="0"/>
      <p:bldP spid="40" grpId="0" animBg="1"/>
      <p:bldP spid="39" grpId="0" animBg="1"/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fr-FR" altLang="fr-FR" sz="3200" b="1" dirty="0"/>
              <a:t>Répartition par type de </a:t>
            </a:r>
            <a:r>
              <a:rPr lang="fr-FR" altLang="fr-FR" sz="3200" b="1" dirty="0" smtClean="0"/>
              <a:t>troubles</a:t>
            </a:r>
            <a:br>
              <a:rPr lang="fr-FR" altLang="fr-FR" sz="3200" b="1" dirty="0" smtClean="0"/>
            </a:br>
            <a:r>
              <a:rPr lang="fr-FR" altLang="fr-FR" sz="2800" b="1" dirty="0" smtClean="0"/>
              <a:t>élèves scolarisés en milieu ordinaire</a:t>
            </a:r>
            <a:endParaRPr lang="fr-FR" sz="2800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685B-2977-D546-9E3D-3CA676A47F0C}" type="slidenum">
              <a:rPr lang="fr-FR" smtClean="0"/>
              <a:t>17</a:t>
            </a:fld>
            <a:endParaRPr lang="fr-FR"/>
          </a:p>
        </p:txBody>
      </p:sp>
      <p:sp>
        <p:nvSpPr>
          <p:cNvPr id="11" name="Rectangle à coins arrondis 10"/>
          <p:cNvSpPr/>
          <p:nvPr/>
        </p:nvSpPr>
        <p:spPr>
          <a:xfrm>
            <a:off x="4622971" y="5444537"/>
            <a:ext cx="4364275" cy="64633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622971" y="5444536"/>
            <a:ext cx="4364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dont troubles du spectre de l’autisme : 11%</a:t>
            </a:r>
          </a:p>
          <a:p>
            <a:pPr algn="ctr"/>
            <a:r>
              <a:rPr lang="fr-FR" dirty="0" smtClean="0"/>
              <a:t>39 000 élèves</a:t>
            </a:r>
            <a:endParaRPr lang="fr-FR" dirty="0"/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6356691" y="6149197"/>
            <a:ext cx="2330109" cy="407963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fr-FR" sz="1200" i="1" dirty="0" smtClean="0">
                <a:solidFill>
                  <a:schemeClr val="tx1"/>
                </a:solidFill>
                <a:ea typeface="MS PGothic" charset="0"/>
              </a:rPr>
              <a:t>Source : enquêtes 3/12 - 2019-20</a:t>
            </a:r>
            <a:endParaRPr lang="fr-FR" sz="1200" i="1" dirty="0">
              <a:solidFill>
                <a:schemeClr val="tx1"/>
              </a:solidFill>
              <a:ea typeface="MS PGothic" charset="0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134910" y="5278288"/>
            <a:ext cx="1484883" cy="7046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dirty="0" smtClean="0"/>
              <a:t>Rentrée 2019</a:t>
            </a:r>
          </a:p>
          <a:p>
            <a:pPr algn="ctr"/>
            <a:r>
              <a:rPr lang="fr-FR" sz="1400" dirty="0" smtClean="0"/>
              <a:t>361 000 </a:t>
            </a:r>
            <a:r>
              <a:rPr lang="fr-FR" sz="1400" dirty="0" err="1" smtClean="0"/>
              <a:t>esh</a:t>
            </a:r>
            <a:endParaRPr lang="fr-FR" sz="1400" dirty="0"/>
          </a:p>
        </p:txBody>
      </p:sp>
      <p:graphicFrame>
        <p:nvGraphicFramePr>
          <p:cNvPr id="9" name="Graphique 8"/>
          <p:cNvGraphicFramePr/>
          <p:nvPr>
            <p:extLst>
              <p:ext uri="{D42A27DB-BD31-4B8C-83A1-F6EECF244321}">
                <p14:modId xmlns:p14="http://schemas.microsoft.com/office/powerpoint/2010/main" val="493381549"/>
              </p:ext>
            </p:extLst>
          </p:nvPr>
        </p:nvGraphicFramePr>
        <p:xfrm>
          <a:off x="400521" y="102356"/>
          <a:ext cx="7965645" cy="6250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237827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Graphique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8895925"/>
              </p:ext>
            </p:extLst>
          </p:nvPr>
        </p:nvGraphicFramePr>
        <p:xfrm>
          <a:off x="1620419" y="1571937"/>
          <a:ext cx="6597930" cy="4962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Personnels : enseignement et direction</a:t>
            </a:r>
            <a:br>
              <a:rPr lang="fr-FR" dirty="0" smtClean="0"/>
            </a:br>
            <a:r>
              <a:rPr lang="fr-FR" dirty="0" smtClean="0"/>
              <a:t>du handicap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575986" y="6410301"/>
            <a:ext cx="450457" cy="365125"/>
          </a:xfrm>
        </p:spPr>
        <p:txBody>
          <a:bodyPr/>
          <a:lstStyle/>
          <a:p>
            <a:fld id="{A786685B-2977-D546-9E3D-3CA676A47F0C}" type="slidenum">
              <a:rPr lang="fr-FR" smtClean="0"/>
              <a:t>18</a:t>
            </a:fld>
            <a:endParaRPr lang="fr-FR" dirty="0"/>
          </a:p>
        </p:txBody>
      </p:sp>
      <p:sp>
        <p:nvSpPr>
          <p:cNvPr id="6" name="Nuage 5"/>
          <p:cNvSpPr/>
          <p:nvPr/>
        </p:nvSpPr>
        <p:spPr>
          <a:xfrm>
            <a:off x="5644943" y="3132703"/>
            <a:ext cx="1554480" cy="744583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ULIS 1</a:t>
            </a:r>
            <a:r>
              <a:rPr lang="fr-FR" baseline="30000" dirty="0" smtClean="0"/>
              <a:t>er</a:t>
            </a:r>
            <a:r>
              <a:rPr lang="fr-FR" dirty="0" smtClean="0"/>
              <a:t> degré</a:t>
            </a:r>
            <a:endParaRPr lang="fr-FR" dirty="0"/>
          </a:p>
        </p:txBody>
      </p:sp>
      <p:sp>
        <p:nvSpPr>
          <p:cNvPr id="7" name="Nuage 6"/>
          <p:cNvSpPr/>
          <p:nvPr/>
        </p:nvSpPr>
        <p:spPr>
          <a:xfrm>
            <a:off x="5644943" y="5057297"/>
            <a:ext cx="1554480" cy="744583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ULIS 2</a:t>
            </a:r>
            <a:r>
              <a:rPr lang="fr-FR" baseline="30000" dirty="0" smtClean="0"/>
              <a:t>nd</a:t>
            </a:r>
            <a:r>
              <a:rPr lang="fr-FR" dirty="0" smtClean="0"/>
              <a:t>  degré</a:t>
            </a:r>
            <a:endParaRPr lang="fr-FR" dirty="0"/>
          </a:p>
        </p:txBody>
      </p:sp>
      <p:sp>
        <p:nvSpPr>
          <p:cNvPr id="9" name="Nuage 8"/>
          <p:cNvSpPr/>
          <p:nvPr/>
        </p:nvSpPr>
        <p:spPr>
          <a:xfrm>
            <a:off x="2658948" y="4619889"/>
            <a:ext cx="1554480" cy="744583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78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ESMS</a:t>
            </a:r>
            <a:endParaRPr lang="fr-FR" dirty="0"/>
          </a:p>
        </p:txBody>
      </p:sp>
      <p:sp>
        <p:nvSpPr>
          <p:cNvPr id="10" name="Nuage 9"/>
          <p:cNvSpPr/>
          <p:nvPr/>
        </p:nvSpPr>
        <p:spPr>
          <a:xfrm>
            <a:off x="3648898" y="5801880"/>
            <a:ext cx="1817915" cy="744583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Enseignants référents</a:t>
            </a:r>
            <a:endParaRPr lang="fr-FR" sz="1600" dirty="0"/>
          </a:p>
        </p:txBody>
      </p:sp>
      <p:sp>
        <p:nvSpPr>
          <p:cNvPr id="12" name="Organigramme : Alternative 11"/>
          <p:cNvSpPr/>
          <p:nvPr/>
        </p:nvSpPr>
        <p:spPr>
          <a:xfrm>
            <a:off x="100023" y="1487769"/>
            <a:ext cx="2558925" cy="2382417"/>
          </a:xfrm>
          <a:prstGeom prst="flowChartAlternateProcess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60630" y="1557480"/>
            <a:ext cx="263771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 smtClean="0"/>
              <a:t>19 </a:t>
            </a:r>
            <a:r>
              <a:rPr lang="fr-FR" sz="2800" b="1" dirty="0"/>
              <a:t>4</a:t>
            </a:r>
            <a:r>
              <a:rPr lang="fr-FR" sz="2800" b="1" dirty="0" smtClean="0"/>
              <a:t>00 ETP</a:t>
            </a:r>
          </a:p>
          <a:p>
            <a:endParaRPr lang="fr-FR" sz="1000" b="1" dirty="0"/>
          </a:p>
          <a:p>
            <a:r>
              <a:rPr lang="fr-FR" b="1" dirty="0" smtClean="0">
                <a:latin typeface="Calibri"/>
              </a:rPr>
              <a:t>É</a:t>
            </a:r>
            <a:r>
              <a:rPr lang="fr-FR" b="1" dirty="0" smtClean="0"/>
              <a:t>ducation nationale </a:t>
            </a:r>
          </a:p>
          <a:p>
            <a:r>
              <a:rPr lang="fr-FR" sz="1600" dirty="0" smtClean="0"/>
              <a:t>(public + privé sous contrat)</a:t>
            </a:r>
          </a:p>
          <a:p>
            <a:pPr algn="ctr"/>
            <a:r>
              <a:rPr lang="fr-FR" b="1" dirty="0" smtClean="0"/>
              <a:t> 12 300 ETP</a:t>
            </a:r>
          </a:p>
          <a:p>
            <a:endParaRPr lang="fr-FR" b="1" dirty="0"/>
          </a:p>
          <a:p>
            <a:r>
              <a:rPr lang="fr-FR" b="1" dirty="0" smtClean="0"/>
              <a:t>Sanitaire et médico-social</a:t>
            </a:r>
          </a:p>
          <a:p>
            <a:pPr algn="ctr"/>
            <a:r>
              <a:rPr lang="fr-FR" b="1" dirty="0"/>
              <a:t>7</a:t>
            </a:r>
            <a:r>
              <a:rPr lang="fr-FR" b="1" dirty="0" smtClean="0"/>
              <a:t> </a:t>
            </a:r>
            <a:r>
              <a:rPr lang="fr-FR" b="1" dirty="0"/>
              <a:t>1</a:t>
            </a:r>
            <a:r>
              <a:rPr lang="fr-FR" b="1" dirty="0" smtClean="0"/>
              <a:t>00 ETP  </a:t>
            </a:r>
            <a:endParaRPr lang="fr-FR" b="1" dirty="0"/>
          </a:p>
        </p:txBody>
      </p:sp>
      <p:sp>
        <p:nvSpPr>
          <p:cNvPr id="17" name="Titre 1"/>
          <p:cNvSpPr txBox="1">
            <a:spLocks/>
          </p:cNvSpPr>
          <p:nvPr/>
        </p:nvSpPr>
        <p:spPr>
          <a:xfrm>
            <a:off x="6217920" y="6175992"/>
            <a:ext cx="2926080" cy="407963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fr-FR" sz="1200" i="1" dirty="0" smtClean="0">
                <a:solidFill>
                  <a:schemeClr val="tx1"/>
                </a:solidFill>
                <a:ea typeface="MS PGothic" charset="0"/>
              </a:rPr>
              <a:t>Source : enquête postes ASH  - 2018-19</a:t>
            </a:r>
            <a:endParaRPr lang="fr-FR" sz="1200" i="1" dirty="0">
              <a:solidFill>
                <a:schemeClr val="tx1"/>
              </a:solidFill>
              <a:ea typeface="MS PGothic" charset="0"/>
            </a:endParaRPr>
          </a:p>
        </p:txBody>
      </p:sp>
      <p:sp>
        <p:nvSpPr>
          <p:cNvPr id="18" name="Organigramme : Alternative 17"/>
          <p:cNvSpPr/>
          <p:nvPr/>
        </p:nvSpPr>
        <p:spPr>
          <a:xfrm>
            <a:off x="6422183" y="3881225"/>
            <a:ext cx="2246811" cy="738664"/>
          </a:xfrm>
          <a:prstGeom prst="flowChartAlternateProcess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6458271" y="3927391"/>
            <a:ext cx="217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ULIS 1</a:t>
            </a:r>
            <a:r>
              <a:rPr lang="fr-FR" b="1" baseline="30000" dirty="0" smtClean="0"/>
              <a:t>er</a:t>
            </a:r>
            <a:r>
              <a:rPr lang="fr-FR" b="1" dirty="0" smtClean="0"/>
              <a:t> et 2</a:t>
            </a:r>
            <a:r>
              <a:rPr lang="fr-FR" b="1" baseline="30000" dirty="0" smtClean="0"/>
              <a:t>nd</a:t>
            </a:r>
            <a:r>
              <a:rPr lang="fr-FR" b="1" dirty="0" smtClean="0"/>
              <a:t> degrés</a:t>
            </a:r>
            <a:endParaRPr lang="fr-FR" b="1" dirty="0"/>
          </a:p>
          <a:p>
            <a:pPr algn="ctr"/>
            <a:r>
              <a:rPr lang="fr-FR" b="1" dirty="0" smtClean="0"/>
              <a:t>47% (8 900 ETP)</a:t>
            </a:r>
            <a:endParaRPr lang="fr-FR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3080866" y="2072843"/>
            <a:ext cx="710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Santé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3619713" y="1706871"/>
            <a:ext cx="938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Pilotage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4241184" y="1487769"/>
            <a:ext cx="798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Autres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5281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AsOne/>
      </p:bldGraphic>
      <p:bldP spid="6" grpId="0" animBg="1"/>
      <p:bldP spid="7" grpId="0" animBg="1"/>
      <p:bldP spid="9" grpId="0" animBg="1"/>
      <p:bldP spid="10" grpId="0" animBg="1"/>
      <p:bldP spid="12" grpId="0" animBg="1"/>
      <p:bldP spid="14" grpId="0"/>
      <p:bldP spid="18" grpId="0" animBg="1"/>
      <p:bldP spid="19" grpId="0"/>
      <p:bldP spid="3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 service public </a:t>
            </a:r>
            <a:br>
              <a:rPr lang="fr-FR" dirty="0" smtClean="0"/>
            </a:br>
            <a:r>
              <a:rPr lang="fr-FR" dirty="0" smtClean="0"/>
              <a:t>de l’école inclusive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7B3CB-E3BA-F74C-AB76-86EFC5843CD6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 smtClean="0"/>
              <a:t>Déploiement 2019-2022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546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Le bureau de l’école inclusive</a:t>
            </a:r>
            <a:endParaRPr lang="fr-FR" sz="24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685B-2977-D546-9E3D-3CA676A47F0C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804863" y="1321106"/>
            <a:ext cx="7881937" cy="4598988"/>
          </a:xfrm>
        </p:spPr>
        <p:txBody>
          <a:bodyPr>
            <a:noAutofit/>
          </a:bodyPr>
          <a:lstStyle/>
          <a:p>
            <a:pPr>
              <a:buClr>
                <a:srgbClr val="DA0D57"/>
              </a:buClr>
            </a:pPr>
            <a:r>
              <a:rPr lang="fr-FR" sz="2300" dirty="0" smtClean="0">
                <a:solidFill>
                  <a:schemeClr val="tx1"/>
                </a:solidFill>
              </a:rPr>
              <a:t>Les élèves en situation de </a:t>
            </a:r>
            <a:r>
              <a:rPr lang="fr-FR" sz="2300" b="1" dirty="0" smtClean="0">
                <a:solidFill>
                  <a:schemeClr val="tx1"/>
                </a:solidFill>
              </a:rPr>
              <a:t>handicap</a:t>
            </a:r>
            <a:r>
              <a:rPr lang="fr-FR" sz="2300" dirty="0" smtClean="0">
                <a:solidFill>
                  <a:schemeClr val="tx1"/>
                </a:solidFill>
              </a:rPr>
              <a:t> (avec un projet personnalisé de scolarisation – PPS)</a:t>
            </a:r>
          </a:p>
          <a:p>
            <a:pPr>
              <a:buClr>
                <a:srgbClr val="DA0D57"/>
              </a:buClr>
            </a:pPr>
            <a:r>
              <a:rPr lang="fr-FR" sz="2300" dirty="0" smtClean="0">
                <a:solidFill>
                  <a:schemeClr val="tx1"/>
                </a:solidFill>
              </a:rPr>
              <a:t>Les élèves qui disposent d’un Plan d’accompagnement personnalisé (</a:t>
            </a:r>
            <a:r>
              <a:rPr lang="fr-FR" sz="2300" b="1" dirty="0" smtClean="0">
                <a:solidFill>
                  <a:schemeClr val="tx1"/>
                </a:solidFill>
              </a:rPr>
              <a:t>PAP</a:t>
            </a:r>
            <a:r>
              <a:rPr lang="fr-FR" sz="2300" dirty="0" smtClean="0">
                <a:solidFill>
                  <a:schemeClr val="tx1"/>
                </a:solidFill>
              </a:rPr>
              <a:t>)</a:t>
            </a:r>
          </a:p>
          <a:p>
            <a:pPr>
              <a:buClr>
                <a:srgbClr val="DA0D57"/>
              </a:buClr>
            </a:pPr>
            <a:r>
              <a:rPr lang="fr-FR" sz="2300" dirty="0" smtClean="0">
                <a:solidFill>
                  <a:schemeClr val="tx1"/>
                </a:solidFill>
              </a:rPr>
              <a:t>Les élèves </a:t>
            </a:r>
            <a:r>
              <a:rPr lang="fr-FR" sz="2300" b="1" dirty="0" smtClean="0">
                <a:solidFill>
                  <a:schemeClr val="tx1"/>
                </a:solidFill>
              </a:rPr>
              <a:t>malades</a:t>
            </a:r>
            <a:r>
              <a:rPr lang="fr-FR" sz="2300" dirty="0" smtClean="0">
                <a:solidFill>
                  <a:schemeClr val="tx1"/>
                </a:solidFill>
              </a:rPr>
              <a:t> (avec un Projet d’accueil individualisé - PAI)</a:t>
            </a:r>
          </a:p>
          <a:p>
            <a:pPr>
              <a:buClr>
                <a:srgbClr val="DA0D57"/>
              </a:buClr>
            </a:pPr>
            <a:r>
              <a:rPr lang="fr-FR" sz="2300" dirty="0" smtClean="0">
                <a:solidFill>
                  <a:schemeClr val="tx1"/>
                </a:solidFill>
              </a:rPr>
              <a:t>Les </a:t>
            </a:r>
            <a:r>
              <a:rPr lang="fr-FR" sz="2300" dirty="0">
                <a:solidFill>
                  <a:schemeClr val="tx1"/>
                </a:solidFill>
              </a:rPr>
              <a:t>élèves qui </a:t>
            </a:r>
            <a:r>
              <a:rPr lang="fr-FR" sz="2300" dirty="0" smtClean="0">
                <a:solidFill>
                  <a:schemeClr val="tx1"/>
                </a:solidFill>
              </a:rPr>
              <a:t>relèvent </a:t>
            </a:r>
            <a:r>
              <a:rPr lang="fr-FR" sz="2300" dirty="0">
                <a:solidFill>
                  <a:schemeClr val="tx1"/>
                </a:solidFill>
              </a:rPr>
              <a:t>de </a:t>
            </a:r>
            <a:r>
              <a:rPr lang="fr-FR" sz="2300" b="1" dirty="0" smtClean="0">
                <a:solidFill>
                  <a:schemeClr val="tx1"/>
                </a:solidFill>
              </a:rPr>
              <a:t>l’adaptation </a:t>
            </a:r>
            <a:r>
              <a:rPr lang="fr-FR" sz="2300" b="1" dirty="0">
                <a:solidFill>
                  <a:schemeClr val="tx1"/>
                </a:solidFill>
              </a:rPr>
              <a:t>scolaire </a:t>
            </a:r>
            <a:r>
              <a:rPr lang="fr-FR" sz="2300" dirty="0">
                <a:solidFill>
                  <a:schemeClr val="tx1"/>
                </a:solidFill>
              </a:rPr>
              <a:t>(scolarisés en section d’enseignement général et professionnel adapté – SEGPA ou en établissement régional d’enseignement adapté – EREA)</a:t>
            </a:r>
          </a:p>
          <a:p>
            <a:pPr>
              <a:buClr>
                <a:srgbClr val="DA0D57"/>
              </a:buClr>
            </a:pPr>
            <a:r>
              <a:rPr lang="fr-FR" sz="2300" dirty="0" smtClean="0">
                <a:solidFill>
                  <a:schemeClr val="tx1"/>
                </a:solidFill>
              </a:rPr>
              <a:t>Les </a:t>
            </a:r>
            <a:r>
              <a:rPr lang="fr-FR" sz="2300" dirty="0">
                <a:solidFill>
                  <a:schemeClr val="tx1"/>
                </a:solidFill>
              </a:rPr>
              <a:t>élèves scolarisés </a:t>
            </a:r>
            <a:r>
              <a:rPr lang="fr-FR" sz="2300" b="1" dirty="0">
                <a:solidFill>
                  <a:schemeClr val="tx1"/>
                </a:solidFill>
              </a:rPr>
              <a:t>en centre éducatif fermé</a:t>
            </a:r>
          </a:p>
          <a:p>
            <a:pPr>
              <a:buClr>
                <a:srgbClr val="DA0D57"/>
              </a:buClr>
            </a:pPr>
            <a:r>
              <a:rPr lang="fr-FR" sz="2300" dirty="0" smtClean="0">
                <a:solidFill>
                  <a:schemeClr val="tx1"/>
                </a:solidFill>
              </a:rPr>
              <a:t>Les élèves </a:t>
            </a:r>
            <a:r>
              <a:rPr lang="fr-FR" sz="2300" b="1" dirty="0" smtClean="0">
                <a:solidFill>
                  <a:schemeClr val="tx1"/>
                </a:solidFill>
              </a:rPr>
              <a:t>détenus</a:t>
            </a:r>
          </a:p>
          <a:p>
            <a:pPr>
              <a:buClr>
                <a:srgbClr val="DA0D57"/>
              </a:buClr>
            </a:pPr>
            <a:r>
              <a:rPr lang="fr-FR" sz="2300" dirty="0" smtClean="0">
                <a:solidFill>
                  <a:schemeClr val="tx1"/>
                </a:solidFill>
              </a:rPr>
              <a:t>Les </a:t>
            </a:r>
            <a:r>
              <a:rPr lang="fr-FR" sz="2300" dirty="0">
                <a:solidFill>
                  <a:schemeClr val="tx1"/>
                </a:solidFill>
              </a:rPr>
              <a:t>élèves à </a:t>
            </a:r>
            <a:r>
              <a:rPr lang="fr-FR" sz="2300" b="1" dirty="0">
                <a:solidFill>
                  <a:schemeClr val="tx1"/>
                </a:solidFill>
              </a:rPr>
              <a:t>haut potentiel</a:t>
            </a:r>
          </a:p>
          <a:p>
            <a:endParaRPr lang="fr-FR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412770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service de l’École inclusive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685B-2977-D546-9E3D-3CA676A47F0C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pPr marL="465137" indent="-457200" algn="just">
              <a:spcAft>
                <a:spcPts val="600"/>
              </a:spcAft>
              <a:buClr>
                <a:srgbClr val="DA0D57"/>
              </a:buClr>
              <a:buFont typeface="+mj-lt"/>
              <a:buAutoNum type="arabicPeriod"/>
            </a:pPr>
            <a:r>
              <a:rPr lang="fr-FR" sz="2400" b="1" dirty="0" smtClean="0">
                <a:solidFill>
                  <a:schemeClr val="tx1"/>
                </a:solidFill>
              </a:rPr>
              <a:t>Instituer </a:t>
            </a:r>
            <a:r>
              <a:rPr lang="fr-FR" sz="2400" b="1" dirty="0">
                <a:solidFill>
                  <a:schemeClr val="tx1"/>
                </a:solidFill>
              </a:rPr>
              <a:t>un service départemental </a:t>
            </a:r>
            <a:r>
              <a:rPr lang="fr-FR" sz="2400" dirty="0">
                <a:solidFill>
                  <a:schemeClr val="tx1"/>
                </a:solidFill>
              </a:rPr>
              <a:t>de l’École inclusive &amp; </a:t>
            </a:r>
            <a:r>
              <a:rPr lang="fr-FR" sz="2400" dirty="0" smtClean="0">
                <a:solidFill>
                  <a:schemeClr val="tx1"/>
                </a:solidFill>
              </a:rPr>
              <a:t>organiser </a:t>
            </a:r>
            <a:r>
              <a:rPr lang="fr-FR" sz="2400" dirty="0">
                <a:solidFill>
                  <a:schemeClr val="tx1"/>
                </a:solidFill>
              </a:rPr>
              <a:t>les pôles inclusifs d'accompagnement localisés</a:t>
            </a:r>
          </a:p>
          <a:p>
            <a:pPr marL="465137" indent="-457200" algn="just">
              <a:spcAft>
                <a:spcPts val="600"/>
              </a:spcAft>
              <a:buClr>
                <a:srgbClr val="DA0D57"/>
              </a:buClr>
              <a:buFont typeface="+mj-lt"/>
              <a:buAutoNum type="arabicPeriod"/>
            </a:pPr>
            <a:r>
              <a:rPr lang="fr-FR" sz="2400" dirty="0" smtClean="0">
                <a:solidFill>
                  <a:schemeClr val="tx1"/>
                </a:solidFill>
              </a:rPr>
              <a:t>Mieux </a:t>
            </a:r>
            <a:r>
              <a:rPr lang="fr-FR" sz="2400" dirty="0">
                <a:solidFill>
                  <a:schemeClr val="tx1"/>
                </a:solidFill>
              </a:rPr>
              <a:t>accueillir les </a:t>
            </a:r>
            <a:r>
              <a:rPr lang="fr-FR" sz="2400" b="1" dirty="0">
                <a:solidFill>
                  <a:schemeClr val="tx1"/>
                </a:solidFill>
              </a:rPr>
              <a:t>parents</a:t>
            </a:r>
            <a:r>
              <a:rPr lang="fr-FR" sz="2400" dirty="0">
                <a:solidFill>
                  <a:schemeClr val="tx1"/>
                </a:solidFill>
              </a:rPr>
              <a:t> &amp; simplifier les démarches pour tous</a:t>
            </a:r>
          </a:p>
          <a:p>
            <a:pPr marL="465137" indent="-457200" algn="just">
              <a:spcAft>
                <a:spcPts val="600"/>
              </a:spcAft>
              <a:buClr>
                <a:srgbClr val="DA0D57"/>
              </a:buClr>
              <a:buFont typeface="+mj-lt"/>
              <a:buAutoNum type="arabicPeriod"/>
            </a:pPr>
            <a:r>
              <a:rPr lang="fr-FR" sz="2400" dirty="0" smtClean="0">
                <a:solidFill>
                  <a:schemeClr val="tx1"/>
                </a:solidFill>
              </a:rPr>
              <a:t>Reconnaître </a:t>
            </a:r>
            <a:r>
              <a:rPr lang="fr-FR" sz="2400" dirty="0">
                <a:solidFill>
                  <a:schemeClr val="tx1"/>
                </a:solidFill>
              </a:rPr>
              <a:t>le travail des </a:t>
            </a:r>
            <a:r>
              <a:rPr lang="fr-FR" sz="2400" b="1" dirty="0">
                <a:solidFill>
                  <a:schemeClr val="tx1"/>
                </a:solidFill>
              </a:rPr>
              <a:t>enseignants</a:t>
            </a:r>
            <a:r>
              <a:rPr lang="fr-FR" sz="2400" dirty="0">
                <a:solidFill>
                  <a:schemeClr val="tx1"/>
                </a:solidFill>
              </a:rPr>
              <a:t>, les soutenir et déployer une offre de formation accessible</a:t>
            </a:r>
          </a:p>
          <a:p>
            <a:pPr marL="465137" indent="-457200" algn="just">
              <a:spcAft>
                <a:spcPts val="600"/>
              </a:spcAft>
              <a:buClr>
                <a:srgbClr val="DA0D57"/>
              </a:buClr>
              <a:buFont typeface="+mj-lt"/>
              <a:buAutoNum type="arabicPeriod"/>
            </a:pPr>
            <a:r>
              <a:rPr lang="fr-FR" sz="2400" dirty="0" smtClean="0">
                <a:solidFill>
                  <a:schemeClr val="tx1"/>
                </a:solidFill>
              </a:rPr>
              <a:t>Renforcer </a:t>
            </a:r>
            <a:r>
              <a:rPr lang="fr-FR" sz="2400" dirty="0">
                <a:solidFill>
                  <a:schemeClr val="tx1"/>
                </a:solidFill>
              </a:rPr>
              <a:t>l'appartenance des </a:t>
            </a:r>
            <a:r>
              <a:rPr lang="fr-FR" sz="2400" b="1" dirty="0">
                <a:solidFill>
                  <a:schemeClr val="tx1"/>
                </a:solidFill>
              </a:rPr>
              <a:t>AESH</a:t>
            </a:r>
            <a:r>
              <a:rPr lang="fr-FR" sz="2400" dirty="0">
                <a:solidFill>
                  <a:schemeClr val="tx1"/>
                </a:solidFill>
              </a:rPr>
              <a:t> à la communauté éducative</a:t>
            </a:r>
          </a:p>
          <a:p>
            <a:pPr marL="465137" indent="-457200" algn="just">
              <a:spcAft>
                <a:spcPts val="600"/>
              </a:spcAft>
              <a:buClr>
                <a:srgbClr val="DA0D57"/>
              </a:buClr>
              <a:buFont typeface="+mj-lt"/>
              <a:buAutoNum type="arabicPeriod"/>
            </a:pPr>
            <a:r>
              <a:rPr lang="fr-FR" sz="2400" dirty="0" smtClean="0">
                <a:solidFill>
                  <a:schemeClr val="tx1"/>
                </a:solidFill>
              </a:rPr>
              <a:t>S’adapter </a:t>
            </a:r>
            <a:r>
              <a:rPr lang="fr-FR" sz="2400" dirty="0">
                <a:solidFill>
                  <a:schemeClr val="tx1"/>
                </a:solidFill>
              </a:rPr>
              <a:t>aux </a:t>
            </a:r>
            <a:r>
              <a:rPr lang="fr-FR" sz="2400" b="1" dirty="0">
                <a:solidFill>
                  <a:schemeClr val="tx1"/>
                </a:solidFill>
              </a:rPr>
              <a:t>besoins particuliers des élèves </a:t>
            </a:r>
          </a:p>
          <a:p>
            <a:pPr marL="465137" indent="-457200" algn="just">
              <a:spcAft>
                <a:spcPts val="600"/>
              </a:spcAft>
              <a:buClr>
                <a:srgbClr val="DA0D57"/>
              </a:buClr>
              <a:buFont typeface="+mj-lt"/>
              <a:buAutoNum type="arabicPeriod"/>
            </a:pPr>
            <a:r>
              <a:rPr lang="fr-FR" sz="2400" dirty="0" smtClean="0">
                <a:solidFill>
                  <a:schemeClr val="tx1"/>
                </a:solidFill>
              </a:rPr>
              <a:t>Structurer </a:t>
            </a:r>
            <a:r>
              <a:rPr lang="fr-FR" sz="2400" dirty="0">
                <a:solidFill>
                  <a:schemeClr val="tx1"/>
                </a:solidFill>
              </a:rPr>
              <a:t>la </a:t>
            </a:r>
            <a:r>
              <a:rPr lang="fr-FR" sz="2400" b="1" dirty="0">
                <a:solidFill>
                  <a:schemeClr val="tx1"/>
                </a:solidFill>
              </a:rPr>
              <a:t>coopération</a:t>
            </a:r>
            <a:r>
              <a:rPr lang="fr-FR" sz="2400" dirty="0">
                <a:solidFill>
                  <a:schemeClr val="tx1"/>
                </a:solidFill>
              </a:rPr>
              <a:t> dans les établissements scolaires</a:t>
            </a:r>
          </a:p>
          <a:p>
            <a:pPr marL="465137" indent="-457200" algn="just">
              <a:spcAft>
                <a:spcPts val="600"/>
              </a:spcAft>
              <a:buClr>
                <a:srgbClr val="DA0D57"/>
              </a:buClr>
              <a:buFont typeface="+mj-lt"/>
              <a:buAutoNum type="arabicPeriod"/>
            </a:pPr>
            <a:r>
              <a:rPr lang="fr-FR" sz="2400" b="1" dirty="0" smtClean="0">
                <a:solidFill>
                  <a:schemeClr val="tx1"/>
                </a:solidFill>
              </a:rPr>
              <a:t>Mieux </a:t>
            </a:r>
            <a:r>
              <a:rPr lang="fr-FR" sz="2400" b="1" dirty="0">
                <a:solidFill>
                  <a:schemeClr val="tx1"/>
                </a:solidFill>
              </a:rPr>
              <a:t>suivre les parcours inclusifs </a:t>
            </a:r>
            <a:r>
              <a:rPr lang="fr-FR" sz="2400" dirty="0">
                <a:solidFill>
                  <a:schemeClr val="tx1"/>
                </a:solidFill>
              </a:rPr>
              <a:t>et évaluer la qualité des </a:t>
            </a:r>
            <a:r>
              <a:rPr lang="fr-FR" sz="2400" dirty="0" smtClean="0">
                <a:solidFill>
                  <a:schemeClr val="tx1"/>
                </a:solidFill>
              </a:rPr>
              <a:t>actions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7" name="Espace réservé du texte 5"/>
          <p:cNvSpPr txBox="1">
            <a:spLocks/>
          </p:cNvSpPr>
          <p:nvPr/>
        </p:nvSpPr>
        <p:spPr>
          <a:xfrm>
            <a:off x="631031" y="1194619"/>
            <a:ext cx="7970349" cy="4827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 sz="2000" kern="1200">
                <a:solidFill>
                  <a:srgbClr val="DA0D57"/>
                </a:solidFill>
                <a:latin typeface="+mn-lt"/>
                <a:ea typeface="+mn-ea"/>
                <a:cs typeface="+mn-cs"/>
              </a:defRPr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0D57"/>
              </a:buClr>
              <a:buSzTx/>
              <a:buFont typeface="Arial Italic"/>
              <a:buChar char="■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0D57"/>
              </a:buClr>
              <a:buSzTx/>
              <a:buFont typeface="Arial"/>
              <a:buChar char="–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indent="0" algn="just">
              <a:buFont typeface="Arial"/>
              <a:buNone/>
            </a:pPr>
            <a:endParaRPr lang="fr-FR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63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685B-2977-D546-9E3D-3CA676A47F0C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fr-FR" sz="2800" b="1" dirty="0">
                <a:solidFill>
                  <a:schemeClr val="tx1"/>
                </a:solidFill>
              </a:rPr>
              <a:t>LOI n° 2019-791 du 26 juillet 2019 pour une école de la </a:t>
            </a:r>
            <a:r>
              <a:rPr lang="fr-FR" sz="2800" b="1" dirty="0" smtClean="0">
                <a:solidFill>
                  <a:schemeClr val="tx1"/>
                </a:solidFill>
              </a:rPr>
              <a:t>confiance, </a:t>
            </a:r>
            <a:r>
              <a:rPr lang="fr-FR" sz="2800" dirty="0" smtClean="0">
                <a:solidFill>
                  <a:schemeClr val="tx1"/>
                </a:solidFill>
              </a:rPr>
              <a:t>création d’un chapitre (IV)</a:t>
            </a:r>
          </a:p>
          <a:p>
            <a:r>
              <a:rPr lang="fr-FR" sz="2800" b="1" dirty="0" smtClean="0">
                <a:solidFill>
                  <a:schemeClr val="tx1"/>
                </a:solidFill>
              </a:rPr>
              <a:t>Circulaire</a:t>
            </a:r>
            <a:r>
              <a:rPr lang="fr-FR" sz="2800" dirty="0" smtClean="0">
                <a:solidFill>
                  <a:schemeClr val="tx1"/>
                </a:solidFill>
              </a:rPr>
              <a:t> n</a:t>
            </a:r>
            <a:r>
              <a:rPr lang="fr-FR" sz="2800" dirty="0">
                <a:solidFill>
                  <a:schemeClr val="tx1"/>
                </a:solidFill>
              </a:rPr>
              <a:t>° 2019-088 du </a:t>
            </a:r>
            <a:r>
              <a:rPr lang="fr-FR" sz="2800" dirty="0" smtClean="0">
                <a:solidFill>
                  <a:schemeClr val="tx1"/>
                </a:solidFill>
              </a:rPr>
              <a:t>5-6-2019, </a:t>
            </a:r>
            <a:r>
              <a:rPr lang="fr-FR" sz="2800" b="1" i="1" dirty="0" smtClean="0">
                <a:solidFill>
                  <a:schemeClr val="tx1"/>
                </a:solidFill>
              </a:rPr>
              <a:t>Pour une école inclusive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2400" dirty="0" smtClean="0"/>
              <a:t>Et son annexe : Vade mecum sur le PIAL</a:t>
            </a:r>
            <a:endParaRPr lang="fr-FR" sz="2400" dirty="0"/>
          </a:p>
          <a:p>
            <a:r>
              <a:rPr lang="fr-FR" sz="2800" dirty="0" smtClean="0">
                <a:solidFill>
                  <a:schemeClr val="tx1"/>
                </a:solidFill>
              </a:rPr>
              <a:t>Circulaire </a:t>
            </a:r>
            <a:r>
              <a:rPr lang="fr-FR" sz="2800" dirty="0">
                <a:solidFill>
                  <a:schemeClr val="tx1"/>
                </a:solidFill>
              </a:rPr>
              <a:t>n° 2019-090 du </a:t>
            </a:r>
            <a:r>
              <a:rPr lang="fr-FR" sz="2800" dirty="0" smtClean="0">
                <a:solidFill>
                  <a:schemeClr val="tx1"/>
                </a:solidFill>
              </a:rPr>
              <a:t>5-6-2019, </a:t>
            </a:r>
            <a:r>
              <a:rPr lang="fr-FR" sz="2800" b="1" dirty="0" smtClean="0">
                <a:solidFill>
                  <a:schemeClr val="tx1"/>
                </a:solidFill>
              </a:rPr>
              <a:t>Cadre </a:t>
            </a:r>
            <a:r>
              <a:rPr lang="fr-FR" sz="2800" b="1" dirty="0">
                <a:solidFill>
                  <a:schemeClr val="tx1"/>
                </a:solidFill>
              </a:rPr>
              <a:t>de gestion des personnels exerçant des missions d'accompagnement d'élèves en situation de handicap (AESH</a:t>
            </a:r>
            <a:r>
              <a:rPr lang="fr-FR" sz="2800" b="1" dirty="0" smtClean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86647" y="0"/>
            <a:ext cx="8338600" cy="1286937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1. Instituer un service public de l’école inclusive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98253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les pôles inclusifs d’accompagnement localisés</a:t>
            </a:r>
            <a:endParaRPr lang="fr-FR" sz="24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685B-2977-D546-9E3D-3CA676A47F0C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7" name="Espace réservé du texte 5"/>
          <p:cNvSpPr txBox="1">
            <a:spLocks/>
          </p:cNvSpPr>
          <p:nvPr/>
        </p:nvSpPr>
        <p:spPr>
          <a:xfrm>
            <a:off x="631031" y="1194619"/>
            <a:ext cx="7970349" cy="4827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 sz="2000" kern="1200">
                <a:solidFill>
                  <a:srgbClr val="DA0D57"/>
                </a:solidFill>
                <a:latin typeface="+mn-lt"/>
                <a:ea typeface="+mn-ea"/>
                <a:cs typeface="+mn-cs"/>
              </a:defRPr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0D57"/>
              </a:buClr>
              <a:buSzTx/>
              <a:buFont typeface="Arial Italic"/>
              <a:buChar char="■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0D57"/>
              </a:buClr>
              <a:buSzTx/>
              <a:buFont typeface="Arial"/>
              <a:buChar char="–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indent="0" algn="just">
              <a:buFont typeface="Arial"/>
              <a:buNone/>
            </a:pPr>
            <a:endParaRPr lang="fr-FR" dirty="0" smtClean="0">
              <a:solidFill>
                <a:schemeClr val="accent1"/>
              </a:solidFill>
            </a:endParaRPr>
          </a:p>
          <a:p>
            <a:pPr marL="293687" indent="-285750" algn="just">
              <a:buFont typeface="Wingdings" panose="05000000000000000000" pitchFamily="2" charset="2"/>
              <a:buChar char="Ø"/>
            </a:pPr>
            <a:endParaRPr lang="fr-FR" sz="1800" dirty="0" smtClean="0">
              <a:solidFill>
                <a:schemeClr val="accent1"/>
              </a:solidFill>
            </a:endParaRPr>
          </a:p>
          <a:p>
            <a:pPr marL="7937" indent="0" algn="just">
              <a:buFont typeface="Arial"/>
              <a:buNone/>
            </a:pPr>
            <a:endParaRPr lang="fr-FR" sz="1400" dirty="0" smtClean="0">
              <a:solidFill>
                <a:schemeClr val="tx1"/>
              </a:solidFill>
            </a:endParaRPr>
          </a:p>
          <a:p>
            <a:pPr marL="7937" indent="0" algn="just">
              <a:buFont typeface="Arial"/>
              <a:buNone/>
            </a:pPr>
            <a:endParaRPr lang="fr-FR" sz="1400" dirty="0" smtClean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fr-FR" sz="1600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fr-FR" sz="1600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fr-FR" sz="1600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fr-FR" sz="1600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fr-FR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7" b="28364"/>
          <a:stretch/>
        </p:blipFill>
        <p:spPr bwMode="auto">
          <a:xfrm>
            <a:off x="907914" y="1377988"/>
            <a:ext cx="6921737" cy="4860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lipse 3"/>
          <p:cNvSpPr/>
          <p:nvPr/>
        </p:nvSpPr>
        <p:spPr>
          <a:xfrm>
            <a:off x="5402093" y="3808328"/>
            <a:ext cx="466927" cy="38753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335949" y="2775626"/>
            <a:ext cx="1102468" cy="122646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8" t="41880" b="42642"/>
          <a:stretch/>
        </p:blipFill>
        <p:spPr bwMode="auto">
          <a:xfrm>
            <a:off x="6183549" y="2817340"/>
            <a:ext cx="1646102" cy="1212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93662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301676" y="5048929"/>
            <a:ext cx="450457" cy="365125"/>
          </a:xfrm>
        </p:spPr>
        <p:txBody>
          <a:bodyPr/>
          <a:lstStyle/>
          <a:p>
            <a:fld id="{A786685B-2977-D546-9E3D-3CA676A47F0C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523987" y="1294416"/>
            <a:ext cx="7881400" cy="4425503"/>
          </a:xfrm>
          <a:prstGeom prst="rect">
            <a:avLst/>
          </a:prstGeom>
        </p:spPr>
        <p:txBody>
          <a:bodyPr lIns="107287" tIns="53643" rIns="107287" bIns="53643">
            <a:normAutofit/>
          </a:bodyPr>
          <a:lstStyle>
            <a:lvl1pPr marL="177800" indent="-177800" algn="l" defTabSz="457200" rtl="0" eaLnBrk="1" latinLnBrk="0" hangingPunct="1">
              <a:spcBef>
                <a:spcPct val="20000"/>
              </a:spcBef>
              <a:buClr>
                <a:srgbClr val="00A6BE"/>
              </a:buClr>
              <a:buSzPct val="114000"/>
              <a:buFont typeface="Wingdings" charset="2"/>
              <a:buChar char="§"/>
              <a:defRPr sz="1800" b="1" i="0" kern="1200">
                <a:solidFill>
                  <a:srgbClr val="00A6BE"/>
                </a:solidFill>
                <a:latin typeface="Arial" charset="0"/>
                <a:ea typeface="Arial" charset="0"/>
                <a:cs typeface="Arial" charset="0"/>
              </a:defRPr>
            </a:lvl1pPr>
            <a:lvl2pPr marL="627063" indent="-169863" algn="l" defTabSz="457200" rtl="0" eaLnBrk="1" latinLnBrk="0" hangingPunct="1">
              <a:spcBef>
                <a:spcPct val="20000"/>
              </a:spcBef>
              <a:buClr>
                <a:srgbClr val="00A6BE"/>
              </a:buClr>
              <a:buSzPct val="135000"/>
              <a:buFont typeface="Arial" charset="0"/>
              <a:buChar char="•"/>
              <a:defRPr sz="1300" b="1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27063" indent="0" algn="l" defTabSz="457200" rtl="0" eaLnBrk="1" latinLnBrk="0" hangingPunct="1">
              <a:spcBef>
                <a:spcPct val="20000"/>
              </a:spcBef>
              <a:buFont typeface="Arial" charset="0"/>
              <a:buNone/>
              <a:defRPr sz="13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627063" indent="177800" algn="l" defTabSz="457200" rtl="0" eaLnBrk="1" latinLnBrk="0" hangingPunct="1">
              <a:spcBef>
                <a:spcPct val="20000"/>
              </a:spcBef>
              <a:buClr>
                <a:srgbClr val="00A6BE"/>
              </a:buClr>
              <a:buFont typeface="Arial"/>
              <a:buChar char="–"/>
              <a:defRPr sz="11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80645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300" dirty="0"/>
              <a:t>Les objectifs du déploiement 2019 </a:t>
            </a:r>
          </a:p>
          <a:p>
            <a:pPr marL="0" indent="0">
              <a:buNone/>
            </a:pPr>
            <a:r>
              <a:rPr lang="fr-FR" sz="2300" dirty="0"/>
              <a:t>sont dépassés</a:t>
            </a:r>
          </a:p>
          <a:p>
            <a:pPr marL="536433" lvl="1" indent="0">
              <a:buNone/>
            </a:pPr>
            <a:endParaRPr lang="fr-FR" dirty="0" smtClean="0">
              <a:solidFill>
                <a:prstClr val="black"/>
              </a:solidFill>
            </a:endParaRPr>
          </a:p>
          <a:p>
            <a:pPr marL="536433" lvl="1" indent="0">
              <a:buNone/>
            </a:pPr>
            <a:endParaRPr lang="fr-FR" dirty="0" smtClean="0">
              <a:solidFill>
                <a:prstClr val="black"/>
              </a:solidFill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644477" y="2778859"/>
            <a:ext cx="2386940" cy="16269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fr-FR" sz="3300" dirty="0">
                <a:solidFill>
                  <a:prstClr val="white"/>
                </a:solidFill>
              </a:rPr>
              <a:t>2 600 PIAL</a:t>
            </a:r>
          </a:p>
        </p:txBody>
      </p:sp>
      <p:sp>
        <p:nvSpPr>
          <p:cNvPr id="16" name="Flèche droite 15"/>
          <p:cNvSpPr/>
          <p:nvPr/>
        </p:nvSpPr>
        <p:spPr>
          <a:xfrm rot="20448652">
            <a:off x="3061400" y="2514634"/>
            <a:ext cx="1520042" cy="4393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7" name="Flèche droite 16"/>
          <p:cNvSpPr/>
          <p:nvPr/>
        </p:nvSpPr>
        <p:spPr>
          <a:xfrm>
            <a:off x="3215779" y="3376682"/>
            <a:ext cx="1520042" cy="43938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9" name="Flèche droite 18"/>
          <p:cNvSpPr/>
          <p:nvPr/>
        </p:nvSpPr>
        <p:spPr>
          <a:xfrm rot="1599161">
            <a:off x="3034947" y="4308558"/>
            <a:ext cx="1520042" cy="43938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20" name="Organigramme : Terminateur 19"/>
          <p:cNvSpPr/>
          <p:nvPr/>
        </p:nvSpPr>
        <p:spPr>
          <a:xfrm>
            <a:off x="4834557" y="1881838"/>
            <a:ext cx="3852247" cy="1040495"/>
          </a:xfrm>
          <a:prstGeom prst="flowChartTermina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marL="335270" indent="-335270" algn="ctr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prstClr val="white"/>
                </a:solidFill>
              </a:rPr>
              <a:t>Près de 600 circonscriptions </a:t>
            </a:r>
          </a:p>
          <a:p>
            <a:pPr algn="ctr"/>
            <a:r>
              <a:rPr lang="fr-FR" b="1" dirty="0" smtClean="0">
                <a:solidFill>
                  <a:prstClr val="white"/>
                </a:solidFill>
              </a:rPr>
              <a:t>du 1</a:t>
            </a:r>
            <a:r>
              <a:rPr lang="fr-FR" b="1" baseline="30000" dirty="0" smtClean="0">
                <a:solidFill>
                  <a:prstClr val="white"/>
                </a:solidFill>
              </a:rPr>
              <a:t>er</a:t>
            </a:r>
            <a:r>
              <a:rPr lang="fr-FR" b="1" dirty="0" smtClean="0">
                <a:solidFill>
                  <a:prstClr val="white"/>
                </a:solidFill>
              </a:rPr>
              <a:t> degré </a:t>
            </a:r>
          </a:p>
          <a:p>
            <a:pPr algn="ctr"/>
            <a:r>
              <a:rPr lang="fr-FR" sz="1600" dirty="0">
                <a:solidFill>
                  <a:prstClr val="white"/>
                </a:solidFill>
              </a:rPr>
              <a:t>(objectif 300 circonscriptions)</a:t>
            </a:r>
          </a:p>
        </p:txBody>
      </p:sp>
      <p:sp>
        <p:nvSpPr>
          <p:cNvPr id="21" name="Organigramme : Terminateur 20"/>
          <p:cNvSpPr/>
          <p:nvPr/>
        </p:nvSpPr>
        <p:spPr>
          <a:xfrm>
            <a:off x="4810766" y="3084846"/>
            <a:ext cx="4004646" cy="1001963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marL="335270" indent="-335270" algn="ctr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prstClr val="white"/>
                </a:solidFill>
              </a:rPr>
              <a:t>4 700 collèges </a:t>
            </a:r>
          </a:p>
          <a:p>
            <a:pPr algn="ctr"/>
            <a:r>
              <a:rPr lang="fr-FR" b="1" dirty="0">
                <a:solidFill>
                  <a:prstClr val="white"/>
                </a:solidFill>
              </a:rPr>
              <a:t>d</a:t>
            </a:r>
            <a:r>
              <a:rPr lang="fr-FR" b="1" dirty="0" smtClean="0">
                <a:solidFill>
                  <a:prstClr val="white"/>
                </a:solidFill>
              </a:rPr>
              <a:t>ont 2 158 collèges avec ULIS</a:t>
            </a:r>
            <a:br>
              <a:rPr lang="fr-FR" b="1" dirty="0" smtClean="0">
                <a:solidFill>
                  <a:prstClr val="white"/>
                </a:solidFill>
              </a:rPr>
            </a:br>
            <a:r>
              <a:rPr lang="fr-FR" dirty="0" smtClean="0">
                <a:solidFill>
                  <a:prstClr val="white"/>
                </a:solidFill>
              </a:rPr>
              <a:t>(</a:t>
            </a:r>
            <a:r>
              <a:rPr lang="fr-FR" sz="1600" dirty="0">
                <a:solidFill>
                  <a:prstClr val="white"/>
                </a:solidFill>
              </a:rPr>
              <a:t>objectif 2000 avec ULIS)</a:t>
            </a:r>
          </a:p>
        </p:txBody>
      </p:sp>
      <p:sp>
        <p:nvSpPr>
          <p:cNvPr id="22" name="Organigramme : Terminateur 21"/>
          <p:cNvSpPr/>
          <p:nvPr/>
        </p:nvSpPr>
        <p:spPr>
          <a:xfrm>
            <a:off x="4660865" y="4476900"/>
            <a:ext cx="4304509" cy="1437439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r>
              <a:rPr lang="fr-FR" b="1" dirty="0" smtClean="0">
                <a:solidFill>
                  <a:prstClr val="white"/>
                </a:solidFill>
              </a:rPr>
              <a:t>1 528 lycées GT et professionnels</a:t>
            </a:r>
          </a:p>
          <a:p>
            <a:pPr lvl="1"/>
            <a:r>
              <a:rPr lang="fr-FR" b="1" dirty="0">
                <a:solidFill>
                  <a:prstClr val="white"/>
                </a:solidFill>
              </a:rPr>
              <a:t>d</a:t>
            </a:r>
            <a:r>
              <a:rPr lang="fr-FR" b="1" dirty="0" smtClean="0">
                <a:solidFill>
                  <a:prstClr val="white"/>
                </a:solidFill>
              </a:rPr>
              <a:t>ont 1 088  lycées pro et LPO</a:t>
            </a:r>
          </a:p>
          <a:p>
            <a:pPr lvl="2"/>
            <a:r>
              <a:rPr lang="fr-FR" b="1" dirty="0" smtClean="0">
                <a:solidFill>
                  <a:prstClr val="white"/>
                </a:solidFill>
              </a:rPr>
              <a:t>dont 349 LP et LPO avec ULIS</a:t>
            </a:r>
          </a:p>
          <a:p>
            <a:pPr lvl="2"/>
            <a:r>
              <a:rPr lang="fr-FR" sz="1600" dirty="0">
                <a:solidFill>
                  <a:prstClr val="white"/>
                </a:solidFill>
              </a:rPr>
              <a:t>(objectif 250 lycées professionnels)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723869" y="4629526"/>
            <a:ext cx="2386940" cy="113211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fr-FR" b="1" dirty="0" smtClean="0">
                <a:solidFill>
                  <a:prstClr val="white"/>
                </a:solidFill>
              </a:rPr>
              <a:t>Plus de 100 PIAL renforcés</a:t>
            </a:r>
            <a:endParaRPr lang="fr-FR" b="1" dirty="0">
              <a:solidFill>
                <a:prstClr val="white"/>
              </a:solidFill>
            </a:endParaRPr>
          </a:p>
        </p:txBody>
      </p:sp>
      <p:sp>
        <p:nvSpPr>
          <p:cNvPr id="24" name="Titre 1"/>
          <p:cNvSpPr>
            <a:spLocks noGrp="1"/>
          </p:cNvSpPr>
          <p:nvPr>
            <p:ph type="title"/>
          </p:nvPr>
        </p:nvSpPr>
        <p:spPr>
          <a:xfrm>
            <a:off x="805400" y="0"/>
            <a:ext cx="7881400" cy="1286937"/>
          </a:xfrm>
        </p:spPr>
        <p:txBody>
          <a:bodyPr>
            <a:normAutofit/>
          </a:bodyPr>
          <a:lstStyle/>
          <a:p>
            <a:r>
              <a:rPr lang="fr-FR" sz="2400" dirty="0" smtClean="0"/>
              <a:t>les pôles inclusifs d’accompagnement localisés</a:t>
            </a:r>
            <a:endParaRPr lang="fr-FR" sz="2400" dirty="0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"/>
          <a:stretch/>
        </p:blipFill>
        <p:spPr bwMode="auto">
          <a:xfrm>
            <a:off x="7911781" y="0"/>
            <a:ext cx="1232219" cy="175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868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685B-2977-D546-9E3D-3CA676A47F0C}" type="slidenum">
              <a:rPr lang="fr-FR" smtClean="0"/>
              <a:pPr/>
              <a:t>24</a:t>
            </a:fld>
            <a:endParaRPr lang="fr-FR" dirty="0"/>
          </a:p>
        </p:txBody>
      </p:sp>
      <p:graphicFrame>
        <p:nvGraphicFramePr>
          <p:cNvPr id="13" name="Graphique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0721238"/>
              </p:ext>
            </p:extLst>
          </p:nvPr>
        </p:nvGraphicFramePr>
        <p:xfrm>
          <a:off x="4008465" y="1350031"/>
          <a:ext cx="5123715" cy="5507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itre 1"/>
          <p:cNvSpPr txBox="1">
            <a:spLocks/>
          </p:cNvSpPr>
          <p:nvPr/>
        </p:nvSpPr>
        <p:spPr>
          <a:xfrm>
            <a:off x="0" y="1440159"/>
            <a:ext cx="3123210" cy="814626"/>
          </a:xfrm>
          <a:prstGeom prst="rect">
            <a:avLst/>
          </a:prstGeom>
        </p:spPr>
        <p:txBody>
          <a:bodyPr vert="horz" lIns="107287" tIns="53643" rIns="107287" bIns="53643" rtlCol="0" anchor="ctr">
            <a:normAutofit fontScale="6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500" b="1" i="0" kern="1200" cap="none">
                <a:solidFill>
                  <a:schemeClr val="tx1">
                    <a:lumMod val="75000"/>
                    <a:lumOff val="25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fr-FR" sz="2800" b="0" dirty="0">
                <a:solidFill>
                  <a:schemeClr val="tx1"/>
                </a:solidFill>
              </a:rPr>
              <a:t>Les cellules départementales </a:t>
            </a:r>
            <a:r>
              <a:rPr lang="fr-FR" sz="2800" b="0" dirty="0" smtClean="0">
                <a:solidFill>
                  <a:schemeClr val="tx1"/>
                </a:solidFill>
              </a:rPr>
              <a:t>d’écoute et de réponse</a:t>
            </a:r>
            <a:endParaRPr lang="fr-FR" sz="2800" b="0" dirty="0">
              <a:solidFill>
                <a:schemeClr val="tx1"/>
              </a:solidFill>
            </a:endParaRP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685800" y="0"/>
            <a:ext cx="7772400" cy="14401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/>
              <a:t>2.Mieux accueillir les parents et l’élève </a:t>
            </a:r>
            <a:br>
              <a:rPr lang="fr-FR" sz="2800" b="1" dirty="0" smtClean="0"/>
            </a:br>
            <a:r>
              <a:rPr lang="fr-FR" sz="2800" b="1" dirty="0" smtClean="0"/>
              <a:t>et simplifier les démarches</a:t>
            </a:r>
            <a:endParaRPr lang="fr-FR" sz="3200" b="1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7" t="14812" r="37593" b="4571"/>
          <a:stretch/>
        </p:blipFill>
        <p:spPr bwMode="auto">
          <a:xfrm>
            <a:off x="0" y="2254785"/>
            <a:ext cx="3431969" cy="3875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2580729" y="1350031"/>
            <a:ext cx="2855472" cy="1137299"/>
          </a:xfrm>
        </p:spPr>
        <p:txBody>
          <a:bodyPr>
            <a:normAutofit lnSpcReduction="10000"/>
          </a:bodyPr>
          <a:lstStyle/>
          <a:p>
            <a:endParaRPr lang="fr-FR" dirty="0" smtClean="0"/>
          </a:p>
          <a:p>
            <a:pPr marL="457200" lvl="1" indent="0">
              <a:buNone/>
            </a:pPr>
            <a:r>
              <a:rPr lang="fr-FR" sz="2800" dirty="0" smtClean="0"/>
              <a:t>15 000 saisines</a:t>
            </a:r>
          </a:p>
          <a:p>
            <a:pPr marL="457200" lvl="1" indent="0">
              <a:buNone/>
            </a:pPr>
            <a:r>
              <a:rPr lang="fr-FR" sz="1600" dirty="0" smtClean="0"/>
              <a:t>(au 15 octobre 2019)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7490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563" y="2346957"/>
            <a:ext cx="3194154" cy="45110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685B-2977-D546-9E3D-3CA676A47F0C}" type="slidenum">
              <a:rPr lang="fr-FR" smtClean="0"/>
              <a:t>25</a:t>
            </a:fld>
            <a:endParaRPr lang="fr-FR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78" y="2311590"/>
            <a:ext cx="3207157" cy="45464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805400" y="0"/>
            <a:ext cx="7881400" cy="1286937"/>
          </a:xfrm>
        </p:spPr>
        <p:txBody>
          <a:bodyPr/>
          <a:lstStyle/>
          <a:p>
            <a:r>
              <a:rPr lang="fr-FR" dirty="0" smtClean="0"/>
              <a:t>Des entretiens avec les familles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670078" y="1599900"/>
            <a:ext cx="78207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b="1" dirty="0"/>
              <a:t>18 000 entretiens </a:t>
            </a:r>
            <a:r>
              <a:rPr lang="fr-FR" dirty="0"/>
              <a:t>entre parents, enseignants et AESH</a:t>
            </a:r>
          </a:p>
        </p:txBody>
      </p:sp>
    </p:spTree>
    <p:extLst>
      <p:ext uri="{BB962C8B-B14F-4D97-AF65-F5344CB8AC3E}">
        <p14:creationId xmlns:p14="http://schemas.microsoft.com/office/powerpoint/2010/main" val="23373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5682" r="13365" b="71529"/>
          <a:stretch/>
        </p:blipFill>
        <p:spPr>
          <a:xfrm>
            <a:off x="982190" y="5108055"/>
            <a:ext cx="4666665" cy="103715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42" t="20831" r="26633" b="43749"/>
          <a:stretch/>
        </p:blipFill>
        <p:spPr>
          <a:xfrm>
            <a:off x="2523293" y="0"/>
            <a:ext cx="898363" cy="182180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2" t="69846" r="83818" b="1770"/>
          <a:stretch/>
        </p:blipFill>
        <p:spPr>
          <a:xfrm>
            <a:off x="679202" y="5270795"/>
            <a:ext cx="827546" cy="145993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1" t="2749" r="74814" b="72804"/>
          <a:stretch/>
        </p:blipFill>
        <p:spPr bwMode="auto">
          <a:xfrm>
            <a:off x="8169569" y="2543936"/>
            <a:ext cx="981673" cy="74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9" t="1899" r="39930" b="52178"/>
          <a:stretch/>
        </p:blipFill>
        <p:spPr bwMode="auto">
          <a:xfrm>
            <a:off x="4651224" y="61163"/>
            <a:ext cx="2336004" cy="214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8" t="61664" r="49152" b="14960"/>
          <a:stretch/>
        </p:blipFill>
        <p:spPr bwMode="auto">
          <a:xfrm>
            <a:off x="7614966" y="5188699"/>
            <a:ext cx="1386547" cy="1499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AutoShape 11"/>
          <p:cNvSpPr>
            <a:spLocks noChangeArrowheads="1"/>
          </p:cNvSpPr>
          <p:nvPr/>
        </p:nvSpPr>
        <p:spPr bwMode="auto">
          <a:xfrm>
            <a:off x="1306595" y="4111098"/>
            <a:ext cx="1550905" cy="1108362"/>
          </a:xfrm>
          <a:prstGeom prst="cloudCallout">
            <a:avLst>
              <a:gd name="adj1" fmla="val -51674"/>
              <a:gd name="adj2" fmla="val 64778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Besoins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éducatifs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particuliers</a:t>
            </a:r>
            <a:endParaRPr kumimoji="0" lang="fr-FR" alt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0" t="16680" r="72508" b="40009"/>
          <a:stretch/>
        </p:blipFill>
        <p:spPr bwMode="auto">
          <a:xfrm>
            <a:off x="24175" y="1232703"/>
            <a:ext cx="2076987" cy="233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8" t="38299" r="48416" b="33097"/>
          <a:stretch/>
        </p:blipFill>
        <p:spPr bwMode="auto">
          <a:xfrm>
            <a:off x="8169569" y="-29510"/>
            <a:ext cx="975055" cy="1408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9" t="62008" r="40362" b="18996"/>
          <a:stretch/>
        </p:blipFill>
        <p:spPr>
          <a:xfrm>
            <a:off x="3257868" y="3898580"/>
            <a:ext cx="3416172" cy="1224136"/>
          </a:xfrm>
          <a:prstGeom prst="rect">
            <a:avLst/>
          </a:prstGeom>
        </p:spPr>
      </p:pic>
      <p:sp>
        <p:nvSpPr>
          <p:cNvPr id="3" name="Flèche droite 2"/>
          <p:cNvSpPr/>
          <p:nvPr/>
        </p:nvSpPr>
        <p:spPr>
          <a:xfrm rot="16200000">
            <a:off x="263456" y="4243020"/>
            <a:ext cx="1598429" cy="160961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 droite 16"/>
          <p:cNvSpPr/>
          <p:nvPr/>
        </p:nvSpPr>
        <p:spPr>
          <a:xfrm rot="2580841">
            <a:off x="1925352" y="3331021"/>
            <a:ext cx="1919008" cy="145016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08" t="69828" r="6884" b="13982"/>
          <a:stretch/>
        </p:blipFill>
        <p:spPr>
          <a:xfrm>
            <a:off x="2523392" y="2611315"/>
            <a:ext cx="668216" cy="832670"/>
          </a:xfrm>
          <a:prstGeom prst="rect">
            <a:avLst/>
          </a:prstGeom>
        </p:spPr>
      </p:pic>
      <p:sp>
        <p:nvSpPr>
          <p:cNvPr id="18" name="Flèche droite 17"/>
          <p:cNvSpPr/>
          <p:nvPr/>
        </p:nvSpPr>
        <p:spPr>
          <a:xfrm rot="19306579">
            <a:off x="1673074" y="1224448"/>
            <a:ext cx="1177150" cy="114999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 droite 19"/>
          <p:cNvSpPr/>
          <p:nvPr/>
        </p:nvSpPr>
        <p:spPr>
          <a:xfrm rot="3556426" flipV="1">
            <a:off x="2536648" y="2296493"/>
            <a:ext cx="3236064" cy="121243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28" t="73829" r="27418" b="10382"/>
          <a:stretch/>
        </p:blipFill>
        <p:spPr>
          <a:xfrm>
            <a:off x="3923928" y="1835139"/>
            <a:ext cx="727296" cy="812121"/>
          </a:xfrm>
          <a:prstGeom prst="rect">
            <a:avLst/>
          </a:prstGeom>
        </p:spPr>
      </p:pic>
      <p:sp>
        <p:nvSpPr>
          <p:cNvPr id="21" name="Flèche droite 20"/>
          <p:cNvSpPr/>
          <p:nvPr/>
        </p:nvSpPr>
        <p:spPr>
          <a:xfrm>
            <a:off x="3423592" y="492100"/>
            <a:ext cx="1796480" cy="114999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 droite 23"/>
          <p:cNvSpPr/>
          <p:nvPr/>
        </p:nvSpPr>
        <p:spPr>
          <a:xfrm rot="1270193">
            <a:off x="6634187" y="2142314"/>
            <a:ext cx="1796480" cy="114999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lèche droite 24"/>
          <p:cNvSpPr/>
          <p:nvPr/>
        </p:nvSpPr>
        <p:spPr>
          <a:xfrm rot="8079637">
            <a:off x="5528742" y="3026988"/>
            <a:ext cx="2041654" cy="139787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8" t="49048" r="28599" b="35564"/>
          <a:stretch/>
        </p:blipFill>
        <p:spPr>
          <a:xfrm>
            <a:off x="7316828" y="1469877"/>
            <a:ext cx="703385" cy="874459"/>
          </a:xfrm>
          <a:prstGeom prst="rect">
            <a:avLst/>
          </a:prstGeom>
        </p:spPr>
      </p:pic>
      <p:sp>
        <p:nvSpPr>
          <p:cNvPr id="22" name="Flèche droite 21"/>
          <p:cNvSpPr/>
          <p:nvPr/>
        </p:nvSpPr>
        <p:spPr>
          <a:xfrm rot="20095638">
            <a:off x="6613766" y="1344914"/>
            <a:ext cx="1796480" cy="114999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7" t="38299" r="50984" b="33097"/>
          <a:stretch/>
        </p:blipFill>
        <p:spPr bwMode="auto">
          <a:xfrm>
            <a:off x="43955" y="5122716"/>
            <a:ext cx="641838" cy="1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AutoShape 22"/>
          <p:cNvSpPr>
            <a:spLocks noChangeArrowheads="1"/>
          </p:cNvSpPr>
          <p:nvPr/>
        </p:nvSpPr>
        <p:spPr bwMode="auto">
          <a:xfrm>
            <a:off x="1683888" y="6093297"/>
            <a:ext cx="6056463" cy="64807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5"/>
          </a:solidFill>
          <a:ln w="9525" algn="in">
            <a:solidFill>
              <a:schemeClr val="accent5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7" name="Text Box 24"/>
          <p:cNvSpPr txBox="1">
            <a:spLocks noChangeArrowheads="1"/>
          </p:cNvSpPr>
          <p:nvPr/>
        </p:nvSpPr>
        <p:spPr bwMode="auto">
          <a:xfrm>
            <a:off x="3242978" y="6196731"/>
            <a:ext cx="2576248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Autonomie</a:t>
            </a:r>
            <a:endParaRPr kumimoji="0" lang="fr-FR" altLang="fr-F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352147" y="2695960"/>
            <a:ext cx="667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MPA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210629" y="134076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AESH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Flèche droite 29"/>
          <p:cNvSpPr/>
          <p:nvPr/>
        </p:nvSpPr>
        <p:spPr>
          <a:xfrm rot="19363808">
            <a:off x="1529727" y="990334"/>
            <a:ext cx="1301780" cy="106997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" t="3328" r="74758" b="74764"/>
          <a:stretch/>
        </p:blipFill>
        <p:spPr bwMode="auto">
          <a:xfrm>
            <a:off x="564539" y="6222611"/>
            <a:ext cx="576064" cy="40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itre 1"/>
          <p:cNvSpPr txBox="1">
            <a:spLocks/>
          </p:cNvSpPr>
          <p:nvPr/>
        </p:nvSpPr>
        <p:spPr>
          <a:xfrm>
            <a:off x="-212282" y="-36459"/>
            <a:ext cx="2759087" cy="105711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DA0D57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b="1" i="1" dirty="0" smtClean="0">
                <a:solidFill>
                  <a:srgbClr val="002060"/>
                </a:solidFill>
                <a:latin typeface="Brush Script MT" panose="03060802040406070304" pitchFamily="66" charset="0"/>
                <a:cs typeface="Arabic Typesetting" panose="03020402040406030203" pitchFamily="66" charset="-78"/>
              </a:rPr>
              <a:t>Un livret </a:t>
            </a:r>
            <a:br>
              <a:rPr lang="fr-FR" sz="2800" b="1" i="1" dirty="0" smtClean="0">
                <a:solidFill>
                  <a:srgbClr val="002060"/>
                </a:solidFill>
                <a:latin typeface="Brush Script MT" panose="03060802040406070304" pitchFamily="66" charset="0"/>
                <a:cs typeface="Arabic Typesetting" panose="03020402040406030203" pitchFamily="66" charset="-78"/>
              </a:rPr>
            </a:br>
            <a:r>
              <a:rPr lang="fr-FR" sz="2800" b="1" i="1" dirty="0" smtClean="0">
                <a:solidFill>
                  <a:srgbClr val="002060"/>
                </a:solidFill>
                <a:latin typeface="Brush Script MT" panose="03060802040406070304" pitchFamily="66" charset="0"/>
                <a:cs typeface="Arabic Typesetting" panose="03020402040406030203" pitchFamily="66" charset="-78"/>
              </a:rPr>
              <a:t>de parcours inclusif</a:t>
            </a:r>
            <a:endParaRPr lang="fr-FR" sz="2800" b="1" i="1" dirty="0">
              <a:solidFill>
                <a:srgbClr val="002060"/>
              </a:solidFill>
              <a:latin typeface="Brush Script MT" panose="03060802040406070304" pitchFamily="66" charset="0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2156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 animBg="1"/>
      <p:bldP spid="17" grpId="0" animBg="1"/>
      <p:bldP spid="18" grpId="0" animBg="1"/>
      <p:bldP spid="20" grpId="0" animBg="1"/>
      <p:bldP spid="21" grpId="0" animBg="1"/>
      <p:bldP spid="24" grpId="0" animBg="1"/>
      <p:bldP spid="25" grpId="0" animBg="1"/>
      <p:bldP spid="22" grpId="0" animBg="1"/>
      <p:bldP spid="26" grpId="0" animBg="1"/>
      <p:bldP spid="27" grpId="0"/>
      <p:bldP spid="6" grpId="0"/>
      <p:bldP spid="8" grpId="0"/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685B-2977-D546-9E3D-3CA676A47F0C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7" name="Espace réservé du texte 5"/>
          <p:cNvSpPr txBox="1">
            <a:spLocks/>
          </p:cNvSpPr>
          <p:nvPr/>
        </p:nvSpPr>
        <p:spPr>
          <a:xfrm>
            <a:off x="631031" y="1194619"/>
            <a:ext cx="7970349" cy="4827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 sz="2000" kern="1200">
                <a:solidFill>
                  <a:srgbClr val="DA0D57"/>
                </a:solidFill>
                <a:latin typeface="+mn-lt"/>
                <a:ea typeface="+mn-ea"/>
                <a:cs typeface="+mn-cs"/>
              </a:defRPr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0D57"/>
              </a:buClr>
              <a:buSzTx/>
              <a:buFont typeface="Arial Italic"/>
              <a:buChar char="■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0D57"/>
              </a:buClr>
              <a:buSzTx/>
              <a:buFont typeface="Arial"/>
              <a:buChar char="–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indent="0" algn="just">
              <a:buFont typeface="Arial"/>
              <a:buNone/>
            </a:pPr>
            <a:endParaRPr lang="fr-FR" dirty="0" smtClean="0">
              <a:solidFill>
                <a:schemeClr val="accent1"/>
              </a:solidFill>
            </a:endParaRPr>
          </a:p>
          <a:p>
            <a:pPr marL="293687" indent="-285750" algn="just">
              <a:buFont typeface="Wingdings" panose="05000000000000000000" pitchFamily="2" charset="2"/>
              <a:buChar char="Ø"/>
            </a:pPr>
            <a:endParaRPr lang="fr-FR" sz="1800" dirty="0" smtClean="0">
              <a:solidFill>
                <a:schemeClr val="accent1"/>
              </a:solidFill>
            </a:endParaRPr>
          </a:p>
          <a:p>
            <a:pPr marL="7937" indent="0" algn="just">
              <a:buFont typeface="Arial"/>
              <a:buNone/>
            </a:pPr>
            <a:endParaRPr lang="fr-FR" sz="1400" dirty="0" smtClean="0">
              <a:solidFill>
                <a:schemeClr val="tx1"/>
              </a:solidFill>
            </a:endParaRPr>
          </a:p>
          <a:p>
            <a:pPr marL="7937" indent="0" algn="just">
              <a:buFont typeface="Arial"/>
              <a:buNone/>
            </a:pPr>
            <a:endParaRPr lang="fr-FR" sz="1400" dirty="0" smtClean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fr-FR" sz="1600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fr-FR" sz="1600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fr-FR" sz="1600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fr-FR" sz="1600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fr-FR" sz="1600" dirty="0"/>
          </a:p>
        </p:txBody>
      </p:sp>
      <p:sp>
        <p:nvSpPr>
          <p:cNvPr id="8" name="Rectangle 7"/>
          <p:cNvSpPr/>
          <p:nvPr/>
        </p:nvSpPr>
        <p:spPr>
          <a:xfrm>
            <a:off x="6335949" y="2775626"/>
            <a:ext cx="1102468" cy="122646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805400" y="1325922"/>
            <a:ext cx="7881400" cy="4710748"/>
          </a:xfrm>
          <a:prstGeom prst="rect">
            <a:avLst/>
          </a:prstGeom>
        </p:spPr>
        <p:txBody>
          <a:bodyPr/>
          <a:lstStyle>
            <a:lvl1pPr marL="177800" indent="-177800" algn="l" defTabSz="457200" rtl="0" eaLnBrk="1" latinLnBrk="0" hangingPunct="1">
              <a:spcBef>
                <a:spcPct val="20000"/>
              </a:spcBef>
              <a:buSzPct val="100000"/>
              <a:buFont typeface="Arial"/>
              <a:buChar char="■"/>
              <a:defRPr sz="2000" kern="1200">
                <a:solidFill>
                  <a:srgbClr val="DA0D57"/>
                </a:solidFill>
                <a:latin typeface="+mn-lt"/>
                <a:ea typeface="+mn-ea"/>
                <a:cs typeface="+mn-cs"/>
              </a:defRPr>
            </a:lvl1pPr>
            <a:lvl2pPr marL="627063" indent="-169863" algn="l" defTabSz="457200" rtl="0" eaLnBrk="1" latinLnBrk="0" hangingPunct="1">
              <a:spcBef>
                <a:spcPct val="20000"/>
              </a:spcBef>
              <a:buClr>
                <a:srgbClr val="DA0D57"/>
              </a:buClr>
              <a:buFont typeface="Arial Italic"/>
              <a:buChar char="■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7063" indent="177800" algn="l" defTabSz="457200" rtl="0" eaLnBrk="1" latinLnBrk="0" hangingPunct="1">
              <a:spcBef>
                <a:spcPct val="20000"/>
              </a:spcBef>
              <a:buClr>
                <a:srgbClr val="DA0D57"/>
              </a:buClr>
              <a:buFont typeface="Arial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Le </a:t>
            </a:r>
            <a:r>
              <a:rPr lang="fr-FR" dirty="0" smtClean="0"/>
              <a:t>CAPPEI : </a:t>
            </a:r>
            <a:r>
              <a:rPr lang="fr-FR" dirty="0"/>
              <a:t>Certificat d’aptitude professionnelle aux pratiques de l’éducation </a:t>
            </a:r>
            <a:r>
              <a:rPr lang="fr-FR" dirty="0" smtClean="0"/>
              <a:t>inclusive</a:t>
            </a:r>
          </a:p>
          <a:p>
            <a:pPr lvl="1">
              <a:buSzPct val="100000"/>
            </a:pPr>
            <a:r>
              <a:rPr lang="fr-FR" dirty="0" smtClean="0"/>
              <a:t>Une formation de 300h en alternance avec un poste sur un support spécialisé</a:t>
            </a:r>
          </a:p>
          <a:p>
            <a:pPr lvl="1">
              <a:buSzPct val="100000"/>
            </a:pPr>
            <a:r>
              <a:rPr lang="fr-FR" dirty="0" smtClean="0"/>
              <a:t>Taux de réussite à l’examen : 70 %</a:t>
            </a:r>
          </a:p>
          <a:p>
            <a:pPr lvl="1">
              <a:buSzPct val="100000"/>
            </a:pPr>
            <a:r>
              <a:rPr lang="fr-FR" dirty="0" smtClean="0"/>
              <a:t>2019 : 1350 départs en formation</a:t>
            </a:r>
          </a:p>
          <a:p>
            <a:pPr lvl="1">
              <a:buSzPct val="100000"/>
            </a:pPr>
            <a:r>
              <a:rPr lang="fr-FR" sz="1600" dirty="0"/>
              <a:t>Un </a:t>
            </a:r>
            <a:r>
              <a:rPr lang="fr-FR" sz="1600" b="1" dirty="0" err="1"/>
              <a:t>Vademecum</a:t>
            </a:r>
            <a:r>
              <a:rPr lang="fr-FR" sz="1600" b="1" dirty="0"/>
              <a:t> CAPPEI </a:t>
            </a:r>
            <a:r>
              <a:rPr lang="fr-FR" sz="1600" dirty="0"/>
              <a:t>(à paraître prochainement</a:t>
            </a:r>
            <a:r>
              <a:rPr lang="fr-FR" sz="1600" dirty="0" smtClean="0"/>
              <a:t>)</a:t>
            </a:r>
          </a:p>
          <a:p>
            <a:pPr lvl="1">
              <a:buSzPct val="100000"/>
            </a:pPr>
            <a:endParaRPr lang="fr-FR" sz="1600" dirty="0"/>
          </a:p>
          <a:p>
            <a:r>
              <a:rPr lang="fr-FR" dirty="0" smtClean="0"/>
              <a:t>La formation continue, les modules d’initiative nationale ou à distance</a:t>
            </a:r>
          </a:p>
          <a:p>
            <a:pPr lvl="1"/>
            <a:r>
              <a:rPr lang="fr-FR" dirty="0" smtClean="0"/>
              <a:t>Ouverts à toute la communauté éducative (enseignants de classes ordinaires, enseignants spécialisés, personnels de direction, CPE, AESH…)</a:t>
            </a:r>
          </a:p>
          <a:p>
            <a:pPr lvl="1"/>
            <a:r>
              <a:rPr lang="fr-FR" dirty="0" smtClean="0"/>
              <a:t>En 2018/2019 : 90 modules / 1 200 départs en formation</a:t>
            </a:r>
          </a:p>
          <a:p>
            <a:pPr lvl="1"/>
            <a:r>
              <a:rPr lang="fr-FR" dirty="0" smtClean="0"/>
              <a:t>En 2019/2020 : 140 modules / 2 500 départs en formation</a:t>
            </a:r>
          </a:p>
          <a:p>
            <a:pPr lvl="1"/>
            <a:r>
              <a:rPr lang="fr-FR" dirty="0" err="1" smtClean="0"/>
              <a:t>M@gistère</a:t>
            </a:r>
            <a:endParaRPr lang="fr-FR" dirty="0" smtClean="0"/>
          </a:p>
          <a:p>
            <a:r>
              <a:rPr lang="fr-FR" dirty="0" smtClean="0"/>
              <a:t>Des formations départementales ou académiques</a:t>
            </a:r>
          </a:p>
          <a:p>
            <a:pPr lvl="1"/>
            <a:r>
              <a:rPr lang="fr-FR" dirty="0" smtClean="0"/>
              <a:t>Formations pour les enseignants et les AESH</a:t>
            </a:r>
          </a:p>
          <a:p>
            <a:pPr lvl="1"/>
            <a:r>
              <a:rPr lang="fr-FR" dirty="0" smtClean="0"/>
              <a:t>Le livret de formation (eduscol) accompagne les départements </a:t>
            </a:r>
            <a:br>
              <a:rPr lang="fr-FR" dirty="0" smtClean="0"/>
            </a:br>
            <a:r>
              <a:rPr lang="fr-FR" dirty="0" smtClean="0"/>
              <a:t>et académies dans la mise en œuvre des formations</a:t>
            </a:r>
          </a:p>
          <a:p>
            <a:pPr marL="457200" lvl="1" indent="0">
              <a:buFont typeface="Arial Italic"/>
              <a:buNone/>
            </a:pPr>
            <a:endParaRPr lang="fr-FR" dirty="0" smtClean="0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685800" y="0"/>
            <a:ext cx="7772400" cy="12865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 smtClean="0"/>
              <a:t/>
            </a:r>
            <a:br>
              <a:rPr lang="fr-FR" sz="3600" b="1" dirty="0" smtClean="0"/>
            </a:br>
            <a:r>
              <a:rPr lang="fr-FR" sz="3600" b="1" dirty="0" smtClean="0"/>
              <a:t>3.Former et accompagner les enseignants</a:t>
            </a:r>
            <a:br>
              <a:rPr lang="fr-FR" sz="3600" b="1" dirty="0" smtClean="0"/>
            </a:br>
            <a:endParaRPr lang="fr-FR" sz="3600" b="1" dirty="0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071" y="4088582"/>
            <a:ext cx="1890485" cy="26674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07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02230" y="1492434"/>
            <a:ext cx="4233011" cy="1104405"/>
          </a:xfrm>
        </p:spPr>
        <p:txBody>
          <a:bodyPr>
            <a:noAutofit/>
          </a:bodyPr>
          <a:lstStyle/>
          <a:p>
            <a:r>
              <a:rPr lang="fr-FR" sz="2000" b="1" dirty="0" smtClean="0"/>
              <a:t>Une </a:t>
            </a:r>
            <a:r>
              <a:rPr lang="fr-FR" sz="2000" b="1" dirty="0" err="1" smtClean="0"/>
              <a:t>PLAte-forme</a:t>
            </a:r>
            <a:r>
              <a:rPr lang="fr-FR" sz="2000" b="1" dirty="0" smtClean="0"/>
              <a:t/>
            </a:r>
            <a:br>
              <a:rPr lang="fr-FR" sz="2000" b="1" dirty="0" smtClean="0"/>
            </a:br>
            <a:r>
              <a:rPr lang="fr-FR" sz="2000" b="1" dirty="0" smtClean="0"/>
              <a:t>pour les enseignants et les AESH</a:t>
            </a:r>
            <a:endParaRPr lang="fr-FR" sz="2000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685B-2977-D546-9E3D-3CA676A47F0C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xmlns="" id="{78E67C06-73DF-C140-8E1B-80BA21ECD0E3}"/>
              </a:ext>
            </a:extLst>
          </p:cNvPr>
          <p:cNvSpPr txBox="1">
            <a:spLocks/>
          </p:cNvSpPr>
          <p:nvPr/>
        </p:nvSpPr>
        <p:spPr>
          <a:xfrm>
            <a:off x="4238711" y="3073484"/>
            <a:ext cx="4448089" cy="2642467"/>
          </a:xfrm>
          <a:prstGeom prst="rect">
            <a:avLst/>
          </a:prstGeom>
        </p:spPr>
        <p:txBody>
          <a:bodyPr/>
          <a:lstStyle>
            <a:lvl1pPr marL="177800" indent="-177800" algn="l" defTabSz="457200" rtl="0" eaLnBrk="1" latinLnBrk="0" hangingPunct="1">
              <a:spcBef>
                <a:spcPct val="20000"/>
              </a:spcBef>
              <a:buClr>
                <a:srgbClr val="00A6BE"/>
              </a:buClr>
              <a:buSzPct val="114000"/>
              <a:buFont typeface="Wingdings" charset="2"/>
              <a:buChar char="§"/>
              <a:defRPr sz="1800" b="1" i="0" kern="1200">
                <a:solidFill>
                  <a:srgbClr val="00A6BE"/>
                </a:solidFill>
                <a:latin typeface="Arial" charset="0"/>
                <a:ea typeface="Arial" charset="0"/>
                <a:cs typeface="Arial" charset="0"/>
              </a:defRPr>
            </a:lvl1pPr>
            <a:lvl2pPr marL="627063" indent="-169863" algn="l" defTabSz="457200" rtl="0" eaLnBrk="1" latinLnBrk="0" hangingPunct="1">
              <a:spcBef>
                <a:spcPct val="20000"/>
              </a:spcBef>
              <a:buClr>
                <a:srgbClr val="00A6BE"/>
              </a:buClr>
              <a:buSzPct val="135000"/>
              <a:buFont typeface="Arial" charset="0"/>
              <a:buChar char="•"/>
              <a:defRPr sz="1300" b="1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27063" indent="0" algn="l" defTabSz="457200" rtl="0" eaLnBrk="1" latinLnBrk="0" hangingPunct="1">
              <a:spcBef>
                <a:spcPct val="20000"/>
              </a:spcBef>
              <a:buFont typeface="Arial" charset="0"/>
              <a:buNone/>
              <a:defRPr sz="13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627063" indent="177800" algn="l" defTabSz="457200" rtl="0" eaLnBrk="1" latinLnBrk="0" hangingPunct="1">
              <a:spcBef>
                <a:spcPct val="20000"/>
              </a:spcBef>
              <a:buClr>
                <a:srgbClr val="00A6BE"/>
              </a:buClr>
              <a:buFont typeface="Arial"/>
              <a:buChar char="–"/>
              <a:defRPr sz="11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80645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A0D57"/>
              </a:buClr>
            </a:pPr>
            <a:r>
              <a:rPr lang="fr-FR" sz="2000" b="0" dirty="0" smtClean="0">
                <a:solidFill>
                  <a:schemeClr val="tx1"/>
                </a:solidFill>
              </a:rPr>
              <a:t>Une </a:t>
            </a:r>
            <a:r>
              <a:rPr lang="fr-FR" sz="2000" b="0" dirty="0">
                <a:solidFill>
                  <a:schemeClr val="tx1"/>
                </a:solidFill>
              </a:rPr>
              <a:t>grille d’analyse des besoins des élèves</a:t>
            </a:r>
          </a:p>
          <a:p>
            <a:pPr>
              <a:buClr>
                <a:srgbClr val="DA0D57"/>
              </a:buClr>
            </a:pPr>
            <a:r>
              <a:rPr lang="fr-FR" sz="2000" b="0" dirty="0">
                <a:solidFill>
                  <a:schemeClr val="tx1"/>
                </a:solidFill>
              </a:rPr>
              <a:t>Des fiches d’adaptation en </a:t>
            </a:r>
            <a:r>
              <a:rPr lang="fr-FR" sz="2000" b="0" dirty="0" smtClean="0">
                <a:solidFill>
                  <a:schemeClr val="tx1"/>
                </a:solidFill>
              </a:rPr>
              <a:t>classe</a:t>
            </a:r>
          </a:p>
          <a:p>
            <a:pPr>
              <a:buClr>
                <a:srgbClr val="DA0D57"/>
              </a:buClr>
            </a:pPr>
            <a:r>
              <a:rPr lang="fr-FR" sz="2000" b="0" dirty="0" smtClean="0">
                <a:solidFill>
                  <a:schemeClr val="tx1"/>
                </a:solidFill>
              </a:rPr>
              <a:t>Des ressources audiovisuelles (films, podcasts …)</a:t>
            </a:r>
            <a:endParaRPr lang="fr-FR" sz="2000" b="0" dirty="0">
              <a:solidFill>
                <a:schemeClr val="tx1"/>
              </a:solidFill>
            </a:endParaRPr>
          </a:p>
          <a:p>
            <a:pPr>
              <a:buClr>
                <a:srgbClr val="DA0D57"/>
              </a:buClr>
            </a:pPr>
            <a:r>
              <a:rPr lang="fr-FR" sz="2000" b="0" dirty="0">
                <a:solidFill>
                  <a:schemeClr val="tx1"/>
                </a:solidFill>
              </a:rPr>
              <a:t>Une carte interactive pour localiser une personne </a:t>
            </a:r>
            <a:r>
              <a:rPr lang="fr-FR" sz="2000" b="0" dirty="0" smtClean="0">
                <a:solidFill>
                  <a:schemeClr val="tx1"/>
                </a:solidFill>
              </a:rPr>
              <a:t>ressources</a:t>
            </a:r>
          </a:p>
          <a:p>
            <a:pPr>
              <a:buClr>
                <a:srgbClr val="DA0D57"/>
              </a:buClr>
            </a:pPr>
            <a:endParaRPr lang="fr-FR" sz="2000" b="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r-FR" sz="1400" b="0" dirty="0" smtClean="0">
                <a:solidFill>
                  <a:srgbClr val="0070C0"/>
                </a:solidFill>
              </a:rPr>
              <a:t>reseau-canope.fr/cap-</a:t>
            </a:r>
            <a:r>
              <a:rPr lang="fr-FR" sz="1400" b="0" dirty="0" err="1" smtClean="0">
                <a:solidFill>
                  <a:srgbClr val="0070C0"/>
                </a:solidFill>
              </a:rPr>
              <a:t>ecole</a:t>
            </a:r>
            <a:r>
              <a:rPr lang="fr-FR" sz="1400" b="0" dirty="0" smtClean="0">
                <a:solidFill>
                  <a:srgbClr val="0070C0"/>
                </a:solidFill>
              </a:rPr>
              <a:t>-inclusive</a:t>
            </a:r>
            <a:endParaRPr lang="fr-FR" sz="14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b="0" dirty="0">
              <a:solidFill>
                <a:schemeClr val="tx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63" y="1456808"/>
            <a:ext cx="3433848" cy="5299227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718999" y="0"/>
            <a:ext cx="7881400" cy="12869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smtClean="0"/>
              <a:t>3.Former et accompagner les enseignants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222358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685B-2977-D546-9E3D-3CA676A47F0C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7" name="Espace réservé du texte 5"/>
          <p:cNvSpPr txBox="1">
            <a:spLocks/>
          </p:cNvSpPr>
          <p:nvPr/>
        </p:nvSpPr>
        <p:spPr>
          <a:xfrm>
            <a:off x="631031" y="1194619"/>
            <a:ext cx="7970349" cy="4827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 sz="2000" kern="1200">
                <a:solidFill>
                  <a:srgbClr val="DA0D57"/>
                </a:solidFill>
                <a:latin typeface="+mn-lt"/>
                <a:ea typeface="+mn-ea"/>
                <a:cs typeface="+mn-cs"/>
              </a:defRPr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0D57"/>
              </a:buClr>
              <a:buSzTx/>
              <a:buFont typeface="Arial Italic"/>
              <a:buChar char="■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0D57"/>
              </a:buClr>
              <a:buSzTx/>
              <a:buFont typeface="Arial"/>
              <a:buChar char="–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indent="0" algn="just">
              <a:buFont typeface="Arial"/>
              <a:buNone/>
            </a:pPr>
            <a:endParaRPr lang="fr-FR" dirty="0" smtClean="0">
              <a:solidFill>
                <a:schemeClr val="accent1"/>
              </a:solidFill>
            </a:endParaRPr>
          </a:p>
          <a:p>
            <a:pPr marL="293687" indent="-285750" algn="just">
              <a:buFont typeface="Wingdings" panose="05000000000000000000" pitchFamily="2" charset="2"/>
              <a:buChar char="Ø"/>
            </a:pPr>
            <a:endParaRPr lang="fr-FR" sz="1800" dirty="0" smtClean="0">
              <a:solidFill>
                <a:schemeClr val="accent1"/>
              </a:solidFill>
            </a:endParaRPr>
          </a:p>
          <a:p>
            <a:pPr marL="7937" indent="0" algn="just">
              <a:buFont typeface="Arial"/>
              <a:buNone/>
            </a:pPr>
            <a:endParaRPr lang="fr-FR" sz="1400" dirty="0" smtClean="0">
              <a:solidFill>
                <a:schemeClr val="tx1"/>
              </a:solidFill>
            </a:endParaRPr>
          </a:p>
          <a:p>
            <a:pPr marL="7937" indent="0" algn="just">
              <a:buFont typeface="Arial"/>
              <a:buNone/>
            </a:pPr>
            <a:endParaRPr lang="fr-FR" sz="1400" dirty="0" smtClean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fr-FR" sz="1600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fr-FR" sz="1600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fr-FR" sz="1600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fr-FR" sz="1600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fr-FR" sz="1600" dirty="0"/>
          </a:p>
        </p:txBody>
      </p:sp>
      <p:sp>
        <p:nvSpPr>
          <p:cNvPr id="4" name="Ellipse 3"/>
          <p:cNvSpPr/>
          <p:nvPr/>
        </p:nvSpPr>
        <p:spPr>
          <a:xfrm>
            <a:off x="5402093" y="3808328"/>
            <a:ext cx="466927" cy="38753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335949" y="2775626"/>
            <a:ext cx="1102468" cy="122646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8" t="41880" b="42642"/>
          <a:stretch/>
        </p:blipFill>
        <p:spPr bwMode="auto">
          <a:xfrm>
            <a:off x="6183549" y="2817340"/>
            <a:ext cx="1646102" cy="1212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681163"/>
            <a:ext cx="769620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re 1"/>
          <p:cNvSpPr txBox="1">
            <a:spLocks/>
          </p:cNvSpPr>
          <p:nvPr/>
        </p:nvSpPr>
        <p:spPr>
          <a:xfrm>
            <a:off x="685800" y="34945"/>
            <a:ext cx="7772400" cy="1440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/>
              <a:t>4.Professionnaliser les accompagnants d’élèves en situation de handicap</a:t>
            </a:r>
            <a:r>
              <a:rPr lang="fr-FR" sz="3200" b="1" dirty="0" smtClean="0"/>
              <a:t/>
            </a:r>
            <a:br>
              <a:rPr lang="fr-FR" sz="3200" b="1" dirty="0" smtClean="0"/>
            </a:br>
            <a:endParaRPr lang="fr-FR" sz="1000" b="1" dirty="0"/>
          </a:p>
        </p:txBody>
      </p:sp>
    </p:spTree>
    <p:extLst>
      <p:ext uri="{BB962C8B-B14F-4D97-AF65-F5344CB8AC3E}">
        <p14:creationId xmlns:p14="http://schemas.microsoft.com/office/powerpoint/2010/main" val="186110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9"/>
          <p:cNvSpPr txBox="1">
            <a:spLocks noChangeArrowheads="1"/>
          </p:cNvSpPr>
          <p:nvPr/>
        </p:nvSpPr>
        <p:spPr bwMode="auto">
          <a:xfrm>
            <a:off x="675705" y="1537200"/>
            <a:ext cx="7785463" cy="373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fr-FR" altLang="fr-FR" sz="2800" dirty="0" smtClean="0">
                <a:solidFill>
                  <a:srgbClr val="DA0D57"/>
                </a:solidFill>
              </a:rPr>
              <a:t>Du handicap … aux besoins éducatifs particuliers</a:t>
            </a:r>
          </a:p>
          <a:p>
            <a:pPr marL="342900" indent="-342900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fr-FR" altLang="fr-FR" sz="2800" dirty="0" smtClean="0">
                <a:solidFill>
                  <a:srgbClr val="DA0D57"/>
                </a:solidFill>
              </a:rPr>
              <a:t>Les élèves en situation de handicap</a:t>
            </a:r>
          </a:p>
          <a:p>
            <a:pPr marL="342900" indent="-342900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fr-FR" altLang="fr-FR" sz="2800" dirty="0" smtClean="0">
                <a:solidFill>
                  <a:srgbClr val="DA0D57"/>
                </a:solidFill>
              </a:rPr>
              <a:t>Les grands axes de la politique inclusive</a:t>
            </a:r>
          </a:p>
          <a:p>
            <a:pPr marL="342900" indent="-342900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fr-FR" altLang="fr-FR" sz="2800" dirty="0" smtClean="0">
                <a:solidFill>
                  <a:srgbClr val="DA0D57"/>
                </a:solidFill>
              </a:rPr>
              <a:t>Les élèves en situation de handicap dans la voie professionnelle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endParaRPr lang="fr-FR" altLang="fr-FR" sz="1800" b="1" dirty="0">
              <a:solidFill>
                <a:srgbClr val="DA0D57"/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894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685B-2977-D546-9E3D-3CA676A47F0C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7" name="Espace réservé du texte 5"/>
          <p:cNvSpPr txBox="1">
            <a:spLocks/>
          </p:cNvSpPr>
          <p:nvPr/>
        </p:nvSpPr>
        <p:spPr>
          <a:xfrm>
            <a:off x="631031" y="1194619"/>
            <a:ext cx="7970349" cy="4827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 sz="2000" kern="1200">
                <a:solidFill>
                  <a:srgbClr val="DA0D57"/>
                </a:solidFill>
                <a:latin typeface="+mn-lt"/>
                <a:ea typeface="+mn-ea"/>
                <a:cs typeface="+mn-cs"/>
              </a:defRPr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0D57"/>
              </a:buClr>
              <a:buSzTx/>
              <a:buFont typeface="Arial Italic"/>
              <a:buChar char="■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0D57"/>
              </a:buClr>
              <a:buSzTx/>
              <a:buFont typeface="Arial"/>
              <a:buChar char="–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indent="0" algn="just">
              <a:buFont typeface="Arial"/>
              <a:buNone/>
            </a:pPr>
            <a:endParaRPr lang="fr-FR" dirty="0" smtClean="0">
              <a:solidFill>
                <a:schemeClr val="accent1"/>
              </a:solidFill>
            </a:endParaRPr>
          </a:p>
          <a:p>
            <a:pPr marL="293687" indent="-285750" algn="just">
              <a:buFont typeface="Wingdings" panose="05000000000000000000" pitchFamily="2" charset="2"/>
              <a:buChar char="Ø"/>
            </a:pPr>
            <a:endParaRPr lang="fr-FR" sz="1800" dirty="0" smtClean="0">
              <a:solidFill>
                <a:schemeClr val="accent1"/>
              </a:solidFill>
            </a:endParaRPr>
          </a:p>
          <a:p>
            <a:pPr marL="7937" indent="0" algn="just">
              <a:buFont typeface="Arial"/>
              <a:buNone/>
            </a:pPr>
            <a:endParaRPr lang="fr-FR" sz="1400" dirty="0" smtClean="0">
              <a:solidFill>
                <a:schemeClr val="tx1"/>
              </a:solidFill>
            </a:endParaRPr>
          </a:p>
          <a:p>
            <a:pPr marL="7937" indent="0" algn="just">
              <a:buFont typeface="Arial"/>
              <a:buNone/>
            </a:pPr>
            <a:endParaRPr lang="fr-FR" sz="1400" dirty="0" smtClean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fr-FR" sz="1600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fr-FR" sz="1600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fr-FR" sz="1600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fr-FR" sz="1600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fr-FR" sz="1600" dirty="0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805400" y="1476296"/>
            <a:ext cx="5874260" cy="4525963"/>
          </a:xfrm>
          <a:prstGeom prst="rect">
            <a:avLst/>
          </a:prstGeom>
        </p:spPr>
        <p:txBody>
          <a:bodyPr/>
          <a:lstStyle>
            <a:lvl1pPr marL="177800" indent="-177800" algn="l" defTabSz="457200" rtl="0" eaLnBrk="1" latinLnBrk="0" hangingPunct="1">
              <a:spcBef>
                <a:spcPct val="20000"/>
              </a:spcBef>
              <a:buSzPct val="100000"/>
              <a:buFont typeface="Arial"/>
              <a:buChar char="■"/>
              <a:defRPr sz="2000" kern="1200">
                <a:solidFill>
                  <a:srgbClr val="DA0D57"/>
                </a:solidFill>
                <a:latin typeface="+mn-lt"/>
                <a:ea typeface="+mn-ea"/>
                <a:cs typeface="+mn-cs"/>
              </a:defRPr>
            </a:lvl1pPr>
            <a:lvl2pPr marL="627063" indent="-169863" algn="l" defTabSz="457200" rtl="0" eaLnBrk="1" latinLnBrk="0" hangingPunct="1">
              <a:spcBef>
                <a:spcPct val="20000"/>
              </a:spcBef>
              <a:buClr>
                <a:srgbClr val="DA0D57"/>
              </a:buClr>
              <a:buFont typeface="Arial Italic"/>
              <a:buChar char="■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7063" indent="177800" algn="l" defTabSz="457200" rtl="0" eaLnBrk="1" latinLnBrk="0" hangingPunct="1">
              <a:spcBef>
                <a:spcPct val="20000"/>
              </a:spcBef>
              <a:buClr>
                <a:srgbClr val="DA0D57"/>
              </a:buClr>
              <a:buFont typeface="Arial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Un livret d’accueil des AESH</a:t>
            </a:r>
          </a:p>
          <a:p>
            <a:pPr lvl="1"/>
            <a:endParaRPr lang="fr-FR" dirty="0"/>
          </a:p>
          <a:p>
            <a:r>
              <a:rPr lang="fr-FR" dirty="0" smtClean="0"/>
              <a:t>Des guides </a:t>
            </a:r>
          </a:p>
          <a:p>
            <a:pPr lvl="1"/>
            <a:r>
              <a:rPr lang="fr-FR" dirty="0" smtClean="0"/>
              <a:t>d’accueil des AESH à destination </a:t>
            </a:r>
            <a:br>
              <a:rPr lang="fr-FR" dirty="0" smtClean="0"/>
            </a:br>
            <a:r>
              <a:rPr lang="fr-FR" dirty="0" smtClean="0"/>
              <a:t>des directeurs d’école et</a:t>
            </a:r>
            <a:br>
              <a:rPr lang="fr-FR" dirty="0" smtClean="0"/>
            </a:br>
            <a:r>
              <a:rPr lang="fr-FR" dirty="0" smtClean="0"/>
              <a:t> des chefs d’établissement</a:t>
            </a:r>
          </a:p>
          <a:p>
            <a:pPr lvl="1"/>
            <a:r>
              <a:rPr lang="fr-FR" dirty="0" smtClean="0"/>
              <a:t>d’entretien avec les familles </a:t>
            </a:r>
            <a:br>
              <a:rPr lang="fr-FR" dirty="0" smtClean="0"/>
            </a:br>
            <a:r>
              <a:rPr lang="fr-FR" dirty="0" smtClean="0"/>
              <a:t>(AESH, enseignant, famille / direction, famille)</a:t>
            </a:r>
          </a:p>
          <a:p>
            <a:pPr marL="457200" lvl="1" indent="0">
              <a:buNone/>
            </a:pPr>
            <a:endParaRPr lang="fr-FR" dirty="0" smtClean="0"/>
          </a:p>
          <a:p>
            <a:r>
              <a:rPr lang="fr-FR" dirty="0" smtClean="0"/>
              <a:t>Une formation initiale d’adaptation à l’emploi (60h)</a:t>
            </a:r>
          </a:p>
          <a:p>
            <a:pPr lvl="1"/>
            <a:r>
              <a:rPr lang="fr-FR" dirty="0"/>
              <a:t>Des éléments de compréhension du système institutionnel pour un positionnement </a:t>
            </a:r>
            <a:r>
              <a:rPr lang="fr-FR" dirty="0" smtClean="0"/>
              <a:t>adapté</a:t>
            </a:r>
          </a:p>
          <a:p>
            <a:pPr lvl="1"/>
            <a:r>
              <a:rPr lang="fr-FR" dirty="0"/>
              <a:t>Des éléments de connaissance relatifs aux besoins des élèves en situation de </a:t>
            </a:r>
            <a:r>
              <a:rPr lang="fr-FR" dirty="0" smtClean="0"/>
              <a:t>handicap</a:t>
            </a:r>
          </a:p>
          <a:p>
            <a:pPr lvl="1"/>
            <a:r>
              <a:rPr lang="fr-FR" dirty="0" smtClean="0"/>
              <a:t>Des </a:t>
            </a:r>
            <a:r>
              <a:rPr lang="fr-FR" dirty="0"/>
              <a:t>compétences liées aux tâches à </a:t>
            </a:r>
            <a:r>
              <a:rPr lang="fr-FR" dirty="0" smtClean="0"/>
              <a:t>exercer</a:t>
            </a:r>
          </a:p>
          <a:p>
            <a:r>
              <a:rPr lang="fr-FR" dirty="0" smtClean="0"/>
              <a:t>Une formation continue</a:t>
            </a:r>
          </a:p>
          <a:p>
            <a:endParaRPr lang="fr-FR" dirty="0" smtClean="0"/>
          </a:p>
          <a:p>
            <a:pPr marL="457200" lvl="1" indent="0">
              <a:buFont typeface="Arial Italic"/>
              <a:buNone/>
            </a:pPr>
            <a:endParaRPr lang="fr-FR" dirty="0" smtClean="0"/>
          </a:p>
        </p:txBody>
      </p:sp>
      <p:sp>
        <p:nvSpPr>
          <p:cNvPr id="4" name="Explosion 1 3"/>
          <p:cNvSpPr/>
          <p:nvPr/>
        </p:nvSpPr>
        <p:spPr>
          <a:xfrm>
            <a:off x="6555178" y="3954483"/>
            <a:ext cx="2588821" cy="2323318"/>
          </a:xfrm>
          <a:prstGeom prst="irregularSeal1">
            <a:avLst/>
          </a:prstGeom>
          <a:solidFill>
            <a:srgbClr val="DA0D57"/>
          </a:solidFill>
          <a:ln>
            <a:solidFill>
              <a:srgbClr val="DA0D5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Des ressources en ligne sur </a:t>
            </a:r>
          </a:p>
          <a:p>
            <a:pPr algn="ctr"/>
            <a:r>
              <a:rPr lang="fr-FR" b="1" dirty="0" err="1" smtClean="0"/>
              <a:t>eduscol</a:t>
            </a:r>
            <a:endParaRPr lang="fr-FR" b="1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685800" y="34945"/>
            <a:ext cx="7772400" cy="1440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u="sng" dirty="0" smtClean="0"/>
              <a:t>4.Professionnaliser les accompagnants d’élèves en situation de handicap</a:t>
            </a:r>
            <a:r>
              <a:rPr lang="fr-FR" sz="3200" u="sng" dirty="0" smtClean="0"/>
              <a:t/>
            </a:r>
            <a:br>
              <a:rPr lang="fr-FR" sz="3200" u="sng" dirty="0" smtClean="0"/>
            </a:br>
            <a:endParaRPr lang="fr-FR" sz="10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698" y="1398393"/>
            <a:ext cx="1426164" cy="20217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204" y="1398394"/>
            <a:ext cx="1436915" cy="20356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172" y="1398393"/>
            <a:ext cx="1435988" cy="20356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41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368152"/>
          </a:xfrm>
        </p:spPr>
        <p:txBody>
          <a:bodyPr>
            <a:noAutofit/>
          </a:bodyPr>
          <a:lstStyle/>
          <a:p>
            <a:r>
              <a:rPr lang="fr-FR" sz="2800" u="sng" dirty="0" smtClean="0"/>
              <a:t>5.S’adapter aux besoins éducatifs particuliers des élèves</a:t>
            </a:r>
            <a:endParaRPr lang="fr-FR" sz="28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1264873"/>
            <a:ext cx="8208912" cy="4680520"/>
          </a:xfrm>
        </p:spPr>
        <p:txBody>
          <a:bodyPr>
            <a:noAutofit/>
          </a:bodyPr>
          <a:lstStyle/>
          <a:p>
            <a:pPr algn="l"/>
            <a:r>
              <a:rPr lang="fr-FR" sz="1800" dirty="0">
                <a:solidFill>
                  <a:schemeClr val="tx1"/>
                </a:solidFill>
              </a:rPr>
              <a:t> </a:t>
            </a:r>
            <a:r>
              <a:rPr lang="en-US" sz="1800" dirty="0" smtClean="0">
                <a:solidFill>
                  <a:srgbClr val="FF0000"/>
                </a:solidFill>
              </a:rPr>
              <a:t>➜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fr-FR" sz="1800" dirty="0">
                <a:solidFill>
                  <a:schemeClr val="tx1"/>
                </a:solidFill>
              </a:rPr>
              <a:t>Création de </a:t>
            </a:r>
            <a:r>
              <a:rPr lang="fr-FR" sz="1800" dirty="0" smtClean="0">
                <a:solidFill>
                  <a:schemeClr val="tx1"/>
                </a:solidFill>
              </a:rPr>
              <a:t>plus de </a:t>
            </a:r>
            <a:r>
              <a:rPr lang="fr-FR" sz="1800" b="1" dirty="0" smtClean="0">
                <a:solidFill>
                  <a:schemeClr val="tx1"/>
                </a:solidFill>
              </a:rPr>
              <a:t>300 Ulis </a:t>
            </a:r>
            <a:r>
              <a:rPr lang="fr-FR" sz="1800" b="1" dirty="0">
                <a:solidFill>
                  <a:schemeClr val="tx1"/>
                </a:solidFill>
              </a:rPr>
              <a:t>à la rentrée </a:t>
            </a:r>
            <a:r>
              <a:rPr lang="fr-FR" sz="1800" b="1" dirty="0" smtClean="0">
                <a:solidFill>
                  <a:schemeClr val="tx1"/>
                </a:solidFill>
              </a:rPr>
              <a:t>2019</a:t>
            </a:r>
            <a:endParaRPr lang="fr-FR" sz="1800" dirty="0">
              <a:solidFill>
                <a:schemeClr val="tx1"/>
              </a:solidFill>
            </a:endParaRPr>
          </a:p>
          <a:p>
            <a:pPr algn="l"/>
            <a:r>
              <a:rPr lang="en-US" sz="1800" dirty="0" smtClean="0">
                <a:solidFill>
                  <a:srgbClr val="FF0000"/>
                </a:solidFill>
              </a:rPr>
              <a:t>➜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fr-FR" sz="1800" b="1" dirty="0">
                <a:solidFill>
                  <a:schemeClr val="tx1"/>
                </a:solidFill>
              </a:rPr>
              <a:t>Dans le cadre de la stratégie des troubles du neuro-développement, création à la </a:t>
            </a:r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800" b="1" dirty="0">
                <a:solidFill>
                  <a:schemeClr val="tx1"/>
                </a:solidFill>
              </a:rPr>
              <a:t> </a:t>
            </a:r>
            <a:r>
              <a:rPr lang="fr-FR" sz="1800" b="1" dirty="0" smtClean="0">
                <a:solidFill>
                  <a:schemeClr val="tx1"/>
                </a:solidFill>
              </a:rPr>
              <a:t>     rentrée </a:t>
            </a:r>
            <a:r>
              <a:rPr lang="fr-FR" sz="1800" b="1" dirty="0">
                <a:solidFill>
                  <a:schemeClr val="tx1"/>
                </a:solidFill>
              </a:rPr>
              <a:t>2019 :</a:t>
            </a:r>
            <a:endParaRPr lang="fr-FR" sz="1800" dirty="0">
              <a:solidFill>
                <a:schemeClr val="tx1"/>
              </a:solidFill>
            </a:endParaRPr>
          </a:p>
          <a:p>
            <a:pPr algn="l"/>
            <a:r>
              <a:rPr lang="fr-FR" sz="1800" dirty="0" smtClean="0">
                <a:solidFill>
                  <a:srgbClr val="FF0000"/>
                </a:solidFill>
              </a:rPr>
              <a:t>	•</a:t>
            </a:r>
            <a:r>
              <a:rPr lang="fr-FR" sz="1800" dirty="0" smtClean="0">
                <a:solidFill>
                  <a:schemeClr val="tx1"/>
                </a:solidFill>
              </a:rPr>
              <a:t> </a:t>
            </a:r>
            <a:r>
              <a:rPr lang="fr-FR" sz="1800" dirty="0">
                <a:solidFill>
                  <a:schemeClr val="tx1"/>
                </a:solidFill>
              </a:rPr>
              <a:t>de </a:t>
            </a:r>
            <a:r>
              <a:rPr lang="fr-FR" sz="1800" b="1" dirty="0" smtClean="0">
                <a:solidFill>
                  <a:schemeClr val="tx1"/>
                </a:solidFill>
              </a:rPr>
              <a:t>25 unités </a:t>
            </a:r>
            <a:r>
              <a:rPr lang="fr-FR" sz="1800" b="1" dirty="0">
                <a:solidFill>
                  <a:schemeClr val="tx1"/>
                </a:solidFill>
              </a:rPr>
              <a:t>d’enseignement en maternelle (UEMA) </a:t>
            </a:r>
            <a:r>
              <a:rPr lang="fr-FR" sz="1800" dirty="0">
                <a:solidFill>
                  <a:schemeClr val="tx1"/>
                </a:solidFill>
              </a:rPr>
              <a:t>et de </a:t>
            </a:r>
            <a:r>
              <a:rPr lang="fr-FR" sz="1800" b="1" dirty="0" smtClean="0">
                <a:solidFill>
                  <a:schemeClr val="tx1"/>
                </a:solidFill>
              </a:rPr>
              <a:t>20 unités 	d’enseignement en </a:t>
            </a:r>
            <a:r>
              <a:rPr lang="fr-FR" sz="1800" b="1" dirty="0">
                <a:solidFill>
                  <a:schemeClr val="tx1"/>
                </a:solidFill>
              </a:rPr>
              <a:t>élémentaire (UEEA)</a:t>
            </a:r>
            <a:r>
              <a:rPr lang="fr-FR" sz="1800" dirty="0">
                <a:solidFill>
                  <a:schemeClr val="tx1"/>
                </a:solidFill>
              </a:rPr>
              <a:t> pour enfants autistes </a:t>
            </a:r>
            <a:r>
              <a:rPr lang="fr-FR" sz="1800" dirty="0" smtClean="0">
                <a:solidFill>
                  <a:schemeClr val="tx1"/>
                </a:solidFill>
              </a:rPr>
              <a:t>(objectif de 180 	UEMA et 45 UEEA en 2022) ;</a:t>
            </a:r>
            <a:endParaRPr lang="fr-FR" sz="1800" dirty="0">
              <a:solidFill>
                <a:schemeClr val="tx1"/>
              </a:solidFill>
            </a:endParaRPr>
          </a:p>
          <a:p>
            <a:pPr algn="l"/>
            <a:r>
              <a:rPr lang="fr-FR" sz="1800" dirty="0" smtClean="0">
                <a:solidFill>
                  <a:srgbClr val="FF0000"/>
                </a:solidFill>
              </a:rPr>
              <a:t>	•</a:t>
            </a:r>
            <a:r>
              <a:rPr lang="fr-FR" sz="1800" dirty="0" smtClean="0">
                <a:solidFill>
                  <a:schemeClr val="tx1"/>
                </a:solidFill>
              </a:rPr>
              <a:t> </a:t>
            </a:r>
            <a:r>
              <a:rPr lang="fr-FR" sz="1800" dirty="0">
                <a:solidFill>
                  <a:schemeClr val="tx1"/>
                </a:solidFill>
              </a:rPr>
              <a:t>de </a:t>
            </a:r>
            <a:r>
              <a:rPr lang="fr-FR" sz="1800" b="1" dirty="0">
                <a:solidFill>
                  <a:schemeClr val="tx1"/>
                </a:solidFill>
              </a:rPr>
              <a:t>50 postes de professeurs </a:t>
            </a:r>
            <a:r>
              <a:rPr lang="fr-FR" sz="1800" b="1" dirty="0" smtClean="0">
                <a:solidFill>
                  <a:schemeClr val="tx1"/>
                </a:solidFill>
              </a:rPr>
              <a:t>ressources </a:t>
            </a:r>
            <a:r>
              <a:rPr lang="fr-FR" sz="1800" dirty="0" smtClean="0">
                <a:solidFill>
                  <a:schemeClr val="tx1"/>
                </a:solidFill>
              </a:rPr>
              <a:t>(et 50 à la RS 2020) </a:t>
            </a:r>
          </a:p>
          <a:p>
            <a:pPr algn="l"/>
            <a:endParaRPr lang="fr-FR" sz="1800" dirty="0">
              <a:solidFill>
                <a:schemeClr val="tx1"/>
              </a:solidFill>
            </a:endParaRPr>
          </a:p>
          <a:p>
            <a:pPr algn="l"/>
            <a:endParaRPr lang="fr-FR" sz="1800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632" y="3515097"/>
            <a:ext cx="5519105" cy="3342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64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7808" y="0"/>
            <a:ext cx="7990656" cy="1368151"/>
          </a:xfrm>
        </p:spPr>
        <p:txBody>
          <a:bodyPr>
            <a:noAutofit/>
          </a:bodyPr>
          <a:lstStyle/>
          <a:p>
            <a:r>
              <a:rPr lang="fr-FR" sz="2000" b="1" dirty="0" smtClean="0"/>
              <a:t>6.Structurer la coopération entre les professionnels de l’éducation nationale et du secteur médico-social dans les établissements scolaires</a:t>
            </a:r>
            <a:endParaRPr lang="fr-FR" sz="28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39055" y="1368151"/>
            <a:ext cx="8352928" cy="3465106"/>
          </a:xfrm>
        </p:spPr>
        <p:txBody>
          <a:bodyPr>
            <a:normAutofit fontScale="32500" lnSpcReduction="20000"/>
          </a:bodyPr>
          <a:lstStyle/>
          <a:p>
            <a:pPr algn="l"/>
            <a:r>
              <a:rPr lang="en-US" sz="7200" dirty="0" smtClean="0">
                <a:solidFill>
                  <a:srgbClr val="FF0000"/>
                </a:solidFill>
              </a:rPr>
              <a:t>➜</a:t>
            </a:r>
            <a:r>
              <a:rPr lang="fr-FR" sz="7200" dirty="0" smtClean="0">
                <a:solidFill>
                  <a:schemeClr val="tx1"/>
                </a:solidFill>
              </a:rPr>
              <a:t> </a:t>
            </a:r>
            <a:r>
              <a:rPr lang="fr-FR" sz="7200" dirty="0">
                <a:solidFill>
                  <a:schemeClr val="tx1"/>
                </a:solidFill>
              </a:rPr>
              <a:t>Renforcement du </a:t>
            </a:r>
            <a:r>
              <a:rPr lang="fr-FR" sz="7200" b="1" dirty="0">
                <a:solidFill>
                  <a:schemeClr val="tx1"/>
                </a:solidFill>
              </a:rPr>
              <a:t>pilotage</a:t>
            </a:r>
            <a:r>
              <a:rPr lang="fr-FR" sz="7200" dirty="0">
                <a:solidFill>
                  <a:schemeClr val="tx1"/>
                </a:solidFill>
              </a:rPr>
              <a:t> régional entre les rectorats et les Agences régionales </a:t>
            </a:r>
            <a:r>
              <a:rPr lang="fr-FR" sz="7200" dirty="0" smtClean="0">
                <a:solidFill>
                  <a:schemeClr val="tx1"/>
                </a:solidFill>
              </a:rPr>
              <a:t>de </a:t>
            </a:r>
            <a:r>
              <a:rPr lang="fr-FR" sz="7200" dirty="0">
                <a:solidFill>
                  <a:schemeClr val="tx1"/>
                </a:solidFill>
              </a:rPr>
              <a:t>Santé (ARS</a:t>
            </a:r>
            <a:r>
              <a:rPr lang="fr-FR" sz="7200" dirty="0" smtClean="0">
                <a:solidFill>
                  <a:schemeClr val="tx1"/>
                </a:solidFill>
              </a:rPr>
              <a:t>)</a:t>
            </a:r>
            <a:endParaRPr lang="fr-FR" sz="7200" dirty="0">
              <a:solidFill>
                <a:schemeClr val="tx1"/>
              </a:solidFill>
            </a:endParaRPr>
          </a:p>
          <a:p>
            <a:pPr algn="l"/>
            <a:r>
              <a:rPr lang="en-US" sz="7200" dirty="0" smtClean="0">
                <a:solidFill>
                  <a:srgbClr val="FF0000"/>
                </a:solidFill>
              </a:rPr>
              <a:t>➜</a:t>
            </a:r>
            <a:r>
              <a:rPr lang="fr-FR" sz="7200" dirty="0" smtClean="0">
                <a:solidFill>
                  <a:schemeClr val="tx1"/>
                </a:solidFill>
              </a:rPr>
              <a:t> </a:t>
            </a:r>
            <a:r>
              <a:rPr lang="fr-FR" sz="7200" dirty="0">
                <a:solidFill>
                  <a:schemeClr val="tx1"/>
                </a:solidFill>
              </a:rPr>
              <a:t>Création </a:t>
            </a:r>
            <a:r>
              <a:rPr lang="fr-FR" sz="7200" dirty="0" smtClean="0">
                <a:solidFill>
                  <a:schemeClr val="tx1"/>
                </a:solidFill>
              </a:rPr>
              <a:t>de 65 </a:t>
            </a:r>
            <a:r>
              <a:rPr lang="fr-FR" sz="7200" b="1" dirty="0" smtClean="0">
                <a:solidFill>
                  <a:schemeClr val="tx1"/>
                </a:solidFill>
              </a:rPr>
              <a:t>équipes </a:t>
            </a:r>
            <a:r>
              <a:rPr lang="fr-FR" sz="7200" b="1" dirty="0">
                <a:solidFill>
                  <a:schemeClr val="tx1"/>
                </a:solidFill>
              </a:rPr>
              <a:t>mobiles territoriales d’appui aux établissements scolaires</a:t>
            </a:r>
            <a:r>
              <a:rPr lang="fr-FR" sz="7200" dirty="0">
                <a:solidFill>
                  <a:schemeClr val="tx1"/>
                </a:solidFill>
              </a:rPr>
              <a:t> </a:t>
            </a:r>
            <a:r>
              <a:rPr lang="fr-FR" sz="7200" dirty="0" smtClean="0">
                <a:solidFill>
                  <a:schemeClr val="tx1"/>
                </a:solidFill>
              </a:rPr>
              <a:t>et </a:t>
            </a:r>
            <a:r>
              <a:rPr lang="fr-FR" sz="7200" dirty="0">
                <a:solidFill>
                  <a:schemeClr val="tx1"/>
                </a:solidFill>
              </a:rPr>
              <a:t>extension à la rentrée 2020. </a:t>
            </a:r>
          </a:p>
          <a:p>
            <a:pPr algn="l"/>
            <a:r>
              <a:rPr lang="en-US" sz="7200" dirty="0">
                <a:solidFill>
                  <a:srgbClr val="FF0000"/>
                </a:solidFill>
              </a:rPr>
              <a:t>➜</a:t>
            </a:r>
            <a:r>
              <a:rPr lang="en-US" sz="7200" dirty="0">
                <a:solidFill>
                  <a:schemeClr val="tx1"/>
                </a:solidFill>
              </a:rPr>
              <a:t> </a:t>
            </a:r>
            <a:r>
              <a:rPr lang="fr-FR" sz="7200" b="1" dirty="0" smtClean="0">
                <a:solidFill>
                  <a:schemeClr val="tx1"/>
                </a:solidFill>
              </a:rPr>
              <a:t>Création de 100 PIAL </a:t>
            </a:r>
            <a:r>
              <a:rPr lang="fr-FR" sz="7200" b="1" dirty="0">
                <a:solidFill>
                  <a:schemeClr val="tx1"/>
                </a:solidFill>
              </a:rPr>
              <a:t>avec appui médico-social </a:t>
            </a:r>
            <a:endParaRPr lang="fr-FR" sz="7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7200" dirty="0" smtClean="0">
                <a:solidFill>
                  <a:srgbClr val="FF0000"/>
                </a:solidFill>
              </a:rPr>
              <a:t>➜</a:t>
            </a:r>
            <a:r>
              <a:rPr lang="en-US" sz="7200" dirty="0" smtClean="0">
                <a:solidFill>
                  <a:schemeClr val="tx1"/>
                </a:solidFill>
              </a:rPr>
              <a:t> </a:t>
            </a:r>
            <a:r>
              <a:rPr lang="fr-FR" sz="7200" b="1" dirty="0">
                <a:solidFill>
                  <a:schemeClr val="tx1"/>
                </a:solidFill>
              </a:rPr>
              <a:t>Doublement des unités d’enseignement externalisées (UEE)</a:t>
            </a:r>
            <a:r>
              <a:rPr lang="fr-FR" sz="7200" dirty="0">
                <a:solidFill>
                  <a:schemeClr val="tx1"/>
                </a:solidFill>
              </a:rPr>
              <a:t> du secteur </a:t>
            </a:r>
            <a:r>
              <a:rPr lang="fr-FR" sz="7200" dirty="0" smtClean="0">
                <a:solidFill>
                  <a:schemeClr val="tx1"/>
                </a:solidFill>
              </a:rPr>
              <a:t>médico-social </a:t>
            </a:r>
            <a:r>
              <a:rPr lang="fr-FR" sz="7200" dirty="0">
                <a:solidFill>
                  <a:schemeClr val="tx1"/>
                </a:solidFill>
              </a:rPr>
              <a:t>d’ici à 2022. </a:t>
            </a:r>
          </a:p>
        </p:txBody>
      </p:sp>
      <p:pic>
        <p:nvPicPr>
          <p:cNvPr id="4" name="Espace réservé du contenu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2"/>
          <a:stretch/>
        </p:blipFill>
        <p:spPr>
          <a:xfrm>
            <a:off x="3653951" y="3651260"/>
            <a:ext cx="4607625" cy="320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8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008111"/>
          </a:xfrm>
        </p:spPr>
        <p:txBody>
          <a:bodyPr>
            <a:normAutofit fontScale="90000"/>
          </a:bodyPr>
          <a:lstStyle/>
          <a:p>
            <a:pPr lvl="0"/>
            <a:r>
              <a:rPr lang="fr-FR" sz="2800" u="sng" dirty="0" smtClean="0"/>
              <a:t>7.Piloter et évaluer le déploiement des mesures</a:t>
            </a:r>
            <a:r>
              <a:rPr lang="fr-FR" sz="2800" dirty="0" smtClean="0"/>
              <a:t/>
            </a:r>
            <a:br>
              <a:rPr lang="fr-FR" sz="2800" dirty="0" smtClean="0"/>
            </a:br>
            <a:endParaRPr lang="fr-FR" sz="28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1310777"/>
            <a:ext cx="7776864" cy="3960440"/>
          </a:xfrm>
        </p:spPr>
        <p:txBody>
          <a:bodyPr>
            <a:normAutofit/>
          </a:bodyPr>
          <a:lstStyle/>
          <a:p>
            <a:pPr algn="l"/>
            <a:r>
              <a:rPr lang="en-US" sz="1900" dirty="0" smtClean="0">
                <a:solidFill>
                  <a:srgbClr val="FF0000"/>
                </a:solidFill>
              </a:rPr>
              <a:t>➜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fr-FR" sz="1800" dirty="0">
                <a:solidFill>
                  <a:schemeClr val="tx1"/>
                </a:solidFill>
              </a:rPr>
              <a:t>Constitution d’un </a:t>
            </a:r>
            <a:r>
              <a:rPr lang="fr-FR" sz="1800" b="1" dirty="0">
                <a:solidFill>
                  <a:schemeClr val="tx1"/>
                </a:solidFill>
              </a:rPr>
              <a:t>comité de suivi national </a:t>
            </a:r>
            <a:r>
              <a:rPr lang="fr-FR" sz="1800" b="1" dirty="0" smtClean="0">
                <a:solidFill>
                  <a:schemeClr val="tx1"/>
                </a:solidFill>
              </a:rPr>
              <a:t>de </a:t>
            </a:r>
            <a:r>
              <a:rPr lang="fr-FR" sz="1800" b="1" dirty="0">
                <a:solidFill>
                  <a:schemeClr val="tx1"/>
                </a:solidFill>
              </a:rPr>
              <a:t>l’école </a:t>
            </a:r>
            <a:r>
              <a:rPr lang="fr-FR" sz="1800" b="1" dirty="0" smtClean="0">
                <a:solidFill>
                  <a:schemeClr val="tx1"/>
                </a:solidFill>
              </a:rPr>
              <a:t>inclusive</a:t>
            </a:r>
            <a:endParaRPr lang="fr-FR" sz="1800" dirty="0">
              <a:solidFill>
                <a:schemeClr val="tx1"/>
              </a:solidFill>
            </a:endParaRPr>
          </a:p>
          <a:p>
            <a:pPr algn="l"/>
            <a:r>
              <a:rPr lang="en-US" sz="1800" dirty="0" smtClean="0">
                <a:solidFill>
                  <a:srgbClr val="FF0000"/>
                </a:solidFill>
              </a:rPr>
              <a:t>➜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fr-FR" sz="1800" b="1" dirty="0">
                <a:solidFill>
                  <a:schemeClr val="tx1"/>
                </a:solidFill>
              </a:rPr>
              <a:t>Promotion de la démarche Qualinclus </a:t>
            </a:r>
            <a:r>
              <a:rPr lang="fr-FR" sz="1800" dirty="0">
                <a:solidFill>
                  <a:schemeClr val="tx1"/>
                </a:solidFill>
              </a:rPr>
              <a:t>dans chaque établissement </a:t>
            </a:r>
          </a:p>
          <a:p>
            <a:endParaRPr lang="fr-FR" sz="1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213594" y="7088977"/>
            <a:ext cx="336001" cy="246599"/>
          </a:xfrm>
        </p:spPr>
        <p:txBody>
          <a:bodyPr/>
          <a:lstStyle/>
          <a:p>
            <a:fld id="{A786685B-2977-D546-9E3D-3CA676A47F0C}" type="slidenum">
              <a:rPr lang="fr-FR" smtClean="0"/>
              <a:t>33</a:t>
            </a:fld>
            <a:endParaRPr lang="fr-F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70" y="2101932"/>
            <a:ext cx="2823444" cy="394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850" y="2402001"/>
            <a:ext cx="3981780" cy="2832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363" y="2748719"/>
            <a:ext cx="3945582" cy="282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266" y="3138394"/>
            <a:ext cx="3945581" cy="278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442" y="3544842"/>
            <a:ext cx="3972730" cy="2796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981" y="3932907"/>
            <a:ext cx="3936533" cy="2778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26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voie professionnelle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7B3CB-E3BA-F74C-AB76-86EFC5843CD6}" type="slidenum">
              <a:rPr lang="fr-FR" smtClean="0"/>
              <a:pPr/>
              <a:t>34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11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914400">
              <a:spcBef>
                <a:spcPts val="0"/>
              </a:spcBef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 err="1">
                <a:solidFill>
                  <a:sysClr val="windowText" lastClr="000000"/>
                </a:solidFill>
              </a:rPr>
              <a:t>Répartition</a:t>
            </a:r>
            <a:r>
              <a:rPr lang="en-US" sz="2800" b="1" dirty="0">
                <a:solidFill>
                  <a:sysClr val="windowText" lastClr="000000"/>
                </a:solidFill>
              </a:rPr>
              <a:t> des </a:t>
            </a:r>
            <a:r>
              <a:rPr lang="en-US" sz="2800" b="1" dirty="0" err="1">
                <a:solidFill>
                  <a:sysClr val="windowText" lastClr="000000"/>
                </a:solidFill>
              </a:rPr>
              <a:t>élèves</a:t>
            </a:r>
            <a:r>
              <a:rPr lang="en-US" sz="2800" b="1" dirty="0">
                <a:solidFill>
                  <a:sysClr val="windowText" lastClr="000000"/>
                </a:solidFill>
              </a:rPr>
              <a:t> du second </a:t>
            </a:r>
            <a:r>
              <a:rPr lang="en-US" sz="2800" b="1" dirty="0" smtClean="0">
                <a:solidFill>
                  <a:sysClr val="windowText" lastClr="000000"/>
                </a:solidFill>
              </a:rPr>
              <a:t>degré</a:t>
            </a:r>
            <a:r>
              <a:rPr lang="fr-FR" sz="2800" b="1" dirty="0">
                <a:solidFill>
                  <a:sysClr val="windowText" lastClr="000000"/>
                </a:solidFill>
              </a:rPr>
              <a:t/>
            </a:r>
            <a:br>
              <a:rPr lang="fr-FR" sz="2800" b="1" dirty="0">
                <a:solidFill>
                  <a:sysClr val="windowText" lastClr="000000"/>
                </a:solidFill>
              </a:rPr>
            </a:br>
            <a:endParaRPr lang="fr-FR" sz="12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685B-2977-D546-9E3D-3CA676A47F0C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fr-FR" dirty="0">
              <a:ea typeface="Calibri"/>
              <a:cs typeface="Times New Roman"/>
            </a:endParaRPr>
          </a:p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6" name="Graphique 5"/>
          <p:cNvGraphicFramePr/>
          <p:nvPr>
            <p:extLst>
              <p:ext uri="{D42A27DB-BD31-4B8C-83A1-F6EECF244321}">
                <p14:modId xmlns:p14="http://schemas.microsoft.com/office/powerpoint/2010/main" val="2252314179"/>
              </p:ext>
            </p:extLst>
          </p:nvPr>
        </p:nvGraphicFramePr>
        <p:xfrm>
          <a:off x="1097280" y="1497209"/>
          <a:ext cx="7589520" cy="5258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5779146" y="1878156"/>
            <a:ext cx="2568019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dirty="0"/>
              <a:t>152 000 </a:t>
            </a:r>
            <a:r>
              <a:rPr lang="fr-FR" dirty="0" smtClean="0"/>
              <a:t>élèves avec PPS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799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Pourcentage des élèves en situation de handicap</a:t>
            </a:r>
            <a:endParaRPr lang="fr-FR" sz="24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685B-2977-D546-9E3D-3CA676A47F0C}" type="slidenum">
              <a:rPr lang="fr-FR" smtClean="0"/>
              <a:pPr/>
              <a:t>36</a:t>
            </a:fld>
            <a:endParaRPr lang="fr-FR" dirty="0"/>
          </a:p>
        </p:txBody>
      </p:sp>
      <p:graphicFrame>
        <p:nvGraphicFramePr>
          <p:cNvPr id="5" name="Graphique 4"/>
          <p:cNvGraphicFramePr/>
          <p:nvPr>
            <p:extLst>
              <p:ext uri="{D42A27DB-BD31-4B8C-83A1-F6EECF244321}">
                <p14:modId xmlns:p14="http://schemas.microsoft.com/office/powerpoint/2010/main" val="45484976"/>
              </p:ext>
            </p:extLst>
          </p:nvPr>
        </p:nvGraphicFramePr>
        <p:xfrm>
          <a:off x="805400" y="1333155"/>
          <a:ext cx="6927811" cy="4701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4271211" y="2277682"/>
            <a:ext cx="37885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/>
              <a:t>3% </a:t>
            </a:r>
            <a:r>
              <a:rPr lang="fr-FR" sz="2000" b="1" dirty="0" smtClean="0"/>
              <a:t>dans les lycées professionnels</a:t>
            </a:r>
            <a:r>
              <a:rPr lang="fr-FR" sz="2000" dirty="0" smtClean="0"/>
              <a:t> </a:t>
            </a:r>
            <a:endParaRPr lang="fr-FR" sz="2000" dirty="0"/>
          </a:p>
        </p:txBody>
      </p:sp>
      <p:sp>
        <p:nvSpPr>
          <p:cNvPr id="7" name="Rectangle 6"/>
          <p:cNvSpPr/>
          <p:nvPr/>
        </p:nvSpPr>
        <p:spPr>
          <a:xfrm>
            <a:off x="3782487" y="1624446"/>
            <a:ext cx="51294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/>
              <a:t>1% dans les lycées généraux et technologiques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2078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Evolution des effectifs en voie professionnelle</a:t>
            </a:r>
            <a:endParaRPr lang="fr-FR" sz="24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685B-2977-D546-9E3D-3CA676A47F0C}" type="slidenum">
              <a:rPr lang="fr-FR" smtClean="0"/>
              <a:pPr/>
              <a:t>37</a:t>
            </a:fld>
            <a:endParaRPr lang="fr-FR" dirty="0"/>
          </a:p>
        </p:txBody>
      </p:sp>
      <p:graphicFrame>
        <p:nvGraphicFramePr>
          <p:cNvPr id="5" name="Graphique 4"/>
          <p:cNvGraphicFramePr/>
          <p:nvPr>
            <p:extLst>
              <p:ext uri="{D42A27DB-BD31-4B8C-83A1-F6EECF244321}">
                <p14:modId xmlns:p14="http://schemas.microsoft.com/office/powerpoint/2010/main" val="3183651657"/>
              </p:ext>
            </p:extLst>
          </p:nvPr>
        </p:nvGraphicFramePr>
        <p:xfrm>
          <a:off x="622519" y="1332657"/>
          <a:ext cx="77950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4816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Pourcentage d’élèves bénéficiant d’ULIS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685B-2977-D546-9E3D-3CA676A47F0C}" type="slidenum">
              <a:rPr lang="fr-FR" smtClean="0"/>
              <a:pPr/>
              <a:t>38</a:t>
            </a:fld>
            <a:endParaRPr lang="fr-FR" dirty="0"/>
          </a:p>
        </p:txBody>
      </p:sp>
      <p:graphicFrame>
        <p:nvGraphicFramePr>
          <p:cNvPr id="5" name="Graphique 4"/>
          <p:cNvGraphicFramePr/>
          <p:nvPr>
            <p:extLst>
              <p:ext uri="{D42A27DB-BD31-4B8C-83A1-F6EECF244321}">
                <p14:modId xmlns:p14="http://schemas.microsoft.com/office/powerpoint/2010/main" val="392231881"/>
              </p:ext>
            </p:extLst>
          </p:nvPr>
        </p:nvGraphicFramePr>
        <p:xfrm>
          <a:off x="679267" y="1280651"/>
          <a:ext cx="7741741" cy="5047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Ellipse 1"/>
          <p:cNvSpPr>
            <a:spLocks noChangeArrowheads="1"/>
          </p:cNvSpPr>
          <p:nvPr/>
        </p:nvSpPr>
        <p:spPr bwMode="auto">
          <a:xfrm>
            <a:off x="7338728" y="1822903"/>
            <a:ext cx="1622425" cy="6032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9BBB59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5 000 élèves de CAP en ULIS</a:t>
            </a: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3"/>
          <p:cNvSpPr>
            <a:spLocks noChangeArrowheads="1"/>
          </p:cNvSpPr>
          <p:nvPr/>
        </p:nvSpPr>
        <p:spPr bwMode="auto">
          <a:xfrm>
            <a:off x="7338729" y="4755702"/>
            <a:ext cx="1622425" cy="6032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7030A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1 000 élèves de bac pro en ULIS</a:t>
            </a: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063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Répartition par troubles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685B-2977-D546-9E3D-3CA676A47F0C}" type="slidenum">
              <a:rPr lang="fr-FR" smtClean="0"/>
              <a:t>39</a:t>
            </a:fld>
            <a:endParaRPr lang="fr-FR" dirty="0"/>
          </a:p>
        </p:txBody>
      </p:sp>
      <p:grpSp>
        <p:nvGrpSpPr>
          <p:cNvPr id="5" name="Groupe 4"/>
          <p:cNvGrpSpPr/>
          <p:nvPr/>
        </p:nvGrpSpPr>
        <p:grpSpPr>
          <a:xfrm>
            <a:off x="509568" y="1484362"/>
            <a:ext cx="8634432" cy="4629054"/>
            <a:chOff x="0" y="-12152"/>
            <a:chExt cx="8424544" cy="3114707"/>
          </a:xfrm>
        </p:grpSpPr>
        <p:graphicFrame>
          <p:nvGraphicFramePr>
            <p:cNvPr id="6" name="Graphique 5"/>
            <p:cNvGraphicFramePr/>
            <p:nvPr>
              <p:extLst>
                <p:ext uri="{D42A27DB-BD31-4B8C-83A1-F6EECF244321}">
                  <p14:modId xmlns:p14="http://schemas.microsoft.com/office/powerpoint/2010/main" val="2301962094"/>
                </p:ext>
              </p:extLst>
            </p:nvPr>
          </p:nvGraphicFramePr>
          <p:xfrm>
            <a:off x="3919219" y="-12152"/>
            <a:ext cx="4505325" cy="27670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7" name="Graphique 6"/>
            <p:cNvGraphicFramePr/>
            <p:nvPr>
              <p:extLst>
                <p:ext uri="{D42A27DB-BD31-4B8C-83A1-F6EECF244321}">
                  <p14:modId xmlns:p14="http://schemas.microsoft.com/office/powerpoint/2010/main" val="2027616568"/>
                </p:ext>
              </p:extLst>
            </p:nvPr>
          </p:nvGraphicFramePr>
          <p:xfrm>
            <a:off x="0" y="33338"/>
            <a:ext cx="4591050" cy="306921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2196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Du handicap … aux besoins éducatifs particuliers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7B3CB-E3BA-F74C-AB76-86EFC5843CD6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499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Origine des </a:t>
            </a:r>
            <a:r>
              <a:rPr lang="fr-FR" dirty="0"/>
              <a:t>é</a:t>
            </a:r>
            <a:r>
              <a:rPr lang="fr-FR" dirty="0" smtClean="0"/>
              <a:t>lèves de CAP 1</a:t>
            </a:r>
            <a:r>
              <a:rPr lang="fr-FR" baseline="30000" dirty="0" smtClean="0"/>
              <a:t>ère</a:t>
            </a:r>
            <a:r>
              <a:rPr lang="fr-FR" dirty="0" smtClean="0"/>
              <a:t> année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685B-2977-D546-9E3D-3CA676A47F0C}" type="slidenum">
              <a:rPr lang="fr-FR" smtClean="0"/>
              <a:pPr/>
              <a:t>40</a:t>
            </a:fld>
            <a:endParaRPr lang="fr-FR" dirty="0"/>
          </a:p>
        </p:txBody>
      </p:sp>
      <p:graphicFrame>
        <p:nvGraphicFramePr>
          <p:cNvPr id="5" name="Graphique 4"/>
          <p:cNvGraphicFramePr/>
          <p:nvPr>
            <p:extLst>
              <p:ext uri="{D42A27DB-BD31-4B8C-83A1-F6EECF244321}">
                <p14:modId xmlns:p14="http://schemas.microsoft.com/office/powerpoint/2010/main" val="3329738730"/>
              </p:ext>
            </p:extLst>
          </p:nvPr>
        </p:nvGraphicFramePr>
        <p:xfrm>
          <a:off x="679269" y="1286937"/>
          <a:ext cx="7354387" cy="4800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5190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poursuite du parcours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685B-2977-D546-9E3D-3CA676A47F0C}" type="slidenum">
              <a:rPr lang="fr-FR" smtClean="0"/>
              <a:t>41</a:t>
            </a:fld>
            <a:endParaRPr lang="fr-FR" dirty="0"/>
          </a:p>
        </p:txBody>
      </p:sp>
      <p:pic>
        <p:nvPicPr>
          <p:cNvPr id="5" name="Imag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82" y="1286937"/>
            <a:ext cx="7270160" cy="5103973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3220358" y="3838923"/>
            <a:ext cx="482600" cy="4743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548639" y="4598125"/>
            <a:ext cx="2207623" cy="135853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35 % de l’ensemble des élèves poursuivent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837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907D-B208-DC44-82F5-2940ECA1C9FA}" type="slidenum">
              <a:rPr lang="fr-FR" smtClean="0"/>
              <a:t>42</a:t>
            </a:fld>
            <a:endParaRPr lang="fr-FR" dirty="0"/>
          </a:p>
        </p:txBody>
      </p:sp>
      <p:sp>
        <p:nvSpPr>
          <p:cNvPr id="5" name="Espace réservé du contenu 3"/>
          <p:cNvSpPr txBox="1">
            <a:spLocks noGrp="1"/>
          </p:cNvSpPr>
          <p:nvPr>
            <p:ph type="subTitle" idx="1"/>
          </p:nvPr>
        </p:nvSpPr>
        <p:spPr>
          <a:xfrm>
            <a:off x="724848" y="3472208"/>
            <a:ext cx="7876531" cy="20403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 sz="2000" kern="1200">
                <a:solidFill>
                  <a:srgbClr val="6E902B"/>
                </a:solidFill>
                <a:latin typeface="+mn-lt"/>
                <a:ea typeface="+mn-ea"/>
                <a:cs typeface="+mn-cs"/>
              </a:defRPr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E902B"/>
              </a:buClr>
              <a:buSzTx/>
              <a:buFont typeface="Arial Italic"/>
              <a:buChar char="■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E902B"/>
              </a:buClr>
              <a:buSzTx/>
              <a:buFont typeface="Arial"/>
              <a:buChar char="–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200" dirty="0" smtClean="0"/>
              <a:t>« </a:t>
            </a:r>
            <a:r>
              <a:rPr lang="fr-FR" sz="3200" i="1" dirty="0" smtClean="0"/>
              <a:t>Il </a:t>
            </a:r>
            <a:r>
              <a:rPr lang="fr-FR" sz="3200" i="1" dirty="0"/>
              <a:t>faut que chacun soit bien ce qu'il doit être, et que l'harmonie naisse des différences</a:t>
            </a:r>
            <a:r>
              <a:rPr lang="fr-FR" sz="3200" i="1" dirty="0" smtClean="0"/>
              <a:t>.</a:t>
            </a:r>
            <a:r>
              <a:rPr lang="fr-FR" sz="3200" dirty="0" smtClean="0"/>
              <a:t> » </a:t>
            </a:r>
            <a:endParaRPr lang="fr-FR" sz="3200" i="1" dirty="0" smtClean="0"/>
          </a:p>
          <a:p>
            <a:pPr marL="0" indent="0">
              <a:buNone/>
            </a:pPr>
            <a:r>
              <a:rPr lang="fr-FR" sz="2400" i="1" dirty="0" smtClean="0"/>
              <a:t> </a:t>
            </a:r>
          </a:p>
          <a:p>
            <a:pPr marL="0" indent="0">
              <a:buNone/>
            </a:pPr>
            <a:r>
              <a:rPr lang="fr-FR" i="1" dirty="0" smtClean="0"/>
              <a:t>Alain (</a:t>
            </a:r>
            <a:r>
              <a:rPr lang="fr-FR" i="1" dirty="0"/>
              <a:t>Émile-Auguste </a:t>
            </a:r>
            <a:r>
              <a:rPr lang="fr-FR" i="1" dirty="0" smtClean="0"/>
              <a:t>Chartier), Propos </a:t>
            </a:r>
            <a:r>
              <a:rPr lang="fr-FR" i="1" dirty="0"/>
              <a:t>sur l'éducation (1932)</a:t>
            </a:r>
            <a:endParaRPr lang="fr-FR" sz="1800" i="1" dirty="0"/>
          </a:p>
        </p:txBody>
      </p:sp>
    </p:spTree>
    <p:extLst>
      <p:ext uri="{BB962C8B-B14F-4D97-AF65-F5344CB8AC3E}">
        <p14:creationId xmlns:p14="http://schemas.microsoft.com/office/powerpoint/2010/main" val="278986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5600" y="4441371"/>
            <a:ext cx="1566450" cy="1056904"/>
          </a:xfrm>
        </p:spPr>
        <p:txBody>
          <a:bodyPr>
            <a:normAutofit/>
          </a:bodyPr>
          <a:lstStyle/>
          <a:p>
            <a:r>
              <a:rPr lang="fr-FR" dirty="0" smtClean="0"/>
              <a:t>Alain BOUHOURS</a:t>
            </a:r>
            <a:br>
              <a:rPr lang="fr-FR" dirty="0" smtClean="0"/>
            </a:br>
            <a:r>
              <a:rPr lang="fr-FR" dirty="0" smtClean="0"/>
              <a:t>alain.bouhours@education.gouv.fr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907D-B208-DC44-82F5-2940ECA1C9FA}" type="slidenum">
              <a:rPr lang="fr-FR" smtClean="0"/>
              <a:pPr/>
              <a:t>43</a:t>
            </a:fld>
            <a:endParaRPr lang="fr-FR" dirty="0"/>
          </a:p>
        </p:txBody>
      </p:sp>
      <p:pic>
        <p:nvPicPr>
          <p:cNvPr id="4" name="Picture 2" descr="Sept milliards de visages - Couverture - Format class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050" y="-649196"/>
            <a:ext cx="6871950" cy="827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58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191298" y="2075162"/>
            <a:ext cx="49252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>
                <a:solidFill>
                  <a:srgbClr val="7F7F7F"/>
                </a:solidFill>
                <a:latin typeface="+mj-lt"/>
              </a:rPr>
              <a:t>Hand in (the)cap ?</a:t>
            </a:r>
            <a:endParaRPr lang="fr-FR" sz="4000" dirty="0">
              <a:solidFill>
                <a:srgbClr val="7F7F7F"/>
              </a:solidFill>
              <a:latin typeface="+mj-lt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66753" y="1154500"/>
            <a:ext cx="3249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solidFill>
                  <a:srgbClr val="7F7F7F"/>
                </a:solidFill>
                <a:latin typeface="+mj-lt"/>
              </a:rPr>
              <a:t>Du handicap ...</a:t>
            </a:r>
            <a:endParaRPr lang="fr-FR" sz="4000" dirty="0">
              <a:solidFill>
                <a:srgbClr val="7F7F7F"/>
              </a:solidFill>
              <a:latin typeface="+mj-l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738" y="3040666"/>
            <a:ext cx="5813199" cy="381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9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25" y="-1519"/>
            <a:ext cx="9146025" cy="6859519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652214" y="4536558"/>
            <a:ext cx="1518813" cy="80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defTabSz="642915"/>
            <a:r>
              <a:rPr lang="fr-FR" sz="2400" dirty="0" smtClean="0"/>
              <a:t>Identité</a:t>
            </a:r>
            <a:endParaRPr lang="fr-FR" sz="2400" dirty="0"/>
          </a:p>
          <a:p>
            <a:pPr defTabSz="642915"/>
            <a:endParaRPr lang="fr-FR" sz="2400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739956" y="4536558"/>
            <a:ext cx="1706918" cy="80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defTabSz="642915"/>
            <a:r>
              <a:rPr lang="fr-FR" sz="2400" dirty="0" smtClean="0"/>
              <a:t>Singularité</a:t>
            </a:r>
            <a:endParaRPr lang="fr-FR" sz="2400" dirty="0"/>
          </a:p>
          <a:p>
            <a:pPr defTabSz="642915"/>
            <a:endParaRPr lang="fr-FR" sz="2400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123916" y="4421760"/>
            <a:ext cx="1518813" cy="80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defTabSz="642915"/>
            <a:r>
              <a:rPr lang="fr-FR" sz="2400" dirty="0" smtClean="0"/>
              <a:t>Diversité</a:t>
            </a:r>
            <a:endParaRPr lang="fr-FR" sz="2400" dirty="0"/>
          </a:p>
          <a:p>
            <a:pPr defTabSz="642915"/>
            <a:endParaRPr lang="fr-FR" sz="2400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221063" y="3073742"/>
            <a:ext cx="2243959" cy="80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defTabSz="642915"/>
            <a:r>
              <a:rPr lang="fr-FR" sz="2400" dirty="0" smtClean="0"/>
              <a:t>Catégorisation</a:t>
            </a:r>
            <a:endParaRPr lang="fr-FR" sz="2400" dirty="0"/>
          </a:p>
          <a:p>
            <a:pPr defTabSz="642915"/>
            <a:endParaRPr lang="fr-FR" sz="2400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227420" y="1681841"/>
            <a:ext cx="1518813" cy="80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defTabSz="642915"/>
            <a:r>
              <a:rPr lang="fr-FR" sz="2400" dirty="0" smtClean="0"/>
              <a:t>Norme</a:t>
            </a:r>
            <a:endParaRPr lang="fr-FR" sz="2400" dirty="0"/>
          </a:p>
          <a:p>
            <a:pPr defTabSz="642915"/>
            <a:endParaRPr lang="fr-FR" sz="2400" dirty="0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806335" y="1681841"/>
            <a:ext cx="1730625" cy="80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defTabSz="642915"/>
            <a:r>
              <a:rPr lang="fr-FR" sz="2400" dirty="0"/>
              <a:t>D</a:t>
            </a:r>
            <a:r>
              <a:rPr lang="fr-FR" sz="2400" dirty="0" smtClean="0"/>
              <a:t>ifférence</a:t>
            </a:r>
            <a:endParaRPr lang="fr-FR" sz="2400" dirty="0"/>
          </a:p>
          <a:p>
            <a:pPr defTabSz="642915"/>
            <a:endParaRPr lang="fr-FR" sz="2400" dirty="0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716374" y="4655259"/>
            <a:ext cx="1864409" cy="80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defTabSz="642915"/>
            <a:r>
              <a:rPr lang="fr-FR" sz="2400" dirty="0" smtClean="0"/>
              <a:t>Universalité</a:t>
            </a:r>
            <a:endParaRPr lang="fr-FR" sz="2400" dirty="0"/>
          </a:p>
          <a:p>
            <a:pPr defTabSz="642915"/>
            <a:endParaRPr lang="fr-FR" sz="2400" dirty="0"/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140074" y="1675725"/>
            <a:ext cx="1917113" cy="80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defTabSz="642915"/>
            <a:r>
              <a:rPr lang="fr-FR" sz="2400" dirty="0" smtClean="0"/>
              <a:t>Conformité</a:t>
            </a:r>
            <a:endParaRPr lang="fr-FR" sz="2400" dirty="0"/>
          </a:p>
          <a:p>
            <a:pPr defTabSz="642915"/>
            <a:endParaRPr lang="fr-FR" sz="2400" dirty="0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708607" y="1685041"/>
            <a:ext cx="1518813" cy="434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defTabSz="642915"/>
            <a:r>
              <a:rPr lang="fr-FR" sz="2400" dirty="0" smtClean="0"/>
              <a:t>Ecarts</a:t>
            </a:r>
            <a:endParaRPr lang="fr-FR" sz="2400" dirty="0"/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4940731" y="3045382"/>
            <a:ext cx="2955653" cy="80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defTabSz="642915"/>
            <a:r>
              <a:rPr lang="fr-FR" sz="2400" dirty="0" smtClean="0"/>
              <a:t>Communautarisme</a:t>
            </a:r>
            <a:endParaRPr lang="fr-FR" sz="2400" dirty="0"/>
          </a:p>
          <a:p>
            <a:pPr defTabSz="642915"/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63097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685B-2977-D546-9E3D-3CA676A47F0C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761999" y="5524065"/>
            <a:ext cx="8229600" cy="7591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b="1" dirty="0" smtClean="0"/>
              <a:t>« </a:t>
            </a:r>
            <a:r>
              <a:rPr lang="fr-FR" sz="2000" b="1" dirty="0" err="1" smtClean="0"/>
              <a:t>special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educational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needs</a:t>
            </a:r>
            <a:r>
              <a:rPr lang="fr-FR" sz="2000" b="1" dirty="0" smtClean="0"/>
              <a:t> »,  « besoins éducatifs particuliers » </a:t>
            </a:r>
            <a:r>
              <a:rPr lang="fr-FR" sz="2000" dirty="0" smtClean="0"/>
              <a:t>(BEP) :  </a:t>
            </a:r>
            <a:r>
              <a:rPr lang="fr-FR" sz="1600" dirty="0" smtClean="0"/>
              <a:t>conçu en Angleterre dans les années 1975-78 par Mary </a:t>
            </a:r>
            <a:r>
              <a:rPr lang="fr-FR" sz="1600" dirty="0" err="1" smtClean="0"/>
              <a:t>Warnock</a:t>
            </a:r>
            <a:r>
              <a:rPr lang="fr-FR" sz="1600" dirty="0" smtClean="0"/>
              <a:t>.</a:t>
            </a:r>
            <a:endParaRPr lang="fr-FR" sz="1600" dirty="0"/>
          </a:p>
        </p:txBody>
      </p:sp>
      <p:sp>
        <p:nvSpPr>
          <p:cNvPr id="6" name="Rectangle 5"/>
          <p:cNvSpPr/>
          <p:nvPr/>
        </p:nvSpPr>
        <p:spPr>
          <a:xfrm>
            <a:off x="761999" y="1456388"/>
            <a:ext cx="792480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D</a:t>
            </a:r>
            <a:r>
              <a:rPr lang="fr-FR" sz="2400" dirty="0" smtClean="0"/>
              <a:t>ouble </a:t>
            </a:r>
            <a:r>
              <a:rPr lang="fr-FR" sz="2400" dirty="0"/>
              <a:t>décentrage </a:t>
            </a:r>
            <a:r>
              <a:rPr lang="fr-FR" sz="2400" dirty="0" smtClean="0"/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s’interroger </a:t>
            </a:r>
            <a:r>
              <a:rPr lang="fr-FR" sz="2400" dirty="0"/>
              <a:t>sur les </a:t>
            </a:r>
            <a:r>
              <a:rPr lang="fr-FR" sz="2400" b="1" dirty="0"/>
              <a:t>besoins</a:t>
            </a:r>
            <a:r>
              <a:rPr lang="fr-FR" sz="2400" dirty="0"/>
              <a:t> plutôt que </a:t>
            </a:r>
            <a:r>
              <a:rPr lang="fr-FR" sz="2400" dirty="0" smtClean="0"/>
              <a:t>lister les </a:t>
            </a:r>
            <a:r>
              <a:rPr lang="fr-FR" sz="2400" b="1" dirty="0" smtClean="0"/>
              <a:t>déficits</a:t>
            </a:r>
            <a:r>
              <a:rPr lang="fr-FR" sz="2400" dirty="0" smtClean="0"/>
              <a:t>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se </a:t>
            </a:r>
            <a:r>
              <a:rPr lang="fr-FR" sz="2400" dirty="0"/>
              <a:t>dégager d’un modèle </a:t>
            </a:r>
            <a:r>
              <a:rPr lang="fr-FR" sz="2400" b="1" dirty="0"/>
              <a:t>médical</a:t>
            </a:r>
            <a:r>
              <a:rPr lang="fr-FR" sz="2400" dirty="0"/>
              <a:t> pour s’inscrire dans une </a:t>
            </a:r>
            <a:r>
              <a:rPr lang="fr-FR" sz="2400" dirty="0" smtClean="0"/>
              <a:t>perspective résolument </a:t>
            </a:r>
            <a:r>
              <a:rPr lang="fr-FR" sz="2400" b="1" dirty="0" smtClean="0"/>
              <a:t>éducative</a:t>
            </a:r>
            <a:r>
              <a:rPr lang="fr-FR" sz="2400" dirty="0" smtClean="0"/>
              <a:t>.</a:t>
            </a:r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Elle reconnait l’existence </a:t>
            </a:r>
            <a:r>
              <a:rPr lang="fr-FR" sz="2400" dirty="0"/>
              <a:t>d’un </a:t>
            </a:r>
            <a:r>
              <a:rPr lang="fr-FR" sz="2400" b="1" dirty="0"/>
              <a:t>continuum</a:t>
            </a:r>
            <a:r>
              <a:rPr lang="fr-FR" sz="2400" dirty="0"/>
              <a:t> entre les élèves </a:t>
            </a:r>
            <a:r>
              <a:rPr lang="fr-FR" sz="2400" dirty="0" smtClean="0"/>
              <a:t>dits « normaux » </a:t>
            </a:r>
            <a:r>
              <a:rPr lang="fr-FR" sz="2400" dirty="0"/>
              <a:t>et ceux </a:t>
            </a:r>
            <a:r>
              <a:rPr lang="fr-FR" sz="2400" dirty="0" smtClean="0"/>
              <a:t>avec besoins </a:t>
            </a:r>
            <a:r>
              <a:rPr lang="fr-FR" sz="2400" dirty="0"/>
              <a:t>spéciaux, et préconise </a:t>
            </a:r>
            <a:r>
              <a:rPr lang="fr-FR" sz="2400" b="1" dirty="0"/>
              <a:t>l’intégration</a:t>
            </a:r>
            <a:r>
              <a:rPr lang="fr-FR" sz="2400" dirty="0"/>
              <a:t> de ces derniers dans les écoles </a:t>
            </a:r>
            <a:r>
              <a:rPr lang="fr-FR" sz="2400" dirty="0" smtClean="0"/>
              <a:t>ordinaires dans </a:t>
            </a:r>
            <a:r>
              <a:rPr lang="fr-FR" sz="2400" dirty="0"/>
              <a:t>les conditions habituelles (</a:t>
            </a:r>
            <a:r>
              <a:rPr lang="fr-FR" sz="2400" dirty="0" err="1" smtClean="0"/>
              <a:t>mainstream</a:t>
            </a:r>
            <a:r>
              <a:rPr lang="fr-FR" sz="2400" dirty="0" smtClean="0"/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Environ </a:t>
            </a:r>
            <a:r>
              <a:rPr lang="fr-FR" sz="2400" b="1" dirty="0"/>
              <a:t>20 % de </a:t>
            </a:r>
            <a:r>
              <a:rPr lang="fr-FR" sz="2400" b="1" dirty="0" smtClean="0"/>
              <a:t>la population </a:t>
            </a:r>
            <a:r>
              <a:rPr lang="fr-FR" sz="2400" b="1" dirty="0"/>
              <a:t>des élèves </a:t>
            </a:r>
            <a:r>
              <a:rPr lang="fr-FR" sz="2400" dirty="0"/>
              <a:t>auraient des « besoins éducatifs particuliers » à un moment </a:t>
            </a:r>
            <a:r>
              <a:rPr lang="fr-FR" sz="2400" dirty="0" smtClean="0"/>
              <a:t>ou à </a:t>
            </a:r>
            <a:r>
              <a:rPr lang="fr-FR" sz="2400" dirty="0"/>
              <a:t>un autre de </a:t>
            </a:r>
            <a:r>
              <a:rPr lang="fr-FR" sz="2400" dirty="0" smtClean="0"/>
              <a:t>son cursus</a:t>
            </a:r>
            <a:r>
              <a:rPr lang="fr-FR" sz="2400" dirty="0"/>
              <a:t>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61999" y="213299"/>
            <a:ext cx="8118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solidFill>
                  <a:srgbClr val="7F7F7F"/>
                </a:solidFill>
                <a:latin typeface="+mj-lt"/>
              </a:rPr>
              <a:t>... aux besoins éducatifs particuliers</a:t>
            </a:r>
            <a:endParaRPr lang="fr-FR" sz="4000" dirty="0">
              <a:solidFill>
                <a:srgbClr val="7F7F7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1266965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685B-2977-D546-9E3D-3CA676A47F0C}" type="slidenum">
              <a:rPr lang="fr-FR" smtClean="0"/>
              <a:t>8</a:t>
            </a:fld>
            <a:endParaRPr lang="fr-FR" dirty="0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705395" y="181166"/>
            <a:ext cx="8229600" cy="751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/>
              <a:t>Une définition du handicap</a:t>
            </a:r>
            <a:endParaRPr lang="fr-FR" sz="3600" dirty="0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0" y="1355634"/>
            <a:ext cx="8592095" cy="51972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 sz="2000" kern="1200">
                <a:solidFill>
                  <a:srgbClr val="6E902B"/>
                </a:solidFill>
                <a:latin typeface="+mn-lt"/>
                <a:ea typeface="+mn-ea"/>
                <a:cs typeface="+mn-cs"/>
              </a:defRPr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E902B"/>
              </a:buClr>
              <a:buSzTx/>
              <a:buFont typeface="Arial Italic"/>
              <a:buChar char="■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E902B"/>
              </a:buClr>
              <a:buSzTx/>
              <a:buFont typeface="Arial"/>
              <a:buChar char="–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 Italic"/>
              <a:buNone/>
            </a:pPr>
            <a:r>
              <a:rPr lang="fr-FR" sz="3200" dirty="0" smtClean="0"/>
              <a:t>“</a:t>
            </a:r>
            <a:r>
              <a:rPr lang="fr-FR" altLang="ja-JP" sz="3200" dirty="0" smtClean="0"/>
              <a:t>Constitue un handicap au sens de la présente loi, toute </a:t>
            </a:r>
            <a:r>
              <a:rPr lang="fr-FR" altLang="ja-JP" sz="3200" b="1" dirty="0" smtClean="0">
                <a:solidFill>
                  <a:srgbClr val="DA0D57"/>
                </a:solidFill>
              </a:rPr>
              <a:t>limitation d</a:t>
            </a:r>
            <a:r>
              <a:rPr lang="fr-FR" sz="3200" b="1" dirty="0" smtClean="0">
                <a:solidFill>
                  <a:srgbClr val="DA0D57"/>
                </a:solidFill>
              </a:rPr>
              <a:t>’</a:t>
            </a:r>
            <a:r>
              <a:rPr lang="fr-FR" altLang="ja-JP" sz="3200" b="1" dirty="0" smtClean="0">
                <a:solidFill>
                  <a:srgbClr val="DA0D57"/>
                </a:solidFill>
              </a:rPr>
              <a:t>activité </a:t>
            </a:r>
            <a:r>
              <a:rPr lang="fr-FR" altLang="ja-JP" sz="3200" dirty="0" smtClean="0"/>
              <a:t>ou </a:t>
            </a:r>
            <a:r>
              <a:rPr lang="fr-FR" altLang="ja-JP" sz="3200" b="1" dirty="0" smtClean="0">
                <a:solidFill>
                  <a:srgbClr val="DA0D57"/>
                </a:solidFill>
              </a:rPr>
              <a:t>restriction</a:t>
            </a:r>
            <a:r>
              <a:rPr lang="fr-FR" altLang="ja-JP" sz="3200" dirty="0" smtClean="0">
                <a:solidFill>
                  <a:srgbClr val="FF0000"/>
                </a:solidFill>
              </a:rPr>
              <a:t> </a:t>
            </a:r>
            <a:r>
              <a:rPr lang="fr-FR" altLang="ja-JP" sz="3200" dirty="0" smtClean="0"/>
              <a:t>de participation à la vie en société subie dans son environnement par une personne en raison d</a:t>
            </a:r>
            <a:r>
              <a:rPr lang="fr-FR" sz="3200" dirty="0" smtClean="0"/>
              <a:t>’</a:t>
            </a:r>
            <a:r>
              <a:rPr lang="fr-FR" altLang="ja-JP" sz="3200" dirty="0" smtClean="0"/>
              <a:t>une </a:t>
            </a:r>
            <a:r>
              <a:rPr lang="fr-FR" altLang="ja-JP" sz="3200" b="1" dirty="0" smtClean="0">
                <a:solidFill>
                  <a:srgbClr val="DA0D57"/>
                </a:solidFill>
              </a:rPr>
              <a:t>altération substantielle, durable ou définitive</a:t>
            </a:r>
            <a:r>
              <a:rPr lang="fr-FR" altLang="ja-JP" sz="3200" dirty="0" smtClean="0">
                <a:solidFill>
                  <a:srgbClr val="DA0D57"/>
                </a:solidFill>
              </a:rPr>
              <a:t> </a:t>
            </a:r>
            <a:r>
              <a:rPr lang="fr-FR" altLang="ja-JP" sz="3200" dirty="0" smtClean="0"/>
              <a:t>d</a:t>
            </a:r>
            <a:r>
              <a:rPr lang="fr-FR" sz="3200" dirty="0" smtClean="0"/>
              <a:t>’</a:t>
            </a:r>
            <a:r>
              <a:rPr lang="fr-FR" altLang="ja-JP" sz="3200" dirty="0" smtClean="0"/>
              <a:t>une ou plusieurs fonctions </a:t>
            </a:r>
            <a:r>
              <a:rPr lang="fr-FR" altLang="ja-JP" sz="3200" b="1" dirty="0" smtClean="0">
                <a:solidFill>
                  <a:srgbClr val="DA0D57"/>
                </a:solidFill>
              </a:rPr>
              <a:t>physiques, sensorielles, mentales, cognitives ou psychiques, d</a:t>
            </a:r>
            <a:r>
              <a:rPr lang="fr-FR" sz="3200" b="1" dirty="0" smtClean="0">
                <a:solidFill>
                  <a:srgbClr val="DA0D57"/>
                </a:solidFill>
              </a:rPr>
              <a:t>’</a:t>
            </a:r>
            <a:r>
              <a:rPr lang="fr-FR" altLang="ja-JP" sz="3200" b="1" dirty="0" smtClean="0">
                <a:solidFill>
                  <a:srgbClr val="DA0D57"/>
                </a:solidFill>
              </a:rPr>
              <a:t>un polyhandicap ou d</a:t>
            </a:r>
            <a:r>
              <a:rPr lang="fr-FR" sz="3200" b="1" dirty="0" smtClean="0">
                <a:solidFill>
                  <a:srgbClr val="DA0D57"/>
                </a:solidFill>
              </a:rPr>
              <a:t>’</a:t>
            </a:r>
            <a:r>
              <a:rPr lang="fr-FR" altLang="ja-JP" sz="3200" b="1" dirty="0" smtClean="0">
                <a:solidFill>
                  <a:srgbClr val="DA0D57"/>
                </a:solidFill>
              </a:rPr>
              <a:t>un trouble de santé invalidant</a:t>
            </a:r>
            <a:r>
              <a:rPr lang="fr-FR" altLang="ja-JP" sz="3200" dirty="0" smtClean="0">
                <a:solidFill>
                  <a:srgbClr val="DA0D57"/>
                </a:solidFill>
              </a:rPr>
              <a:t>.</a:t>
            </a:r>
            <a:r>
              <a:rPr lang="fr-FR" altLang="ja-JP" sz="3200" dirty="0" smtClean="0">
                <a:solidFill>
                  <a:schemeClr val="hlink"/>
                </a:solidFill>
              </a:rPr>
              <a:t> </a:t>
            </a:r>
            <a:r>
              <a:rPr lang="fr-FR" sz="3200" dirty="0" smtClean="0"/>
              <a:t>”</a:t>
            </a:r>
            <a:endParaRPr lang="fr-FR" altLang="ja-JP" sz="3200" dirty="0" smtClean="0"/>
          </a:p>
          <a:p>
            <a:pPr algn="r">
              <a:buFont typeface="Arial"/>
              <a:buNone/>
            </a:pPr>
            <a:r>
              <a:rPr lang="fr-FR" sz="2400" dirty="0" smtClean="0">
                <a:solidFill>
                  <a:schemeClr val="tx1"/>
                </a:solidFill>
              </a:rPr>
              <a:t>Loi n°2005-102, du 11 février  2005</a:t>
            </a:r>
            <a:endParaRPr lang="fr-F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3155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Une scolarisation inclusive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800" dirty="0" smtClean="0"/>
              <a:t>Synonymie ? insertion, intégration</a:t>
            </a:r>
          </a:p>
          <a:p>
            <a:endParaRPr lang="fr-FR" sz="2800" dirty="0"/>
          </a:p>
          <a:p>
            <a:endParaRPr lang="fr-FR" sz="2800" dirty="0" smtClean="0"/>
          </a:p>
          <a:p>
            <a:endParaRPr lang="fr-FR" sz="2800" dirty="0"/>
          </a:p>
          <a:p>
            <a:r>
              <a:rPr lang="fr-FR" sz="2800" dirty="0" smtClean="0"/>
              <a:t>Antonymie ? exclusion, élimination</a:t>
            </a:r>
          </a:p>
          <a:p>
            <a:endParaRPr lang="fr-FR" sz="2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685B-2977-D546-9E3D-3CA676A47F0C}" type="slidenum">
              <a:rPr lang="fr-FR" smtClean="0"/>
              <a:t>9</a:t>
            </a:fld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792" y="4130906"/>
            <a:ext cx="1858258" cy="200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555" y="1901682"/>
            <a:ext cx="136207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16" y="4130906"/>
            <a:ext cx="2177784" cy="219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296" y="461611"/>
            <a:ext cx="2947704" cy="306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à coins arrondis 4"/>
          <p:cNvSpPr/>
          <p:nvPr/>
        </p:nvSpPr>
        <p:spPr>
          <a:xfrm>
            <a:off x="6519553" y="2909455"/>
            <a:ext cx="2375065" cy="6141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Une scolarisation inclusive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460926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theme/theme1.xml><?xml version="1.0" encoding="utf-8"?>
<a:theme xmlns:a="http://schemas.openxmlformats.org/drawingml/2006/main" name="pages de contenus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age de presentation et de parti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page de sous-parti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711CBDF24E87429AD9C0273156F54A" ma:contentTypeVersion="1" ma:contentTypeDescription="Crée un document." ma:contentTypeScope="" ma:versionID="119f9b1cd9f589f93a03fb976800c802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e3c27bd0fcb797d0a61d91e17cfc9627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Date de début de planification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Date de fin de planification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542716-9D2A-4349-8157-EFBFA71619AD}">
  <ds:schemaRefs>
    <ds:schemaRef ds:uri="http://schemas.microsoft.com/office/2006/documentManagement/types"/>
    <ds:schemaRef ds:uri="http://schemas.microsoft.com/sharepoint/v3"/>
    <ds:schemaRef ds:uri="http://purl.org/dc/dcmitype/"/>
    <ds:schemaRef ds:uri="http://schemas.microsoft.com/office/infopath/2007/PartnerControls"/>
    <ds:schemaRef ds:uri="http://purl.org/dc/elements/1.1/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06EAB3DE-05A8-478B-ABA1-16753F05FA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C3F15B6-B63C-4FCD-80AB-7050F2A942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3971</TotalTime>
  <Words>1491</Words>
  <Application>Microsoft Office PowerPoint</Application>
  <PresentationFormat>Affichage à l'écran (4:3)</PresentationFormat>
  <Paragraphs>397</Paragraphs>
  <Slides>43</Slides>
  <Notes>5</Notes>
  <HiddenSlides>0</HiddenSlides>
  <MMClips>0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43</vt:i4>
      </vt:variant>
    </vt:vector>
  </HeadingPairs>
  <TitlesOfParts>
    <vt:vector size="46" baseType="lpstr">
      <vt:lpstr>pages de contenus</vt:lpstr>
      <vt:lpstr>page de presentation et de partie</vt:lpstr>
      <vt:lpstr>page de sous-partie</vt:lpstr>
      <vt:lpstr>L’école inclusive dans la voie professionnelle</vt:lpstr>
      <vt:lpstr>Le bureau de l’école inclusive</vt:lpstr>
      <vt:lpstr>Présentation PowerPoint</vt:lpstr>
      <vt:lpstr>Du handicap … aux besoins éducatifs particuliers</vt:lpstr>
      <vt:lpstr>Présentation PowerPoint</vt:lpstr>
      <vt:lpstr>Présentation PowerPoint</vt:lpstr>
      <vt:lpstr>Présentation PowerPoint</vt:lpstr>
      <vt:lpstr>Présentation PowerPoint</vt:lpstr>
      <vt:lpstr>Une scolarisation inclusive</vt:lpstr>
      <vt:lpstr>Présentation PowerPoint</vt:lpstr>
      <vt:lpstr>Présentation PowerPoint</vt:lpstr>
      <vt:lpstr>Les élèves  en situation de handicap </vt:lpstr>
      <vt:lpstr>Présentation PowerPoint</vt:lpstr>
      <vt:lpstr>Évolution des effectifs d’élèves en situation de handicap scolarisés en milieu ordinaire</vt:lpstr>
      <vt:lpstr>Présentation PowerPoint</vt:lpstr>
      <vt:lpstr>Évolution des effectifs d’élèves accompagnés  accompagnement humain (AESH)</vt:lpstr>
      <vt:lpstr>Répartition par type de troubles élèves scolarisés en milieu ordinaire</vt:lpstr>
      <vt:lpstr>Personnels : enseignement et direction du handicap</vt:lpstr>
      <vt:lpstr>Le service public  de l’école inclusive</vt:lpstr>
      <vt:lpstr>Le service de l’École inclusive</vt:lpstr>
      <vt:lpstr>1. Instituer un service public de l’école inclusive</vt:lpstr>
      <vt:lpstr>les pôles inclusifs d’accompagnement localisés</vt:lpstr>
      <vt:lpstr>les pôles inclusifs d’accompagnement localisés</vt:lpstr>
      <vt:lpstr>Présentation PowerPoint</vt:lpstr>
      <vt:lpstr>Des entretiens avec les familles </vt:lpstr>
      <vt:lpstr>Présentation PowerPoint</vt:lpstr>
      <vt:lpstr>Présentation PowerPoint</vt:lpstr>
      <vt:lpstr>Une PLAte-forme pour les enseignants et les AESH</vt:lpstr>
      <vt:lpstr>Présentation PowerPoint</vt:lpstr>
      <vt:lpstr>Présentation PowerPoint</vt:lpstr>
      <vt:lpstr>5.S’adapter aux besoins éducatifs particuliers des élèves</vt:lpstr>
      <vt:lpstr>6.Structurer la coopération entre les professionnels de l’éducation nationale et du secteur médico-social dans les établissements scolaires</vt:lpstr>
      <vt:lpstr>7.Piloter et évaluer le déploiement des mesures </vt:lpstr>
      <vt:lpstr>La voie professionnelle</vt:lpstr>
      <vt:lpstr>Répartition des élèves du second degré </vt:lpstr>
      <vt:lpstr>Pourcentage des élèves en situation de handicap</vt:lpstr>
      <vt:lpstr>Evolution des effectifs en voie professionnelle</vt:lpstr>
      <vt:lpstr>Pourcentage d’élèves bénéficiant d’ULIS</vt:lpstr>
      <vt:lpstr>Répartition par troubles</vt:lpstr>
      <vt:lpstr>Origine des élèves de CAP 1ère année</vt:lpstr>
      <vt:lpstr>La poursuite du parcours</vt:lpstr>
      <vt:lpstr>Présentation PowerPoint</vt:lpstr>
      <vt:lpstr>Alain BOUHOURS alain.bouhours@education.gouv.fr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Administrateur MEN</dc:creator>
  <cp:lastModifiedBy>Miriam Bénac</cp:lastModifiedBy>
  <cp:revision>301</cp:revision>
  <cp:lastPrinted>2020-01-14T14:31:05Z</cp:lastPrinted>
  <dcterms:created xsi:type="dcterms:W3CDTF">2015-02-04T10:43:31Z</dcterms:created>
  <dcterms:modified xsi:type="dcterms:W3CDTF">2020-07-18T09:50:10Z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0x010100AA711CBDF24E87429AD9C0273156F54A</vt:lpwstr>
  </property>
</Properties>
</file>