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</p:sldMasterIdLst>
  <p:notesMasterIdLst>
    <p:notesMasterId r:id="rId12"/>
  </p:notesMasterIdLst>
  <p:sldIdLst>
    <p:sldId id="333" r:id="rId5"/>
    <p:sldId id="350" r:id="rId6"/>
    <p:sldId id="351" r:id="rId7"/>
    <p:sldId id="352" r:id="rId8"/>
    <p:sldId id="355" r:id="rId9"/>
    <p:sldId id="357" r:id="rId10"/>
    <p:sldId id="354" r:id="rId11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PÉRATEURS" id="{0B896E98-F45E-4768-8620-EDDF394BE181}">
          <p14:sldIdLst>
            <p14:sldId id="333"/>
            <p14:sldId id="350"/>
            <p14:sldId id="351"/>
            <p14:sldId id="352"/>
            <p14:sldId id="355"/>
            <p14:sldId id="357"/>
            <p14:sldId id="354"/>
          </p14:sldIdLst>
        </p14:section>
        <p14:section name="MÉTHODOLOGIE" id="{EB03BDE6-D677-4574-A7BF-9721F91BDEB8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SSAL Dominique" initials="VD" lastIdx="7" clrIdx="0">
    <p:extLst/>
  </p:cmAuthor>
  <p:cmAuthor id="2" name="mmazoyer2" initials="MyM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233D91"/>
    <a:srgbClr val="397A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545" autoAdjust="0"/>
    <p:restoredTop sz="96092" autoAdjust="0"/>
  </p:normalViewPr>
  <p:slideViewPr>
    <p:cSldViewPr showGuides="1">
      <p:cViewPr>
        <p:scale>
          <a:sx n="99" d="100"/>
          <a:sy n="99" d="100"/>
        </p:scale>
        <p:origin x="-912" y="6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543A57-ED2E-4B95-B73E-3DEBE3E86BB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D994BD3-84DE-4AF9-AF40-45D5457F2FC3}">
      <dgm:prSet phldrT="[Texte]"/>
      <dgm:spPr>
        <a:solidFill>
          <a:schemeClr val="accent2"/>
        </a:solidFill>
      </dgm:spPr>
      <dgm:t>
        <a:bodyPr/>
        <a:lstStyle/>
        <a:p>
          <a:r>
            <a:rPr lang="fr-FR" dirty="0" smtClean="0"/>
            <a:t>Attestation de PFMP</a:t>
          </a:r>
          <a:endParaRPr lang="fr-FR" dirty="0"/>
        </a:p>
      </dgm:t>
    </dgm:pt>
    <dgm:pt modelId="{ECE6919C-216B-4AB5-A95E-B589BC458AB4}" type="parTrans" cxnId="{F7E70860-9112-4E77-BD8F-62F49E61428A}">
      <dgm:prSet/>
      <dgm:spPr/>
      <dgm:t>
        <a:bodyPr/>
        <a:lstStyle/>
        <a:p>
          <a:endParaRPr lang="fr-FR"/>
        </a:p>
      </dgm:t>
    </dgm:pt>
    <dgm:pt modelId="{EC1392F3-243F-4CDE-847D-F35C38559735}" type="sibTrans" cxnId="{F7E70860-9112-4E77-BD8F-62F49E61428A}">
      <dgm:prSet/>
      <dgm:spPr>
        <a:solidFill>
          <a:schemeClr val="tx1">
            <a:lumMod val="75000"/>
            <a:lumOff val="25000"/>
          </a:schemeClr>
        </a:solidFill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endParaRPr lang="fr-FR"/>
        </a:p>
      </dgm:t>
    </dgm:pt>
    <dgm:pt modelId="{FF602967-3F1A-4C92-B5F3-6195AA77544C}">
      <dgm:prSet phldrT="[Texte]"/>
      <dgm:spPr/>
      <dgm:t>
        <a:bodyPr/>
        <a:lstStyle/>
        <a:p>
          <a:r>
            <a:rPr lang="fr-FR" dirty="0" smtClean="0"/>
            <a:t>Suivi des activités réalisées en PFMP</a:t>
          </a:r>
          <a:endParaRPr lang="fr-FR" dirty="0"/>
        </a:p>
      </dgm:t>
    </dgm:pt>
    <dgm:pt modelId="{7641A5AB-4E99-488E-AFE5-E6DADF1B9C17}" type="parTrans" cxnId="{53F63C7A-A554-49E5-9DD3-524D0E3C74A5}">
      <dgm:prSet/>
      <dgm:spPr/>
      <dgm:t>
        <a:bodyPr/>
        <a:lstStyle/>
        <a:p>
          <a:endParaRPr lang="fr-FR"/>
        </a:p>
      </dgm:t>
    </dgm:pt>
    <dgm:pt modelId="{7610EF67-5602-4BA6-8A0C-9CD06C0741FA}" type="sibTrans" cxnId="{53F63C7A-A554-49E5-9DD3-524D0E3C74A5}">
      <dgm:prSet/>
      <dgm:spPr/>
      <dgm:t>
        <a:bodyPr/>
        <a:lstStyle/>
        <a:p>
          <a:endParaRPr lang="fr-FR"/>
        </a:p>
      </dgm:t>
    </dgm:pt>
    <dgm:pt modelId="{9D5CF6D9-7CE0-4521-99E4-9CD1E38F5757}">
      <dgm:prSet phldrT="[Texte]"/>
      <dgm:spPr>
        <a:solidFill>
          <a:schemeClr val="accent5"/>
        </a:solidFill>
      </dgm:spPr>
      <dgm:t>
        <a:bodyPr/>
        <a:lstStyle/>
        <a:p>
          <a:r>
            <a:rPr lang="fr-FR" dirty="0" smtClean="0"/>
            <a:t>Évaluation des compétences</a:t>
          </a:r>
          <a:br>
            <a:rPr lang="fr-FR" dirty="0" smtClean="0"/>
          </a:br>
          <a:r>
            <a:rPr lang="fr-FR" dirty="0" smtClean="0"/>
            <a:t>transversales « métiers »</a:t>
          </a:r>
          <a:endParaRPr lang="fr-FR" dirty="0"/>
        </a:p>
      </dgm:t>
    </dgm:pt>
    <dgm:pt modelId="{1C430D07-BADA-4009-9B31-AD087CE57D9D}" type="parTrans" cxnId="{01D7EE72-2485-486B-8B44-84A1ED4187F8}">
      <dgm:prSet/>
      <dgm:spPr/>
      <dgm:t>
        <a:bodyPr/>
        <a:lstStyle/>
        <a:p>
          <a:endParaRPr lang="fr-FR"/>
        </a:p>
      </dgm:t>
    </dgm:pt>
    <dgm:pt modelId="{DE4146F6-4263-442E-A7CA-204527FFB15A}" type="sibTrans" cxnId="{01D7EE72-2485-486B-8B44-84A1ED4187F8}">
      <dgm:prSet/>
      <dgm:spPr/>
      <dgm:t>
        <a:bodyPr/>
        <a:lstStyle/>
        <a:p>
          <a:endParaRPr lang="fr-FR"/>
        </a:p>
      </dgm:t>
    </dgm:pt>
    <dgm:pt modelId="{6C3EF4DE-4612-4E5D-B682-420739620B90}">
      <dgm:prSet phldrT="[Texte]"/>
      <dgm:spPr>
        <a:solidFill>
          <a:schemeClr val="accent4"/>
        </a:solidFill>
      </dgm:spPr>
      <dgm:t>
        <a:bodyPr/>
        <a:lstStyle/>
        <a:p>
          <a:r>
            <a:rPr lang="fr-FR" dirty="0" smtClean="0"/>
            <a:t>Bilan du tuteur</a:t>
          </a:r>
          <a:endParaRPr lang="fr-FR" dirty="0"/>
        </a:p>
      </dgm:t>
    </dgm:pt>
    <dgm:pt modelId="{583F7BFF-9801-4974-82E2-CA9CEBB08FB8}" type="parTrans" cxnId="{BC16F15D-C376-4D38-86AE-66B84E24E6EF}">
      <dgm:prSet/>
      <dgm:spPr/>
      <dgm:t>
        <a:bodyPr/>
        <a:lstStyle/>
        <a:p>
          <a:endParaRPr lang="fr-FR"/>
        </a:p>
      </dgm:t>
    </dgm:pt>
    <dgm:pt modelId="{6E0FA32B-6178-4E89-94B1-0037CDBDD568}" type="sibTrans" cxnId="{BC16F15D-C376-4D38-86AE-66B84E24E6EF}">
      <dgm:prSet/>
      <dgm:spPr/>
      <dgm:t>
        <a:bodyPr/>
        <a:lstStyle/>
        <a:p>
          <a:endParaRPr lang="fr-FR"/>
        </a:p>
      </dgm:t>
    </dgm:pt>
    <dgm:pt modelId="{18A9DC3A-5C86-4EDA-84F2-DFCB00990F00}" type="pres">
      <dgm:prSet presAssocID="{60543A57-ED2E-4B95-B73E-3DEBE3E86BB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fr-FR"/>
        </a:p>
      </dgm:t>
    </dgm:pt>
    <dgm:pt modelId="{EEF00BE2-DD5E-4ABC-A5A0-9986B51DFCAE}" type="pres">
      <dgm:prSet presAssocID="{60543A57-ED2E-4B95-B73E-3DEBE3E86BB4}" presName="Name1" presStyleCnt="0"/>
      <dgm:spPr/>
    </dgm:pt>
    <dgm:pt modelId="{6323CC19-AF57-4C6E-9AEB-027B6D79A699}" type="pres">
      <dgm:prSet presAssocID="{60543A57-ED2E-4B95-B73E-3DEBE3E86BB4}" presName="cycle" presStyleCnt="0"/>
      <dgm:spPr/>
    </dgm:pt>
    <dgm:pt modelId="{C2EFB318-F9E4-4A8A-BA43-D9193E49D1CB}" type="pres">
      <dgm:prSet presAssocID="{60543A57-ED2E-4B95-B73E-3DEBE3E86BB4}" presName="srcNode" presStyleLbl="node1" presStyleIdx="0" presStyleCnt="4"/>
      <dgm:spPr/>
    </dgm:pt>
    <dgm:pt modelId="{E28E2E4C-3B47-454A-8115-CFFEED8DAE12}" type="pres">
      <dgm:prSet presAssocID="{60543A57-ED2E-4B95-B73E-3DEBE3E86BB4}" presName="conn" presStyleLbl="parChTrans1D2" presStyleIdx="0" presStyleCnt="1"/>
      <dgm:spPr/>
      <dgm:t>
        <a:bodyPr/>
        <a:lstStyle/>
        <a:p>
          <a:endParaRPr lang="fr-FR"/>
        </a:p>
      </dgm:t>
    </dgm:pt>
    <dgm:pt modelId="{0BD48CA0-ABAC-41B5-967A-CB78D9A94188}" type="pres">
      <dgm:prSet presAssocID="{60543A57-ED2E-4B95-B73E-3DEBE3E86BB4}" presName="extraNode" presStyleLbl="node1" presStyleIdx="0" presStyleCnt="4"/>
      <dgm:spPr/>
    </dgm:pt>
    <dgm:pt modelId="{DE6A34A0-8339-4B91-B236-A8ADC3FAAE05}" type="pres">
      <dgm:prSet presAssocID="{60543A57-ED2E-4B95-B73E-3DEBE3E86BB4}" presName="dstNode" presStyleLbl="node1" presStyleIdx="0" presStyleCnt="4"/>
      <dgm:spPr/>
    </dgm:pt>
    <dgm:pt modelId="{A7E00EDA-80C7-4F25-BA1A-7D4770E0D99E}" type="pres">
      <dgm:prSet presAssocID="{9D994BD3-84DE-4AF9-AF40-45D5457F2FC3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C61150-3A8B-40C2-96DA-8B620082B222}" type="pres">
      <dgm:prSet presAssocID="{9D994BD3-84DE-4AF9-AF40-45D5457F2FC3}" presName="accent_1" presStyleCnt="0"/>
      <dgm:spPr/>
    </dgm:pt>
    <dgm:pt modelId="{1C3A7136-C9EB-4977-ABEC-8BE8FD167594}" type="pres">
      <dgm:prSet presAssocID="{9D994BD3-84DE-4AF9-AF40-45D5457F2FC3}" presName="accentRepeatNode" presStyleLbl="solidFgAcc1" presStyleIdx="0" presStyleCnt="4"/>
      <dgm:spPr/>
    </dgm:pt>
    <dgm:pt modelId="{96E03E74-5A39-4CED-BEBE-4E97886D3987}" type="pres">
      <dgm:prSet presAssocID="{FF602967-3F1A-4C92-B5F3-6195AA77544C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71F1467-7EB2-4B75-98D5-5A3C993875C2}" type="pres">
      <dgm:prSet presAssocID="{FF602967-3F1A-4C92-B5F3-6195AA77544C}" presName="accent_2" presStyleCnt="0"/>
      <dgm:spPr/>
    </dgm:pt>
    <dgm:pt modelId="{27400CCA-DC2B-4F54-AD90-F2D1BF040551}" type="pres">
      <dgm:prSet presAssocID="{FF602967-3F1A-4C92-B5F3-6195AA77544C}" presName="accentRepeatNode" presStyleLbl="solidFgAcc1" presStyleIdx="1" presStyleCnt="4"/>
      <dgm:spPr>
        <a:solidFill>
          <a:schemeClr val="accent1">
            <a:lumMod val="10000"/>
            <a:lumOff val="90000"/>
          </a:schemeClr>
        </a:solidFill>
        <a:ln>
          <a:solidFill>
            <a:schemeClr val="accent1">
              <a:lumMod val="10000"/>
              <a:lumOff val="90000"/>
            </a:schemeClr>
          </a:solidFill>
        </a:ln>
      </dgm:spPr>
    </dgm:pt>
    <dgm:pt modelId="{EF4BF138-7B79-4373-B455-DE63FD1D9113}" type="pres">
      <dgm:prSet presAssocID="{9D5CF6D9-7CE0-4521-99E4-9CD1E38F5757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3ACFADF-9B32-4932-A0DC-CB3F4EFFD972}" type="pres">
      <dgm:prSet presAssocID="{9D5CF6D9-7CE0-4521-99E4-9CD1E38F5757}" presName="accent_3" presStyleCnt="0"/>
      <dgm:spPr/>
    </dgm:pt>
    <dgm:pt modelId="{2CA0E608-3895-4456-B468-79DCD906E8A3}" type="pres">
      <dgm:prSet presAssocID="{9D5CF6D9-7CE0-4521-99E4-9CD1E38F5757}" presName="accentRepeatNode" presStyleLbl="solidFgAcc1" presStyleIdx="2" presStyleCnt="4"/>
      <dgm:spPr>
        <a:solidFill>
          <a:schemeClr val="accent5">
            <a:lumMod val="20000"/>
            <a:lumOff val="80000"/>
          </a:schemeClr>
        </a:solidFill>
        <a:ln>
          <a:solidFill>
            <a:schemeClr val="accent5">
              <a:lumMod val="20000"/>
              <a:lumOff val="80000"/>
            </a:schemeClr>
          </a:solidFill>
        </a:ln>
      </dgm:spPr>
    </dgm:pt>
    <dgm:pt modelId="{EFF2026A-A982-4446-9783-82B59777A085}" type="pres">
      <dgm:prSet presAssocID="{6C3EF4DE-4612-4E5D-B682-420739620B90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9D7D305-A5B8-482E-80FB-454B9621C243}" type="pres">
      <dgm:prSet presAssocID="{6C3EF4DE-4612-4E5D-B682-420739620B90}" presName="accent_4" presStyleCnt="0"/>
      <dgm:spPr/>
    </dgm:pt>
    <dgm:pt modelId="{155F756F-4741-4D29-8D3F-4A497C3D7284}" type="pres">
      <dgm:prSet presAssocID="{6C3EF4DE-4612-4E5D-B682-420739620B90}" presName="accentRepeatNode" presStyleLbl="solidFgAcc1" presStyleIdx="3" presStyleCnt="4"/>
      <dgm:spPr>
        <a:solidFill>
          <a:schemeClr val="accent4">
            <a:lumMod val="40000"/>
            <a:lumOff val="60000"/>
          </a:schemeClr>
        </a:solidFill>
        <a:ln>
          <a:solidFill>
            <a:schemeClr val="accent4">
              <a:lumMod val="40000"/>
              <a:lumOff val="60000"/>
            </a:schemeClr>
          </a:solidFill>
        </a:ln>
      </dgm:spPr>
    </dgm:pt>
  </dgm:ptLst>
  <dgm:cxnLst>
    <dgm:cxn modelId="{BC16F15D-C376-4D38-86AE-66B84E24E6EF}" srcId="{60543A57-ED2E-4B95-B73E-3DEBE3E86BB4}" destId="{6C3EF4DE-4612-4E5D-B682-420739620B90}" srcOrd="3" destOrd="0" parTransId="{583F7BFF-9801-4974-82E2-CA9CEBB08FB8}" sibTransId="{6E0FA32B-6178-4E89-94B1-0037CDBDD568}"/>
    <dgm:cxn modelId="{95221271-BC71-48AB-8D6F-361C387A7873}" type="presOf" srcId="{6C3EF4DE-4612-4E5D-B682-420739620B90}" destId="{EFF2026A-A982-4446-9783-82B59777A085}" srcOrd="0" destOrd="0" presId="urn:microsoft.com/office/officeart/2008/layout/VerticalCurvedList"/>
    <dgm:cxn modelId="{CDC107FB-E97E-4806-BDF8-9989117B7734}" type="presOf" srcId="{9D994BD3-84DE-4AF9-AF40-45D5457F2FC3}" destId="{A7E00EDA-80C7-4F25-BA1A-7D4770E0D99E}" srcOrd="0" destOrd="0" presId="urn:microsoft.com/office/officeart/2008/layout/VerticalCurvedList"/>
    <dgm:cxn modelId="{8D0AA713-7BED-4A86-B254-B8952C18C206}" type="presOf" srcId="{9D5CF6D9-7CE0-4521-99E4-9CD1E38F5757}" destId="{EF4BF138-7B79-4373-B455-DE63FD1D9113}" srcOrd="0" destOrd="0" presId="urn:microsoft.com/office/officeart/2008/layout/VerticalCurvedList"/>
    <dgm:cxn modelId="{F7E70860-9112-4E77-BD8F-62F49E61428A}" srcId="{60543A57-ED2E-4B95-B73E-3DEBE3E86BB4}" destId="{9D994BD3-84DE-4AF9-AF40-45D5457F2FC3}" srcOrd="0" destOrd="0" parTransId="{ECE6919C-216B-4AB5-A95E-B589BC458AB4}" sibTransId="{EC1392F3-243F-4CDE-847D-F35C38559735}"/>
    <dgm:cxn modelId="{01D7EE72-2485-486B-8B44-84A1ED4187F8}" srcId="{60543A57-ED2E-4B95-B73E-3DEBE3E86BB4}" destId="{9D5CF6D9-7CE0-4521-99E4-9CD1E38F5757}" srcOrd="2" destOrd="0" parTransId="{1C430D07-BADA-4009-9B31-AD087CE57D9D}" sibTransId="{DE4146F6-4263-442E-A7CA-204527FFB15A}"/>
    <dgm:cxn modelId="{90C6B4DE-75BD-4806-BD65-F72EFED0BFD9}" type="presOf" srcId="{EC1392F3-243F-4CDE-847D-F35C38559735}" destId="{E28E2E4C-3B47-454A-8115-CFFEED8DAE12}" srcOrd="0" destOrd="0" presId="urn:microsoft.com/office/officeart/2008/layout/VerticalCurvedList"/>
    <dgm:cxn modelId="{53F63C7A-A554-49E5-9DD3-524D0E3C74A5}" srcId="{60543A57-ED2E-4B95-B73E-3DEBE3E86BB4}" destId="{FF602967-3F1A-4C92-B5F3-6195AA77544C}" srcOrd="1" destOrd="0" parTransId="{7641A5AB-4E99-488E-AFE5-E6DADF1B9C17}" sibTransId="{7610EF67-5602-4BA6-8A0C-9CD06C0741FA}"/>
    <dgm:cxn modelId="{A2CE994A-DE7A-4B38-BD26-5A3FD24663F7}" type="presOf" srcId="{60543A57-ED2E-4B95-B73E-3DEBE3E86BB4}" destId="{18A9DC3A-5C86-4EDA-84F2-DFCB00990F00}" srcOrd="0" destOrd="0" presId="urn:microsoft.com/office/officeart/2008/layout/VerticalCurvedList"/>
    <dgm:cxn modelId="{0FBCD27C-38E1-47FE-AED0-D17BC7899DF3}" type="presOf" srcId="{FF602967-3F1A-4C92-B5F3-6195AA77544C}" destId="{96E03E74-5A39-4CED-BEBE-4E97886D3987}" srcOrd="0" destOrd="0" presId="urn:microsoft.com/office/officeart/2008/layout/VerticalCurvedList"/>
    <dgm:cxn modelId="{087B0C44-73E8-4A23-9842-152A2E3FE6AE}" type="presParOf" srcId="{18A9DC3A-5C86-4EDA-84F2-DFCB00990F00}" destId="{EEF00BE2-DD5E-4ABC-A5A0-9986B51DFCAE}" srcOrd="0" destOrd="0" presId="urn:microsoft.com/office/officeart/2008/layout/VerticalCurvedList"/>
    <dgm:cxn modelId="{AFD69AC4-0CC2-4280-AB8B-98BF2A27F3B0}" type="presParOf" srcId="{EEF00BE2-DD5E-4ABC-A5A0-9986B51DFCAE}" destId="{6323CC19-AF57-4C6E-9AEB-027B6D79A699}" srcOrd="0" destOrd="0" presId="urn:microsoft.com/office/officeart/2008/layout/VerticalCurvedList"/>
    <dgm:cxn modelId="{0B98851A-E3A7-4B29-B6F6-F24FCC614D1E}" type="presParOf" srcId="{6323CC19-AF57-4C6E-9AEB-027B6D79A699}" destId="{C2EFB318-F9E4-4A8A-BA43-D9193E49D1CB}" srcOrd="0" destOrd="0" presId="urn:microsoft.com/office/officeart/2008/layout/VerticalCurvedList"/>
    <dgm:cxn modelId="{1271EC77-1FDF-42FA-A85F-B256C62122BD}" type="presParOf" srcId="{6323CC19-AF57-4C6E-9AEB-027B6D79A699}" destId="{E28E2E4C-3B47-454A-8115-CFFEED8DAE12}" srcOrd="1" destOrd="0" presId="urn:microsoft.com/office/officeart/2008/layout/VerticalCurvedList"/>
    <dgm:cxn modelId="{F6798D0B-64D9-40FF-A6B5-050DE6BE75F8}" type="presParOf" srcId="{6323CC19-AF57-4C6E-9AEB-027B6D79A699}" destId="{0BD48CA0-ABAC-41B5-967A-CB78D9A94188}" srcOrd="2" destOrd="0" presId="urn:microsoft.com/office/officeart/2008/layout/VerticalCurvedList"/>
    <dgm:cxn modelId="{57D0DBBC-B71A-464D-9E21-661DD6EDCFC8}" type="presParOf" srcId="{6323CC19-AF57-4C6E-9AEB-027B6D79A699}" destId="{DE6A34A0-8339-4B91-B236-A8ADC3FAAE05}" srcOrd="3" destOrd="0" presId="urn:microsoft.com/office/officeart/2008/layout/VerticalCurvedList"/>
    <dgm:cxn modelId="{AD51B839-5565-49D7-A456-0D66148AEE57}" type="presParOf" srcId="{EEF00BE2-DD5E-4ABC-A5A0-9986B51DFCAE}" destId="{A7E00EDA-80C7-4F25-BA1A-7D4770E0D99E}" srcOrd="1" destOrd="0" presId="urn:microsoft.com/office/officeart/2008/layout/VerticalCurvedList"/>
    <dgm:cxn modelId="{D5857182-0F97-4BD4-959A-F814D519FBA2}" type="presParOf" srcId="{EEF00BE2-DD5E-4ABC-A5A0-9986B51DFCAE}" destId="{E9C61150-3A8B-40C2-96DA-8B620082B222}" srcOrd="2" destOrd="0" presId="urn:microsoft.com/office/officeart/2008/layout/VerticalCurvedList"/>
    <dgm:cxn modelId="{46519A81-6035-417A-9300-957EC2EB9F9B}" type="presParOf" srcId="{E9C61150-3A8B-40C2-96DA-8B620082B222}" destId="{1C3A7136-C9EB-4977-ABEC-8BE8FD167594}" srcOrd="0" destOrd="0" presId="urn:microsoft.com/office/officeart/2008/layout/VerticalCurvedList"/>
    <dgm:cxn modelId="{D99DFFC8-1F0A-4739-82A4-16300B35F682}" type="presParOf" srcId="{EEF00BE2-DD5E-4ABC-A5A0-9986B51DFCAE}" destId="{96E03E74-5A39-4CED-BEBE-4E97886D3987}" srcOrd="3" destOrd="0" presId="urn:microsoft.com/office/officeart/2008/layout/VerticalCurvedList"/>
    <dgm:cxn modelId="{B7E321BE-9E84-46DE-A265-A2B33F6D8619}" type="presParOf" srcId="{EEF00BE2-DD5E-4ABC-A5A0-9986B51DFCAE}" destId="{C71F1467-7EB2-4B75-98D5-5A3C993875C2}" srcOrd="4" destOrd="0" presId="urn:microsoft.com/office/officeart/2008/layout/VerticalCurvedList"/>
    <dgm:cxn modelId="{9B8CF038-DBCD-401D-A588-D939454271C5}" type="presParOf" srcId="{C71F1467-7EB2-4B75-98D5-5A3C993875C2}" destId="{27400CCA-DC2B-4F54-AD90-F2D1BF040551}" srcOrd="0" destOrd="0" presId="urn:microsoft.com/office/officeart/2008/layout/VerticalCurvedList"/>
    <dgm:cxn modelId="{9A2E6DEB-C575-46AF-8492-18AE9E34349F}" type="presParOf" srcId="{EEF00BE2-DD5E-4ABC-A5A0-9986B51DFCAE}" destId="{EF4BF138-7B79-4373-B455-DE63FD1D9113}" srcOrd="5" destOrd="0" presId="urn:microsoft.com/office/officeart/2008/layout/VerticalCurvedList"/>
    <dgm:cxn modelId="{20AB122E-D975-4631-9693-9BD1B26B9326}" type="presParOf" srcId="{EEF00BE2-DD5E-4ABC-A5A0-9986B51DFCAE}" destId="{D3ACFADF-9B32-4932-A0DC-CB3F4EFFD972}" srcOrd="6" destOrd="0" presId="urn:microsoft.com/office/officeart/2008/layout/VerticalCurvedList"/>
    <dgm:cxn modelId="{05FF154D-075C-4954-94FA-0DC96B2B38A1}" type="presParOf" srcId="{D3ACFADF-9B32-4932-A0DC-CB3F4EFFD972}" destId="{2CA0E608-3895-4456-B468-79DCD906E8A3}" srcOrd="0" destOrd="0" presId="urn:microsoft.com/office/officeart/2008/layout/VerticalCurvedList"/>
    <dgm:cxn modelId="{FC50738F-AEB9-4FB6-B29F-969C8EEFFF59}" type="presParOf" srcId="{EEF00BE2-DD5E-4ABC-A5A0-9986B51DFCAE}" destId="{EFF2026A-A982-4446-9783-82B59777A085}" srcOrd="7" destOrd="0" presId="urn:microsoft.com/office/officeart/2008/layout/VerticalCurvedList"/>
    <dgm:cxn modelId="{17CCB042-70E9-41FF-A673-3F7F092D1606}" type="presParOf" srcId="{EEF00BE2-DD5E-4ABC-A5A0-9986B51DFCAE}" destId="{F9D7D305-A5B8-482E-80FB-454B9621C243}" srcOrd="8" destOrd="0" presId="urn:microsoft.com/office/officeart/2008/layout/VerticalCurvedList"/>
    <dgm:cxn modelId="{2E693455-F92F-4F6B-8E07-5C10C0F60EA5}" type="presParOf" srcId="{F9D7D305-A5B8-482E-80FB-454B9621C243}" destId="{155F756F-4741-4D29-8D3F-4A497C3D728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8E2E4C-3B47-454A-8115-CFFEED8DAE12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solidFill>
          <a:schemeClr val="tx1">
            <a:lumMod val="75000"/>
            <a:lumOff val="25000"/>
          </a:schemeClr>
        </a:solidFill>
        <a:ln w="25400" cap="flat" cmpd="sng" algn="ctr">
          <a:solidFill>
            <a:schemeClr val="tx1">
              <a:lumMod val="75000"/>
              <a:lumOff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E00EDA-80C7-4F25-BA1A-7D4770E0D99E}">
      <dsp:nvSpPr>
        <dsp:cNvPr id="0" name=""/>
        <dsp:cNvSpPr/>
      </dsp:nvSpPr>
      <dsp:spPr>
        <a:xfrm>
          <a:off x="460128" y="312440"/>
          <a:ext cx="5580684" cy="625205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Attestation de PFMP</a:t>
          </a:r>
          <a:endParaRPr lang="fr-FR" sz="1900" kern="1200" dirty="0"/>
        </a:p>
      </dsp:txBody>
      <dsp:txXfrm>
        <a:off x="460128" y="312440"/>
        <a:ext cx="5580684" cy="625205"/>
      </dsp:txXfrm>
    </dsp:sp>
    <dsp:sp modelId="{1C3A7136-C9EB-4977-ABEC-8BE8FD167594}">
      <dsp:nvSpPr>
        <dsp:cNvPr id="0" name=""/>
        <dsp:cNvSpPr/>
      </dsp:nvSpPr>
      <dsp:spPr>
        <a:xfrm>
          <a:off x="69375" y="234289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E03E74-5A39-4CED-BEBE-4E97886D3987}">
      <dsp:nvSpPr>
        <dsp:cNvPr id="0" name=""/>
        <dsp:cNvSpPr/>
      </dsp:nvSpPr>
      <dsp:spPr>
        <a:xfrm>
          <a:off x="818573" y="1250411"/>
          <a:ext cx="5222240" cy="6252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Suivi des activités réalisées en PFMP</a:t>
          </a:r>
          <a:endParaRPr lang="fr-FR" sz="1900" kern="1200" dirty="0"/>
        </a:p>
      </dsp:txBody>
      <dsp:txXfrm>
        <a:off x="818573" y="1250411"/>
        <a:ext cx="5222240" cy="625205"/>
      </dsp:txXfrm>
    </dsp:sp>
    <dsp:sp modelId="{27400CCA-DC2B-4F54-AD90-F2D1BF040551}">
      <dsp:nvSpPr>
        <dsp:cNvPr id="0" name=""/>
        <dsp:cNvSpPr/>
      </dsp:nvSpPr>
      <dsp:spPr>
        <a:xfrm>
          <a:off x="427819" y="1172260"/>
          <a:ext cx="781507" cy="781507"/>
        </a:xfrm>
        <a:prstGeom prst="ellipse">
          <a:avLst/>
        </a:prstGeom>
        <a:solidFill>
          <a:schemeClr val="accent1">
            <a:lumMod val="10000"/>
            <a:lumOff val="90000"/>
          </a:schemeClr>
        </a:solidFill>
        <a:ln w="25400" cap="flat" cmpd="sng" algn="ctr">
          <a:solidFill>
            <a:schemeClr val="accent1">
              <a:lumMod val="10000"/>
              <a:lumOff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4BF138-7B79-4373-B455-DE63FD1D9113}">
      <dsp:nvSpPr>
        <dsp:cNvPr id="0" name=""/>
        <dsp:cNvSpPr/>
      </dsp:nvSpPr>
      <dsp:spPr>
        <a:xfrm>
          <a:off x="818573" y="2188382"/>
          <a:ext cx="5222240" cy="625205"/>
        </a:xfrm>
        <a:prstGeom prst="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Évaluation des compétences</a:t>
          </a:r>
          <a:br>
            <a:rPr lang="fr-FR" sz="1900" kern="1200" dirty="0" smtClean="0"/>
          </a:br>
          <a:r>
            <a:rPr lang="fr-FR" sz="1900" kern="1200" dirty="0" smtClean="0"/>
            <a:t>transversales « métiers »</a:t>
          </a:r>
          <a:endParaRPr lang="fr-FR" sz="1900" kern="1200" dirty="0"/>
        </a:p>
      </dsp:txBody>
      <dsp:txXfrm>
        <a:off x="818573" y="2188382"/>
        <a:ext cx="5222240" cy="625205"/>
      </dsp:txXfrm>
    </dsp:sp>
    <dsp:sp modelId="{2CA0E608-3895-4456-B468-79DCD906E8A3}">
      <dsp:nvSpPr>
        <dsp:cNvPr id="0" name=""/>
        <dsp:cNvSpPr/>
      </dsp:nvSpPr>
      <dsp:spPr>
        <a:xfrm>
          <a:off x="427819" y="2110232"/>
          <a:ext cx="781507" cy="781507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accent5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F2026A-A982-4446-9783-82B59777A085}">
      <dsp:nvSpPr>
        <dsp:cNvPr id="0" name=""/>
        <dsp:cNvSpPr/>
      </dsp:nvSpPr>
      <dsp:spPr>
        <a:xfrm>
          <a:off x="460128" y="3126353"/>
          <a:ext cx="5580684" cy="625205"/>
        </a:xfrm>
        <a:prstGeom prst="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Bilan du tuteur</a:t>
          </a:r>
          <a:endParaRPr lang="fr-FR" sz="1900" kern="1200" dirty="0"/>
        </a:p>
      </dsp:txBody>
      <dsp:txXfrm>
        <a:off x="460128" y="3126353"/>
        <a:ext cx="5580684" cy="625205"/>
      </dsp:txXfrm>
    </dsp:sp>
    <dsp:sp modelId="{155F756F-4741-4D29-8D3F-4A497C3D7284}">
      <dsp:nvSpPr>
        <dsp:cNvPr id="0" name=""/>
        <dsp:cNvSpPr/>
      </dsp:nvSpPr>
      <dsp:spPr>
        <a:xfrm>
          <a:off x="69375" y="3048203"/>
          <a:ext cx="781507" cy="781507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accent4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07/12/2020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21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840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3602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4482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2519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3919897"/>
            <a:ext cx="3240000" cy="900000"/>
          </a:xfrm>
          <a:prstGeom prst="rect">
            <a:avLst/>
          </a:prstGeom>
        </p:spPr>
        <p:txBody>
          <a:bodyPr anchor="b" anchorCtr="0"/>
          <a:lstStyle>
            <a:lvl1pPr>
              <a:defRPr sz="11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dirty="0" smtClean="0"/>
              <a:t>Inspection générale de l’éducation,</a:t>
            </a:r>
            <a:br>
              <a:rPr lang="fr-FR" dirty="0" smtClean="0"/>
            </a:br>
            <a:r>
              <a:rPr lang="fr-FR" dirty="0" smtClean="0"/>
              <a:t>du sport et de la recherche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="" xmlns:a16="http://schemas.microsoft.com/office/drawing/2014/main" id="{67176BF8-0E9B-6545-8201-9FD5D1F6C5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3528" y="177075"/>
            <a:ext cx="3135919" cy="28440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="" xmlns:a16="http://schemas.microsoft.com/office/drawing/2014/main" id="{052A0ED1-3FEF-0A43-8552-58B203600D9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44208" y="544975"/>
            <a:ext cx="2016224" cy="1248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>
          <a:xfrm>
            <a:off x="7434000" y="4796511"/>
            <a:ext cx="1350000" cy="360000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2346046"/>
            <a:ext cx="8424000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="" xmlns:a16="http://schemas.microsoft.com/office/drawing/2014/main" id="{ED506F14-ED0D-7542-8543-B7C07D5940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46496" y="360000"/>
            <a:ext cx="1737504" cy="1076215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="" xmlns:a16="http://schemas.microsoft.com/office/drawing/2014/main" id="{D87260C3-EF3A-0B48-9C85-9F85D7A88D5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0000" y="180000"/>
            <a:ext cx="1587803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627534"/>
            <a:ext cx="8424000" cy="375606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1119438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12107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12107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3203848" y="1862349"/>
            <a:ext cx="2555776" cy="2067734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627534"/>
            <a:ext cx="8424000" cy="375606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1059582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1059582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1059582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375606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359998" y="1347614"/>
            <a:ext cx="8424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611968"/>
            <a:ext cx="8424000" cy="37560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1059582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433999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="" xmlns:a16="http://schemas.microsoft.com/office/drawing/2014/main" id="{7C9F8281-E0B1-E740-BC5A-01ADDF3A6514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98001" y="179999"/>
            <a:ext cx="593680" cy="367727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="" xmlns:a16="http://schemas.microsoft.com/office/drawing/2014/main" id="{81F3959E-B020-EA40-896C-0471D92513AA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288000" y="108000"/>
            <a:ext cx="555733" cy="504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  <p:sldLayoutId id="2147483798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6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5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education.gouv.fr/bo/16/Hebdo13/MENE1608407C.htm" TargetMode="Externa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emf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  <a:endParaRPr lang="fr-FR" sz="4200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251520" y="2283718"/>
            <a:ext cx="8424000" cy="2077200"/>
          </a:xfrm>
        </p:spPr>
        <p:txBody>
          <a:bodyPr/>
          <a:lstStyle/>
          <a:p>
            <a:r>
              <a:rPr lang="fr-FR" sz="3200" dirty="0" smtClean="0"/>
              <a:t>Le compte rendu </a:t>
            </a:r>
            <a:br>
              <a:rPr lang="fr-FR" sz="3200" dirty="0" smtClean="0"/>
            </a:br>
            <a:r>
              <a:rPr lang="fr-FR" sz="3200" dirty="0" smtClean="0"/>
              <a:t>d’ÉVALUATION DES </a:t>
            </a:r>
            <a:r>
              <a:rPr lang="fr-FR" sz="3200" dirty="0" err="1" smtClean="0"/>
              <a:t>pfmp</a:t>
            </a:r>
            <a:endParaRPr lang="fr-FR" sz="3200" dirty="0"/>
          </a:p>
        </p:txBody>
      </p:sp>
      <p:sp>
        <p:nvSpPr>
          <p:cNvPr id="2" name="ZoneTexte 1"/>
          <p:cNvSpPr txBox="1"/>
          <p:nvPr/>
        </p:nvSpPr>
        <p:spPr>
          <a:xfrm>
            <a:off x="5364088" y="4587974"/>
            <a:ext cx="36269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397AC8"/>
                </a:solidFill>
                <a:latin typeface="Arial Narrow" panose="020B0606020202030204" pitchFamily="34" charset="0"/>
              </a:rPr>
              <a:t>PNF BAC PROFESSIONNEL </a:t>
            </a:r>
            <a:r>
              <a:rPr lang="fr-FR" sz="1200" b="1" dirty="0" err="1" smtClean="0">
                <a:solidFill>
                  <a:srgbClr val="397AC8"/>
                </a:solidFill>
                <a:latin typeface="Arial Narrow" panose="020B0606020202030204" pitchFamily="34" charset="0"/>
              </a:rPr>
              <a:t>AGOrA</a:t>
            </a:r>
            <a:r>
              <a:rPr lang="fr-FR" sz="1200" b="1" dirty="0" smtClean="0">
                <a:solidFill>
                  <a:srgbClr val="397AC8"/>
                </a:solidFill>
                <a:latin typeface="Arial Narrow" panose="020B0606020202030204" pitchFamily="34" charset="0"/>
              </a:rPr>
              <a:t> </a:t>
            </a:r>
            <a:r>
              <a:rPr lang="fr-FR" sz="1200" dirty="0" smtClean="0">
                <a:solidFill>
                  <a:srgbClr val="397AC8"/>
                </a:solidFill>
                <a:latin typeface="Arial Narrow" panose="020B0606020202030204" pitchFamily="34" charset="0"/>
              </a:rPr>
              <a:t>– 9 Décembre 2020</a:t>
            </a:r>
          </a:p>
        </p:txBody>
      </p:sp>
    </p:spTree>
    <p:extLst>
      <p:ext uri="{BB962C8B-B14F-4D97-AF65-F5344CB8AC3E}">
        <p14:creationId xmlns:p14="http://schemas.microsoft.com/office/powerpoint/2010/main" val="51542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326441" y="722160"/>
            <a:ext cx="8424000" cy="375606"/>
          </a:xfrm>
        </p:spPr>
        <p:txBody>
          <a:bodyPr/>
          <a:lstStyle/>
          <a:p>
            <a:r>
              <a:rPr lang="fr-FR" dirty="0" smtClean="0"/>
              <a:t>UNE STRUCTURATION EN 4 PARTIES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3930140" y="2300267"/>
            <a:ext cx="1029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Compte rendu </a:t>
            </a:r>
            <a:r>
              <a:rPr lang="fr-FR" sz="1600" b="1" dirty="0" smtClean="0">
                <a:solidFill>
                  <a:schemeClr val="bg1"/>
                </a:solidFill>
              </a:rPr>
              <a:t>PFMP</a:t>
            </a:r>
          </a:p>
        </p:txBody>
      </p:sp>
      <p:graphicFrame>
        <p:nvGraphicFramePr>
          <p:cNvPr id="27" name="Diagramme 26"/>
          <p:cNvGraphicFramePr/>
          <p:nvPr>
            <p:extLst>
              <p:ext uri="{D42A27DB-BD31-4B8C-83A1-F6EECF244321}">
                <p14:modId xmlns:p14="http://schemas.microsoft.com/office/powerpoint/2010/main" val="1314695695"/>
              </p:ext>
            </p:extLst>
          </p:nvPr>
        </p:nvGraphicFramePr>
        <p:xfrm>
          <a:off x="1911386" y="10795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9" name="Image 2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286" t="-14286" r="-14286" b="-9696"/>
          <a:stretch/>
        </p:blipFill>
        <p:spPr>
          <a:xfrm>
            <a:off x="1942378" y="1296341"/>
            <a:ext cx="842400" cy="85655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381" y="2327067"/>
            <a:ext cx="633324" cy="633324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496" y="3291830"/>
            <a:ext cx="612564" cy="612564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085" y="4189692"/>
            <a:ext cx="614306" cy="614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6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/>
        </p:nvGrpSpPr>
        <p:grpSpPr>
          <a:xfrm>
            <a:off x="602578" y="627534"/>
            <a:ext cx="5757214" cy="856557"/>
            <a:chOff x="602578" y="868062"/>
            <a:chExt cx="5757214" cy="856557"/>
          </a:xfrm>
        </p:grpSpPr>
        <p:sp>
          <p:nvSpPr>
            <p:cNvPr id="2" name="Rectangle 1"/>
            <p:cNvSpPr/>
            <p:nvPr/>
          </p:nvSpPr>
          <p:spPr>
            <a:xfrm>
              <a:off x="1026799" y="1011043"/>
              <a:ext cx="5332993" cy="57600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Attestation de PFMP</a:t>
              </a:r>
              <a:endParaRPr lang="fr-FR" dirty="0"/>
            </a:p>
          </p:txBody>
        </p:sp>
        <p:pic>
          <p:nvPicPr>
            <p:cNvPr id="10" name="Image 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4286" t="-14286" r="-14286" b="-9696"/>
            <a:stretch/>
          </p:blipFill>
          <p:spPr>
            <a:xfrm>
              <a:off x="602578" y="868062"/>
              <a:ext cx="842400" cy="85655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</p:pic>
      </p:grp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4406" b="2076"/>
          <a:stretch/>
        </p:blipFill>
        <p:spPr>
          <a:xfrm>
            <a:off x="4788024" y="1402563"/>
            <a:ext cx="3672408" cy="3689467"/>
          </a:xfrm>
          <a:prstGeom prst="rect">
            <a:avLst/>
          </a:prstGeom>
          <a:ln>
            <a:solidFill>
              <a:schemeClr val="accent2"/>
            </a:solidFill>
          </a:ln>
        </p:spPr>
      </p:pic>
      <p:sp>
        <p:nvSpPr>
          <p:cNvPr id="6" name="ZoneTexte 5"/>
          <p:cNvSpPr txBox="1"/>
          <p:nvPr/>
        </p:nvSpPr>
        <p:spPr>
          <a:xfrm>
            <a:off x="251520" y="2457940"/>
            <a:ext cx="4392488" cy="2223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accent2"/>
                </a:solidFill>
              </a:rPr>
              <a:t>Pour chaque stagiaire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2"/>
                </a:solidFill>
              </a:rPr>
              <a:t>Identifier </a:t>
            </a:r>
            <a:r>
              <a:rPr lang="fr-FR" sz="1600" dirty="0" smtClean="0">
                <a:solidFill>
                  <a:schemeClr val="accent2"/>
                </a:solidFill>
              </a:rPr>
              <a:t>l’établissement, l’organisation d’accueil, </a:t>
            </a:r>
            <a:r>
              <a:rPr lang="fr-FR" sz="1600" dirty="0">
                <a:solidFill>
                  <a:schemeClr val="accent2"/>
                </a:solidFill>
              </a:rPr>
              <a:t>le </a:t>
            </a:r>
            <a:r>
              <a:rPr lang="fr-FR" sz="1600" dirty="0" smtClean="0">
                <a:solidFill>
                  <a:schemeClr val="accent2"/>
                </a:solidFill>
              </a:rPr>
              <a:t>tuteur</a:t>
            </a:r>
            <a:endParaRPr lang="fr-FR" sz="1600" dirty="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2"/>
                </a:solidFill>
              </a:rPr>
              <a:t>Préciser la période, </a:t>
            </a:r>
            <a:r>
              <a:rPr lang="fr-FR" sz="1600" dirty="0" smtClean="0">
                <a:solidFill>
                  <a:schemeClr val="accent2"/>
                </a:solidFill>
              </a:rPr>
              <a:t>l’année </a:t>
            </a:r>
            <a:r>
              <a:rPr lang="fr-FR" sz="1600" dirty="0">
                <a:solidFill>
                  <a:schemeClr val="accent2"/>
                </a:solidFill>
              </a:rPr>
              <a:t>du </a:t>
            </a:r>
            <a:r>
              <a:rPr lang="fr-FR" sz="1600" dirty="0" smtClean="0">
                <a:solidFill>
                  <a:schemeClr val="accent2"/>
                </a:solidFill>
              </a:rPr>
              <a:t>cycle</a:t>
            </a:r>
            <a:endParaRPr lang="fr-FR" sz="1600" dirty="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2"/>
                </a:solidFill>
              </a:rPr>
              <a:t>Attester de la durée </a:t>
            </a:r>
            <a:r>
              <a:rPr lang="fr-FR" sz="1600" dirty="0" smtClean="0">
                <a:solidFill>
                  <a:schemeClr val="accent2"/>
                </a:solidFill>
              </a:rPr>
              <a:t>effectuée</a:t>
            </a:r>
            <a:endParaRPr lang="fr-FR" sz="1600" dirty="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2"/>
                </a:solidFill>
              </a:rPr>
              <a:t>Mentionner </a:t>
            </a:r>
            <a:r>
              <a:rPr lang="fr-FR" sz="1600" dirty="0" smtClean="0">
                <a:solidFill>
                  <a:schemeClr val="accent2"/>
                </a:solidFill>
              </a:rPr>
              <a:t>la date de visite de l’enseignant référent</a:t>
            </a:r>
            <a:endParaRPr lang="fr-FR" sz="1600" dirty="0">
              <a:solidFill>
                <a:schemeClr val="accent2"/>
              </a:solidFill>
            </a:endParaRPr>
          </a:p>
          <a:p>
            <a:pPr algn="r"/>
            <a:endParaRPr lang="fr-FR" sz="1600" dirty="0" smtClean="0">
              <a:solidFill>
                <a:schemeClr val="accent2"/>
              </a:solidFill>
            </a:endParaRPr>
          </a:p>
          <a:p>
            <a:pPr algn="r"/>
            <a:r>
              <a:rPr lang="fr-FR" sz="1050" dirty="0" smtClean="0">
                <a:solidFill>
                  <a:schemeClr val="accent2"/>
                </a:solidFill>
                <a:hlinkClick r:id="rId5"/>
              </a:rPr>
              <a:t>BO </a:t>
            </a:r>
            <a:r>
              <a:rPr lang="fr-FR" sz="1050" dirty="0">
                <a:solidFill>
                  <a:schemeClr val="accent2"/>
                </a:solidFill>
                <a:hlinkClick r:id="rId5"/>
              </a:rPr>
              <a:t>du 31 mars 2016 </a:t>
            </a:r>
            <a:endParaRPr lang="fr-FR" sz="105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8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3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42501" y="1343812"/>
            <a:ext cx="3921987" cy="2632566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 rotWithShape="1">
          <a:blip r:embed="rId4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87548" y="1550140"/>
            <a:ext cx="4377863" cy="3162248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3930140" y="2300267"/>
            <a:ext cx="1029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Compte rendu </a:t>
            </a:r>
            <a:r>
              <a:rPr lang="fr-FR" sz="1600" b="1" dirty="0" smtClean="0">
                <a:solidFill>
                  <a:schemeClr val="bg1"/>
                </a:solidFill>
              </a:rPr>
              <a:t>PFMP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467544" y="627534"/>
            <a:ext cx="5964256" cy="856557"/>
            <a:chOff x="395536" y="669487"/>
            <a:chExt cx="5964256" cy="856557"/>
          </a:xfrm>
        </p:grpSpPr>
        <p:sp>
          <p:nvSpPr>
            <p:cNvPr id="10" name="Rectangle 9"/>
            <p:cNvSpPr/>
            <p:nvPr/>
          </p:nvSpPr>
          <p:spPr>
            <a:xfrm>
              <a:off x="1026799" y="809765"/>
              <a:ext cx="5332993" cy="5760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98525"/>
              <a:r>
                <a:rPr lang="fr-FR" dirty="0" smtClean="0"/>
                <a:t>Suivi des activités réalisées en PFMP</a:t>
              </a:r>
              <a:endParaRPr lang="fr-FR" dirty="0"/>
            </a:p>
          </p:txBody>
        </p:sp>
        <p:grpSp>
          <p:nvGrpSpPr>
            <p:cNvPr id="3" name="Groupe 2"/>
            <p:cNvGrpSpPr/>
            <p:nvPr/>
          </p:nvGrpSpPr>
          <p:grpSpPr>
            <a:xfrm>
              <a:off x="395536" y="669487"/>
              <a:ext cx="864096" cy="856557"/>
              <a:chOff x="500953" y="1835797"/>
              <a:chExt cx="864096" cy="856557"/>
            </a:xfrm>
          </p:grpSpPr>
          <p:sp>
            <p:nvSpPr>
              <p:cNvPr id="2" name="Ellipse 1"/>
              <p:cNvSpPr/>
              <p:nvPr/>
            </p:nvSpPr>
            <p:spPr>
              <a:xfrm>
                <a:off x="500953" y="1835797"/>
                <a:ext cx="864096" cy="856557"/>
              </a:xfrm>
              <a:prstGeom prst="ellipse">
                <a:avLst/>
              </a:prstGeom>
              <a:solidFill>
                <a:schemeClr val="accent1">
                  <a:lumMod val="10000"/>
                  <a:lumOff val="90000"/>
                </a:schemeClr>
              </a:solidFill>
              <a:ln>
                <a:solidFill>
                  <a:schemeClr val="accent1">
                    <a:lumMod val="10000"/>
                    <a:lumOff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32" name="Image 31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1560" y="1947413"/>
                <a:ext cx="633324" cy="633324"/>
              </a:xfrm>
              <a:prstGeom prst="rect">
                <a:avLst/>
              </a:prstGeom>
            </p:spPr>
          </p:pic>
        </p:grpSp>
      </p:grp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6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73261" y="1797648"/>
            <a:ext cx="4244651" cy="3121067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179512" y="2193902"/>
            <a:ext cx="36180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accent1"/>
                </a:solidFill>
              </a:rPr>
              <a:t>Pour </a:t>
            </a:r>
            <a:r>
              <a:rPr lang="fr-FR" sz="1600" dirty="0">
                <a:solidFill>
                  <a:schemeClr val="accent1"/>
                </a:solidFill>
              </a:rPr>
              <a:t>chacun des </a:t>
            </a:r>
            <a:r>
              <a:rPr lang="fr-FR" sz="1600" dirty="0" smtClean="0">
                <a:solidFill>
                  <a:schemeClr val="accent1"/>
                </a:solidFill>
              </a:rPr>
              <a:t>pôles :</a:t>
            </a:r>
            <a:endParaRPr lang="fr-FR" sz="16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accent1"/>
                </a:solidFill>
              </a:rPr>
              <a:t>Faire connaître au </a:t>
            </a:r>
            <a:r>
              <a:rPr lang="fr-FR" sz="1600" dirty="0">
                <a:solidFill>
                  <a:schemeClr val="accent1"/>
                </a:solidFill>
              </a:rPr>
              <a:t>tuteur </a:t>
            </a:r>
            <a:r>
              <a:rPr lang="fr-FR" sz="1600" dirty="0" smtClean="0">
                <a:solidFill>
                  <a:schemeClr val="accent1"/>
                </a:solidFill>
              </a:rPr>
              <a:t>le </a:t>
            </a:r>
            <a:r>
              <a:rPr lang="fr-FR" sz="1600" dirty="0">
                <a:solidFill>
                  <a:schemeClr val="accent1"/>
                </a:solidFill>
              </a:rPr>
              <a:t>contenu </a:t>
            </a:r>
            <a:r>
              <a:rPr lang="fr-FR" sz="1600" dirty="0" smtClean="0">
                <a:solidFill>
                  <a:schemeClr val="accent1"/>
                </a:solidFill>
              </a:rPr>
              <a:t>et </a:t>
            </a:r>
            <a:r>
              <a:rPr lang="fr-FR" sz="1600" dirty="0">
                <a:solidFill>
                  <a:schemeClr val="accent1"/>
                </a:solidFill>
              </a:rPr>
              <a:t>la </a:t>
            </a:r>
            <a:r>
              <a:rPr lang="fr-FR" sz="1600" dirty="0" smtClean="0">
                <a:solidFill>
                  <a:schemeClr val="accent1"/>
                </a:solidFill>
              </a:rPr>
              <a:t>logique du référentiel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accent1"/>
                </a:solidFill>
              </a:rPr>
              <a:t>Préciser les activités caractéristiques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accent1"/>
                </a:solidFill>
              </a:rPr>
              <a:t>Suivre les activités réalisées</a:t>
            </a:r>
          </a:p>
        </p:txBody>
      </p:sp>
    </p:spTree>
    <p:extLst>
      <p:ext uri="{BB962C8B-B14F-4D97-AF65-F5344CB8AC3E}">
        <p14:creationId xmlns:p14="http://schemas.microsoft.com/office/powerpoint/2010/main" val="162192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652011"/>
              </p:ext>
            </p:extLst>
          </p:nvPr>
        </p:nvGraphicFramePr>
        <p:xfrm>
          <a:off x="251519" y="1707654"/>
          <a:ext cx="5976663" cy="863600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204521">
                  <a:extLst>
                    <a:ext uri="{9D8B030D-6E8A-4147-A177-3AD203B41FA5}">
                      <a16:colId xmlns="" xmlns:a16="http://schemas.microsoft.com/office/drawing/2014/main" val="2229628404"/>
                    </a:ext>
                  </a:extLst>
                </a:gridCol>
                <a:gridCol w="4476000">
                  <a:extLst>
                    <a:ext uri="{9D8B030D-6E8A-4147-A177-3AD203B41FA5}">
                      <a16:colId xmlns="" xmlns:a16="http://schemas.microsoft.com/office/drawing/2014/main" val="1647417612"/>
                    </a:ext>
                  </a:extLst>
                </a:gridCol>
                <a:gridCol w="1296142">
                  <a:extLst>
                    <a:ext uri="{9D8B030D-6E8A-4147-A177-3AD203B41FA5}">
                      <a16:colId xmlns="" xmlns:a16="http://schemas.microsoft.com/office/drawing/2014/main" val="3911213595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Adapte sa manière de communiquer aux enjeux des interactions</a:t>
                      </a:r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+mn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commentaires</a:t>
                      </a:r>
                      <a:endParaRPr lang="fr-FR" sz="900" dirty="0">
                        <a:effectLst/>
                        <a:latin typeface="+mn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92035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Interagit dans des situations variées et/ou complexes</a:t>
                      </a:r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2016059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Interagit dans des situations courantes</a:t>
                      </a:r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2043824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Communique  partiellement en situation de face à face</a:t>
                      </a:r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8745033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064505"/>
              </p:ext>
            </p:extLst>
          </p:nvPr>
        </p:nvGraphicFramePr>
        <p:xfrm>
          <a:off x="251520" y="2822527"/>
          <a:ext cx="5976663" cy="863600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204521">
                  <a:extLst>
                    <a:ext uri="{9D8B030D-6E8A-4147-A177-3AD203B41FA5}">
                      <a16:colId xmlns="" xmlns:a16="http://schemas.microsoft.com/office/drawing/2014/main" val="3300839967"/>
                    </a:ext>
                  </a:extLst>
                </a:gridCol>
                <a:gridCol w="4475999">
                  <a:extLst>
                    <a:ext uri="{9D8B030D-6E8A-4147-A177-3AD203B41FA5}">
                      <a16:colId xmlns="" xmlns:a16="http://schemas.microsoft.com/office/drawing/2014/main" val="855741225"/>
                    </a:ext>
                  </a:extLst>
                </a:gridCol>
                <a:gridCol w="1296143">
                  <a:extLst>
                    <a:ext uri="{9D8B030D-6E8A-4147-A177-3AD203B41FA5}">
                      <a16:colId xmlns="" xmlns:a16="http://schemas.microsoft.com/office/drawing/2014/main" val="1154400361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fr-FR" sz="900" kern="1200" dirty="0">
                          <a:effectLst/>
                        </a:rPr>
                        <a:t> </a:t>
                      </a:r>
                      <a:endParaRPr lang="fr-FR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900" kern="1200" dirty="0">
                          <a:effectLst/>
                        </a:rPr>
                        <a:t>Produit des écrits structurés et adaptés à la variabilité des situations. </a:t>
                      </a:r>
                      <a:endParaRPr lang="fr-FR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commentaires</a:t>
                      </a:r>
                      <a:endParaRPr lang="fr-FR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3252617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fr-FR" sz="900" kern="1200" dirty="0">
                          <a:effectLst/>
                        </a:rPr>
                        <a:t> </a:t>
                      </a:r>
                      <a:endParaRPr lang="fr-FR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900" kern="1200" dirty="0">
                          <a:effectLst/>
                        </a:rPr>
                        <a:t>Rédige les écrits nécessaires à son activité courante et contrôle leur recevabilité</a:t>
                      </a:r>
                      <a:endParaRPr lang="fr-FR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9079304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fr-FR" sz="900" kern="1200" dirty="0">
                          <a:effectLst/>
                        </a:rPr>
                        <a:t> </a:t>
                      </a:r>
                      <a:endParaRPr lang="fr-FR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900" kern="1200" dirty="0">
                          <a:effectLst/>
                        </a:rPr>
                        <a:t>Rédige des documents relatifs à son activité  </a:t>
                      </a:r>
                      <a:endParaRPr lang="fr-FR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9137976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Identifie les éléments clés d’un écrit informatif court en lien avec son activité</a:t>
                      </a:r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98920521"/>
                  </a:ext>
                </a:extLst>
              </a:tr>
            </a:tbl>
          </a:graphicData>
        </a:graphic>
      </p:graphicFrame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20562" y="3704383"/>
            <a:ext cx="502750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tabLst>
                <a:tab pos="2903538" algn="l"/>
              </a:tabLst>
            </a:pPr>
            <a:r>
              <a:rPr kumimoji="0" lang="fr-FR" altLang="fr-FR" sz="11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 panose="020405030504060302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Le stagiaire est capable de prendre en compte les codes sociaux en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903538" algn="l"/>
              </a:tabLst>
            </a:pPr>
            <a:r>
              <a:rPr kumimoji="0" lang="fr-FR" altLang="fr-FR" sz="11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 panose="020405030504060302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contexte professionnel</a:t>
            </a:r>
            <a:endParaRPr kumimoji="0" lang="fr-FR" altLang="fr-FR" sz="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sym typeface="Wingdings" panose="05000000000000000000" pitchFamily="2" charset="2"/>
            </a:endParaRPr>
          </a:p>
        </p:txBody>
      </p:sp>
      <p:grpSp>
        <p:nvGrpSpPr>
          <p:cNvPr id="19" name="Groupe 18"/>
          <p:cNvGrpSpPr/>
          <p:nvPr/>
        </p:nvGrpSpPr>
        <p:grpSpPr>
          <a:xfrm>
            <a:off x="467544" y="555526"/>
            <a:ext cx="5964256" cy="856557"/>
            <a:chOff x="467544" y="627534"/>
            <a:chExt cx="5964256" cy="856557"/>
          </a:xfrm>
        </p:grpSpPr>
        <p:grpSp>
          <p:nvGrpSpPr>
            <p:cNvPr id="20" name="Groupe 19"/>
            <p:cNvGrpSpPr/>
            <p:nvPr/>
          </p:nvGrpSpPr>
          <p:grpSpPr>
            <a:xfrm>
              <a:off x="467544" y="627534"/>
              <a:ext cx="5964256" cy="856557"/>
              <a:chOff x="395536" y="669487"/>
              <a:chExt cx="5964256" cy="856557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1026799" y="809765"/>
                <a:ext cx="5332993" cy="576000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898525"/>
                <a:r>
                  <a:rPr lang="fr-FR" dirty="0" smtClean="0"/>
                  <a:t>Évaluation des compétences transversales métiers</a:t>
                </a:r>
                <a:endParaRPr lang="fr-FR" dirty="0"/>
              </a:p>
            </p:txBody>
          </p:sp>
          <p:sp>
            <p:nvSpPr>
              <p:cNvPr id="23" name="Ellipse 22"/>
              <p:cNvSpPr/>
              <p:nvPr/>
            </p:nvSpPr>
            <p:spPr>
              <a:xfrm>
                <a:off x="395536" y="669487"/>
                <a:ext cx="864096" cy="856557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pic>
          <p:nvPicPr>
            <p:cNvPr id="21" name="Image 2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310" y="749530"/>
              <a:ext cx="612564" cy="612564"/>
            </a:xfrm>
            <a:prstGeom prst="rect">
              <a:avLst/>
            </a:prstGeom>
          </p:spPr>
        </p:pic>
      </p:grp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107504" y="1485579"/>
            <a:ext cx="588805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03538" algn="l"/>
              </a:tabLst>
            </a:pPr>
            <a:r>
              <a:rPr kumimoji="0" lang="fr-FR" altLang="fr-FR" sz="11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</a:t>
            </a:r>
            <a:r>
              <a:rPr kumimoji="0" lang="fr-FR" altLang="fr-FR" sz="11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 panose="02040503050406030204" pitchFamily="18" charset="0"/>
                <a:cs typeface="Arial" panose="020B0604020202020204" pitchFamily="34" charset="0"/>
              </a:rPr>
              <a:t> Le stagiaire est capable d’interagir à l’oral en contexte professionnel</a:t>
            </a:r>
            <a:endParaRPr kumimoji="0" lang="fr-FR" altLang="fr-FR" sz="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sym typeface="Wingdings" panose="05000000000000000000" pitchFamily="2" charset="2"/>
            </a:endParaRPr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32681" y="2583604"/>
            <a:ext cx="59341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03538" algn="l"/>
              </a:tabLst>
            </a:pPr>
            <a:r>
              <a:rPr kumimoji="0" lang="fr-FR" altLang="fr-FR" sz="11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</a:t>
            </a:r>
            <a:r>
              <a:rPr kumimoji="0" lang="fr-FR" altLang="fr-FR" sz="11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 panose="02040503050406030204" pitchFamily="18" charset="0"/>
                <a:cs typeface="Arial" panose="020B0604020202020204" pitchFamily="34" charset="0"/>
              </a:rPr>
              <a:t> Le stagiaire est capable d’interagir à l’écrit en contexte professionnel</a:t>
            </a:r>
            <a:endParaRPr kumimoji="0" lang="fr-FR" altLang="fr-FR" sz="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sym typeface="Wingdings" panose="05000000000000000000" pitchFamily="2" charset="2"/>
            </a:endParaRPr>
          </a:p>
        </p:txBody>
      </p:sp>
      <p:graphicFrame>
        <p:nvGraphicFramePr>
          <p:cNvPr id="28" name="Tableau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895098"/>
              </p:ext>
            </p:extLst>
          </p:nvPr>
        </p:nvGraphicFramePr>
        <p:xfrm>
          <a:off x="251520" y="4147443"/>
          <a:ext cx="5976664" cy="863600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204520">
                  <a:extLst>
                    <a:ext uri="{9D8B030D-6E8A-4147-A177-3AD203B41FA5}">
                      <a16:colId xmlns="" xmlns:a16="http://schemas.microsoft.com/office/drawing/2014/main" val="3814837068"/>
                    </a:ext>
                  </a:extLst>
                </a:gridCol>
                <a:gridCol w="4476000">
                  <a:extLst>
                    <a:ext uri="{9D8B030D-6E8A-4147-A177-3AD203B41FA5}">
                      <a16:colId xmlns="" xmlns:a16="http://schemas.microsoft.com/office/drawing/2014/main" val="328605278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3656827110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Assure l’adaptation aux différentes usages, y compris implicites</a:t>
                      </a:r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+mj-lt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commentaires</a:t>
                      </a:r>
                      <a:endParaRPr lang="fr-FR" sz="900" dirty="0">
                        <a:effectLst/>
                        <a:latin typeface="+mj-lt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3703705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Met en œuvre les conventions dans toutes les situations liées aux activités confiées</a:t>
                      </a:r>
                      <a:endParaRPr lang="fr-F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4519015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Applique les conventions en usage dans son environnement professionnel</a:t>
                      </a:r>
                      <a:endParaRPr lang="fr-F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6392060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Identifie les conventions élémentaires liés à son environnement professionnel</a:t>
                      </a:r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51674726"/>
                  </a:ext>
                </a:extLst>
              </a:tr>
            </a:tbl>
          </a:graphicData>
        </a:graphic>
      </p:graphicFrame>
      <p:pic>
        <p:nvPicPr>
          <p:cNvPr id="29" name="Imag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092" y="104225"/>
            <a:ext cx="1256308" cy="1642964"/>
          </a:xfrm>
          <a:prstGeom prst="rect">
            <a:avLst/>
          </a:prstGeom>
        </p:spPr>
      </p:pic>
      <p:sp>
        <p:nvSpPr>
          <p:cNvPr id="30" name="ZoneTexte 29"/>
          <p:cNvSpPr txBox="1"/>
          <p:nvPr/>
        </p:nvSpPr>
        <p:spPr>
          <a:xfrm>
            <a:off x="6228184" y="2198177"/>
            <a:ext cx="29158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accent5"/>
                </a:solidFill>
              </a:rPr>
              <a:t>Approche par les compétences </a:t>
            </a:r>
            <a:r>
              <a:rPr lang="fr-FR" sz="1600" dirty="0">
                <a:solidFill>
                  <a:schemeClr val="accent5"/>
                </a:solidFill>
              </a:rPr>
              <a:t>transversales reliées au </a:t>
            </a:r>
            <a:r>
              <a:rPr lang="fr-FR" sz="1600" dirty="0" smtClean="0">
                <a:solidFill>
                  <a:schemeClr val="accent5"/>
                </a:solidFill>
              </a:rPr>
              <a:t>métier et favorisant l’insertion professionnelle </a:t>
            </a:r>
          </a:p>
          <a:p>
            <a:pPr algn="r"/>
            <a:r>
              <a:rPr lang="fr-FR" sz="1400" dirty="0" smtClean="0">
                <a:solidFill>
                  <a:schemeClr val="accent5"/>
                </a:solidFill>
              </a:rPr>
              <a:t>(</a:t>
            </a:r>
            <a:r>
              <a:rPr lang="fr-FR" sz="1400" dirty="0" smtClean="0">
                <a:solidFill>
                  <a:schemeClr val="accent5"/>
                </a:solidFill>
              </a:rPr>
              <a:t>sources </a:t>
            </a:r>
            <a:r>
              <a:rPr lang="fr-FR" sz="1400" dirty="0" smtClean="0">
                <a:solidFill>
                  <a:schemeClr val="accent5"/>
                </a:solidFill>
              </a:rPr>
              <a:t>: </a:t>
            </a:r>
            <a:r>
              <a:rPr lang="fr-FR" sz="1400" dirty="0" smtClean="0">
                <a:solidFill>
                  <a:schemeClr val="accent5"/>
                </a:solidFill>
              </a:rPr>
              <a:t>travaux de l’AEFA et guide RECTEC)</a:t>
            </a:r>
            <a:endParaRPr lang="fr-FR" sz="1400" dirty="0" smtClean="0">
              <a:solidFill>
                <a:schemeClr val="accent5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accent5"/>
                </a:solidFill>
              </a:rPr>
              <a:t>Évaluation </a:t>
            </a:r>
            <a:r>
              <a:rPr lang="fr-FR" sz="1600" dirty="0">
                <a:solidFill>
                  <a:schemeClr val="accent5"/>
                </a:solidFill>
              </a:rPr>
              <a:t>par niveau/degré de maîtrise</a:t>
            </a:r>
          </a:p>
        </p:txBody>
      </p:sp>
      <p:pic>
        <p:nvPicPr>
          <p:cNvPr id="15" name="Image 1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420" y="361588"/>
            <a:ext cx="1184251" cy="16429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599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613129" y="3848438"/>
            <a:ext cx="7093609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fr-FR" altLang="fr-FR" sz="11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</a:t>
            </a:r>
            <a:r>
              <a:rPr kumimoji="0" lang="fr-FR" altLang="fr-FR" sz="11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fr-FR" altLang="fr-FR" sz="11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Le stagiaire est capable de prendre </a:t>
            </a:r>
            <a:r>
              <a:rPr lang="fr-FR" altLang="fr-FR" sz="1100" b="1" dirty="0">
                <a:solidFill>
                  <a:schemeClr val="tx1">
                    <a:lumMod val="75000"/>
                    <a:lumOff val="25000"/>
                  </a:schemeClr>
                </a:solidFill>
                <a:ea typeface="Cambria" panose="02040503050406030204" pitchFamily="18" charset="0"/>
                <a:cs typeface="Arial" panose="020B0604020202020204" pitchFamily="34" charset="0"/>
              </a:rPr>
              <a:t>de prendre en compte les aspects réglementaires et procéduraux</a:t>
            </a:r>
            <a:endParaRPr kumimoji="0" lang="fr-FR" altLang="fr-FR" sz="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sym typeface="Wingdings" panose="05000000000000000000" pitchFamily="2" charset="2"/>
            </a:endParaRP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74188"/>
              </p:ext>
            </p:extLst>
          </p:nvPr>
        </p:nvGraphicFramePr>
        <p:xfrm>
          <a:off x="827585" y="1774517"/>
          <a:ext cx="6480000" cy="863600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245516">
                  <a:extLst>
                    <a:ext uri="{9D8B030D-6E8A-4147-A177-3AD203B41FA5}">
                      <a16:colId xmlns="" xmlns:a16="http://schemas.microsoft.com/office/drawing/2014/main" val="4175056944"/>
                    </a:ext>
                  </a:extLst>
                </a:gridCol>
                <a:gridCol w="5083075">
                  <a:extLst>
                    <a:ext uri="{9D8B030D-6E8A-4147-A177-3AD203B41FA5}">
                      <a16:colId xmlns="" xmlns:a16="http://schemas.microsoft.com/office/drawing/2014/main" val="3995502785"/>
                    </a:ext>
                  </a:extLst>
                </a:gridCol>
                <a:gridCol w="1151409">
                  <a:extLst>
                    <a:ext uri="{9D8B030D-6E8A-4147-A177-3AD203B41FA5}">
                      <a16:colId xmlns="" xmlns:a16="http://schemas.microsoft.com/office/drawing/2014/main" val="1463232486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fr-F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9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Anticipe, organise et réajuste son activité </a:t>
                      </a:r>
                      <a:endParaRPr lang="fr-FR" sz="90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Commentaires</a:t>
                      </a:r>
                      <a:endParaRPr lang="fr-FR" sz="9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1368435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fr-FR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90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Adapte son organisation aux exigences d’une situation</a:t>
                      </a:r>
                      <a:endParaRPr lang="fr-FR" sz="9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2551590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fr-FR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90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Réalise son activité conformément à  l’organisation prévue </a:t>
                      </a:r>
                      <a:endParaRPr lang="fr-FR" sz="9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58756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fr-FR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90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Applique partiellement l’organisation prévue pour son activité</a:t>
                      </a:r>
                      <a:endParaRPr lang="fr-FR" sz="9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87360058"/>
                  </a:ext>
                </a:extLst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86561"/>
              </p:ext>
            </p:extLst>
          </p:nvPr>
        </p:nvGraphicFramePr>
        <p:xfrm>
          <a:off x="827584" y="2954434"/>
          <a:ext cx="6480001" cy="863600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245516">
                  <a:extLst>
                    <a:ext uri="{9D8B030D-6E8A-4147-A177-3AD203B41FA5}">
                      <a16:colId xmlns="" xmlns:a16="http://schemas.microsoft.com/office/drawing/2014/main" val="961983307"/>
                    </a:ext>
                  </a:extLst>
                </a:gridCol>
                <a:gridCol w="5083076">
                  <a:extLst>
                    <a:ext uri="{9D8B030D-6E8A-4147-A177-3AD203B41FA5}">
                      <a16:colId xmlns="" xmlns:a16="http://schemas.microsoft.com/office/drawing/2014/main" val="3233480898"/>
                    </a:ext>
                  </a:extLst>
                </a:gridCol>
                <a:gridCol w="1151409">
                  <a:extLst>
                    <a:ext uri="{9D8B030D-6E8A-4147-A177-3AD203B41FA5}">
                      <a16:colId xmlns="" xmlns:a16="http://schemas.microsoft.com/office/drawing/2014/main" val="2120951929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Fait des propositions et peut varier sa place  dans le groupe</a:t>
                      </a:r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Commentaires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8390042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Prend en compte les avis des membres  du groupe</a:t>
                      </a:r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7621200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Situe le rôle des participants et sa position dans le groupe</a:t>
                      </a:r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25447529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Identifie les modalités de fonctionnement d’un groupe </a:t>
                      </a:r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74046778"/>
                  </a:ext>
                </a:extLst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3680"/>
              </p:ext>
            </p:extLst>
          </p:nvPr>
        </p:nvGraphicFramePr>
        <p:xfrm>
          <a:off x="827585" y="4114374"/>
          <a:ext cx="6480000" cy="863600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245516">
                  <a:extLst>
                    <a:ext uri="{9D8B030D-6E8A-4147-A177-3AD203B41FA5}">
                      <a16:colId xmlns="" xmlns:a16="http://schemas.microsoft.com/office/drawing/2014/main" val="1359964266"/>
                    </a:ext>
                  </a:extLst>
                </a:gridCol>
                <a:gridCol w="5083075">
                  <a:extLst>
                    <a:ext uri="{9D8B030D-6E8A-4147-A177-3AD203B41FA5}">
                      <a16:colId xmlns="" xmlns:a16="http://schemas.microsoft.com/office/drawing/2014/main" val="2211323205"/>
                    </a:ext>
                  </a:extLst>
                </a:gridCol>
                <a:gridCol w="1151409">
                  <a:extLst>
                    <a:ext uri="{9D8B030D-6E8A-4147-A177-3AD203B41FA5}">
                      <a16:colId xmlns="" xmlns:a16="http://schemas.microsoft.com/office/drawing/2014/main" val="1796970335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fr-FR" sz="9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Assure et contrôle la  conformité des procédures  et contraintes réglementaires dans son activité.</a:t>
                      </a:r>
                      <a:endParaRPr lang="fr-FR" sz="9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Commentaires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6952187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Intègre l’ensemble des procédures et contraintes réglementaires dans son activité</a:t>
                      </a:r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732097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Applique les consignes et procédures liées à son activité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6502741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Applique partiellement les consignes et procédures liées à son activité</a:t>
                      </a:r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71074154"/>
                  </a:ext>
                </a:extLst>
              </a:tr>
            </a:tbl>
          </a:graphicData>
        </a:graphic>
      </p:graphicFrame>
      <p:grpSp>
        <p:nvGrpSpPr>
          <p:cNvPr id="19" name="Groupe 18"/>
          <p:cNvGrpSpPr/>
          <p:nvPr/>
        </p:nvGrpSpPr>
        <p:grpSpPr>
          <a:xfrm>
            <a:off x="467544" y="627534"/>
            <a:ext cx="5964256" cy="856557"/>
            <a:chOff x="467544" y="627534"/>
            <a:chExt cx="5964256" cy="856557"/>
          </a:xfrm>
        </p:grpSpPr>
        <p:grpSp>
          <p:nvGrpSpPr>
            <p:cNvPr id="20" name="Groupe 19"/>
            <p:cNvGrpSpPr/>
            <p:nvPr/>
          </p:nvGrpSpPr>
          <p:grpSpPr>
            <a:xfrm>
              <a:off x="467544" y="627534"/>
              <a:ext cx="5964256" cy="856557"/>
              <a:chOff x="395536" y="669487"/>
              <a:chExt cx="5964256" cy="856557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1026799" y="809765"/>
                <a:ext cx="5332993" cy="576000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898525"/>
                <a:r>
                  <a:rPr lang="fr-FR" dirty="0" smtClean="0"/>
                  <a:t>Évaluation des compétences transversales métiers</a:t>
                </a:r>
                <a:endParaRPr lang="fr-FR" dirty="0"/>
              </a:p>
            </p:txBody>
          </p:sp>
          <p:sp>
            <p:nvSpPr>
              <p:cNvPr id="23" name="Ellipse 22"/>
              <p:cNvSpPr/>
              <p:nvPr/>
            </p:nvSpPr>
            <p:spPr>
              <a:xfrm>
                <a:off x="395536" y="669487"/>
                <a:ext cx="864096" cy="856557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pic>
          <p:nvPicPr>
            <p:cNvPr id="21" name="Image 2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310" y="749530"/>
              <a:ext cx="612564" cy="612564"/>
            </a:xfrm>
            <a:prstGeom prst="rect">
              <a:avLst/>
            </a:prstGeom>
          </p:spPr>
        </p:pic>
      </p:grp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59411" y="1485579"/>
            <a:ext cx="388760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fr-FR" altLang="fr-FR" sz="11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</a:t>
            </a:r>
            <a:r>
              <a:rPr kumimoji="0" lang="fr-FR" altLang="fr-FR" sz="11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Le stagiaire est capable </a:t>
            </a:r>
            <a:r>
              <a:rPr lang="fr-FR" altLang="fr-FR" sz="1100" b="1" dirty="0">
                <a:solidFill>
                  <a:schemeClr val="tx1">
                    <a:lumMod val="75000"/>
                    <a:lumOff val="25000"/>
                  </a:schemeClr>
                </a:solidFill>
                <a:ea typeface="Cambria" panose="02040503050406030204" pitchFamily="18" charset="0"/>
                <a:cs typeface="Arial" panose="020B0604020202020204" pitchFamily="34" charset="0"/>
              </a:rPr>
              <a:t>de hiérarchiser des priorités </a:t>
            </a:r>
            <a:endParaRPr kumimoji="0" lang="fr-FR" altLang="fr-FR" sz="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sym typeface="Wingdings" panose="05000000000000000000" pitchFamily="2" charset="2"/>
            </a:endParaRPr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621361" y="2705475"/>
            <a:ext cx="424827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fr-FR" altLang="fr-FR" sz="11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</a:t>
            </a:r>
            <a:r>
              <a:rPr kumimoji="0" lang="fr-FR" altLang="fr-FR" sz="11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Le stagiaire est capable </a:t>
            </a:r>
            <a:r>
              <a:rPr lang="fr-FR" altLang="fr-FR" sz="1100" b="1" dirty="0">
                <a:solidFill>
                  <a:schemeClr val="tx1">
                    <a:lumMod val="75000"/>
                    <a:lumOff val="25000"/>
                  </a:schemeClr>
                </a:solidFill>
                <a:ea typeface="Cambria" panose="02040503050406030204" pitchFamily="18" charset="0"/>
                <a:cs typeface="Arial" panose="020B0604020202020204" pitchFamily="34" charset="0"/>
              </a:rPr>
              <a:t>est capable de travailler en </a:t>
            </a:r>
            <a:r>
              <a:rPr lang="fr-FR" altLang="fr-F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mbria" panose="02040503050406030204" pitchFamily="18" charset="0"/>
                <a:cs typeface="Arial" panose="020B0604020202020204" pitchFamily="34" charset="0"/>
              </a:rPr>
              <a:t>équipe</a:t>
            </a:r>
            <a:endParaRPr kumimoji="0" lang="fr-FR" altLang="fr-FR" sz="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sym typeface="Wingdings" panose="05000000000000000000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03538" algn="l"/>
              </a:tabLst>
            </a:pPr>
            <a:endParaRPr kumimoji="0" lang="fr-FR" altLang="fr-FR" sz="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sym typeface="Wingdings" panose="05000000000000000000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03538" algn="l"/>
              </a:tabLst>
            </a:pPr>
            <a:endParaRPr kumimoji="0" lang="fr-FR" altLang="fr-FR" sz="1100" b="1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68084"/>
            <a:ext cx="1256308" cy="1736468"/>
          </a:xfrm>
          <a:prstGeom prst="rect">
            <a:avLst/>
          </a:prstGeom>
        </p:spPr>
      </p:pic>
      <p:pic>
        <p:nvPicPr>
          <p:cNvPr id="26" name="Image 2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106" y="54027"/>
            <a:ext cx="1184251" cy="16429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801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3930140" y="2300267"/>
            <a:ext cx="1029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Compte rendu </a:t>
            </a:r>
            <a:r>
              <a:rPr lang="fr-FR" sz="1600" b="1" dirty="0" smtClean="0">
                <a:solidFill>
                  <a:schemeClr val="bg1"/>
                </a:solidFill>
              </a:rPr>
              <a:t>PFMP</a:t>
            </a:r>
          </a:p>
        </p:txBody>
      </p:sp>
      <p:grpSp>
        <p:nvGrpSpPr>
          <p:cNvPr id="9" name="Groupe 8"/>
          <p:cNvGrpSpPr/>
          <p:nvPr/>
        </p:nvGrpSpPr>
        <p:grpSpPr>
          <a:xfrm>
            <a:off x="467544" y="627534"/>
            <a:ext cx="5964256" cy="856557"/>
            <a:chOff x="395536" y="669487"/>
            <a:chExt cx="5964256" cy="856557"/>
          </a:xfrm>
        </p:grpSpPr>
        <p:sp>
          <p:nvSpPr>
            <p:cNvPr id="10" name="Rectangle 9"/>
            <p:cNvSpPr/>
            <p:nvPr/>
          </p:nvSpPr>
          <p:spPr>
            <a:xfrm>
              <a:off x="1026799" y="809765"/>
              <a:ext cx="5332993" cy="576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98525"/>
              <a:r>
                <a:rPr lang="fr-FR" dirty="0" smtClean="0"/>
                <a:t>Bilan du tuteur</a:t>
              </a:r>
              <a:endParaRPr lang="fr-FR" dirty="0"/>
            </a:p>
          </p:txBody>
        </p:sp>
        <p:sp>
          <p:nvSpPr>
            <p:cNvPr id="14" name="Ellipse 13"/>
            <p:cNvSpPr/>
            <p:nvPr/>
          </p:nvSpPr>
          <p:spPr>
            <a:xfrm>
              <a:off x="395536" y="669487"/>
              <a:ext cx="864096" cy="856557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35" name="Image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39" y="748659"/>
            <a:ext cx="614306" cy="614306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650"/>
          <a:stretch/>
        </p:blipFill>
        <p:spPr>
          <a:xfrm>
            <a:off x="3779912" y="1415788"/>
            <a:ext cx="4896544" cy="3676241"/>
          </a:xfrm>
          <a:prstGeom prst="rect">
            <a:avLst/>
          </a:prstGeom>
          <a:ln>
            <a:solidFill>
              <a:schemeClr val="accent4"/>
            </a:solidFill>
          </a:ln>
        </p:spPr>
      </p:pic>
      <p:sp>
        <p:nvSpPr>
          <p:cNvPr id="16" name="ZoneTexte 15"/>
          <p:cNvSpPr txBox="1"/>
          <p:nvPr/>
        </p:nvSpPr>
        <p:spPr>
          <a:xfrm>
            <a:off x="194566" y="2483792"/>
            <a:ext cx="382540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FF0000"/>
                </a:solidFill>
              </a:rPr>
              <a:t>Valoriser les points forts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FF0000"/>
                </a:solidFill>
              </a:rPr>
              <a:t>Identifier les axes de progrès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FF0000"/>
                </a:solidFill>
              </a:rPr>
              <a:t>Apprécier l’action globale du stagiaire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14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ÉRATEURS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pt_operateurs_marianne" id="{1EB93FB9-5B2A-4444-9D92-666D34DD4FF3}" vid="{9879FAF7-A2DC-4F74-A711-29419AA131B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5761E08C1A07DB43B3A357B10727CD5A" ma:contentTypeVersion="2" ma:contentTypeDescription="Crée un document." ma:contentTypeScope="" ma:versionID="3b2eb62d90c0b376c2b485a936e4b745">
  <xsd:schema xmlns:xsd="http://www.w3.org/2001/XMLSchema" xmlns:xs="http://www.w3.org/2001/XMLSchema" xmlns:p="http://schemas.microsoft.com/office/2006/metadata/properties" xmlns:ns2="d9b8819f-644e-4e2e-bf09-8a76532e681c" targetNamespace="http://schemas.microsoft.com/office/2006/metadata/properties" ma:root="true" ma:fieldsID="974c2ac12628b5015b2945173a957d44" ns2:_="">
    <xsd:import namespace="d9b8819f-644e-4e2e-bf09-8a76532e681c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b8819f-644e-4e2e-bf09-8a76532e681c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 du document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d9b8819f-644e-4e2e-bf09-8a76532e681c" xsi:nil="true"/>
  </documentManagement>
</p:properties>
</file>

<file path=customXml/itemProps1.xml><?xml version="1.0" encoding="utf-8"?>
<ds:datastoreItem xmlns:ds="http://schemas.openxmlformats.org/officeDocument/2006/customXml" ds:itemID="{C97D3793-9BAC-458C-BD96-BB8CEE1F53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b8819f-644e-4e2e-bf09-8a76532e68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A644853-58D5-4E4F-918E-447A87E436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BA0E59-EC97-427E-B729-C78A72CB1682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d9b8819f-644e-4e2e-bf09-8a76532e681c"/>
    <ds:schemaRef ds:uri="http://purl.org/dc/elements/1.1/"/>
    <ds:schemaRef ds:uri="http://www.w3.org/XML/1998/namespace"/>
    <ds:schemaRef ds:uri="http://purl.org/dc/terms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OPÉRATEURS</Template>
  <TotalTime>1605</TotalTime>
  <Words>469</Words>
  <Application>Microsoft Office PowerPoint</Application>
  <PresentationFormat>Affichage à l'écran (16:9)</PresentationFormat>
  <Paragraphs>98</Paragraphs>
  <Slides>7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OPÉRATEURS</vt:lpstr>
      <vt:lpstr>Présentation PowerPoint</vt:lpstr>
      <vt:lpstr>UNE STRUCTURATION EN 4 PARTIES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>Client</Manager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 format 16/9 standard sans pied de page</dc:title>
  <dc:subject>Client</dc:subject>
  <dc:creator>Microsoft Office User</dc:creator>
  <cp:lastModifiedBy>Isabelle Vallot</cp:lastModifiedBy>
  <cp:revision>95</cp:revision>
  <dcterms:created xsi:type="dcterms:W3CDTF">2020-08-05T13:45:51Z</dcterms:created>
  <dcterms:modified xsi:type="dcterms:W3CDTF">2020-12-07T14:24:57Z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0x010100873AB55E0CC5DA459F57F5A42893F46A005A087D358B12CA4E82A8A8BA9B8A8CF200D3544DBFAD4F664AA25DF68E6D1F0A9E00689F2856DFEDCE40890FDCED81A7DFC9005761E08C1A07DB43B3A357B10727CD5A</vt:lpwstr>
  </property>
</Properties>
</file>