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3" r:id="rId2"/>
    <p:sldId id="404" r:id="rId3"/>
    <p:sldId id="405" r:id="rId4"/>
    <p:sldId id="406" r:id="rId5"/>
    <p:sldId id="407" r:id="rId6"/>
    <p:sldId id="408" r:id="rId7"/>
    <p:sldId id="409" r:id="rId8"/>
    <p:sldId id="41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kucwaj" initials="sk" lastIdx="3" clrIdx="0">
    <p:extLst>
      <p:ext uri="{19B8F6BF-5375-455C-9EA6-DF929625EA0E}">
        <p15:presenceInfo xmlns:p15="http://schemas.microsoft.com/office/powerpoint/2012/main" userId="45dc23b2972748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00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D0940-98C9-4D14-A410-6A98825D5009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FCC0F-CCC4-4A73-BA5D-C42AA131B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93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8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13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02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5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13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68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22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27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943722-2159-4C0A-8DAA-998333CE1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D361FB-57FD-430D-9F63-D30FE63C8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D6D1E-D474-422A-8627-BB5F323B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B1D5F3-BE86-41A8-A46B-51643DF7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FB886-9CD3-46B0-91F7-FF7F9415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88EB6-51B0-4EAE-A108-DB987F82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AB4C7-B2E2-4853-973F-3D21E32DA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D83E66-544F-40E9-BBAF-5FC8DCE2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54624F-9D0F-4037-B118-6F3F413B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25566C-B5B4-4C75-89D1-F8AF4692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178919-7417-4BD3-B863-0898666E1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980279-7554-4FF5-9859-FF222E7C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4432FA-DE31-4DBB-913C-0E2164D3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BBF12F-73EF-405C-AC7D-724BC2B7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912C29-4217-4230-983D-E2EA23EC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9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 – Bureau de l’innovation pédagogique (C1-1)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savidan\Searches\Pictures\2020_logo_MENJS_jp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68627"/>
            <a:ext cx="2278789" cy="22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8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CDC0A-0E1A-4B16-B576-5C552B1B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B3DBD3-657C-4F9C-8980-489CE5EC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AE3A5A-349F-450A-865A-FC3841FD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50E272-3D4A-40C0-A8BF-C9DDF7CD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44F983-F9F5-4251-9B42-648EF11E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21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FCF0F-46ED-4B8D-B08E-602142D4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72D5E8-D7C7-49AA-B900-9DEFC3B05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D8003-F2A5-451B-B436-0A0ACC8E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35E03F-FF62-43AC-887F-1E23CF70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AFD28-0D2C-4217-BE09-A6FEBFC6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6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D8AA2-4DAF-42E7-A1E5-D7249947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13F3E9-FAA5-4376-94AB-0B54080BC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00A844-E4C7-4B90-8EEF-1FE1F084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CF1F48-D242-4DAE-A839-4D85301E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3F2371-68A6-4114-ACFB-082E37F5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592B2A-6F1C-4EAB-AA9A-60320F5F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6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0D999-F9D4-490F-8024-8497C5FE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8E6670-6C05-40EB-BB42-9FBF3E0B7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2C48FB-C3A1-4D76-B893-5331BBA2E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42F65C-A101-4E2E-B646-14946F813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1A343F-4534-4F82-97FC-9947B181E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1587A3-B507-4FB3-A8BB-A9357E3E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740389-4D4D-471E-8FDE-83077C5B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3FCFB3-A8D5-473D-8029-495AB5C3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66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3C66DE-0772-4999-9A97-A6E0B64B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EBE0D-B7B0-40AF-8D96-4180FED9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301286-EFCC-42AD-B44A-52E031DD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BC7C35-C636-40F8-AABC-C2133C4E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89DC08-E474-49D2-8EE0-028C19FB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CA1FD8-608B-4B18-8198-CC3EF1E9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0B66FB-A677-4915-BA47-60CA9D0E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8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6BBA3-2683-4FA3-832C-64DDB5C1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158565-C01E-409C-B3E5-E26E0B9B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24196B-0738-415D-B334-0FE2B05BF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18EBA5-14CD-4437-8B83-72BC89E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F79995-95CC-481D-8D02-39877AD2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63EF55-828F-43F2-8A6C-9CFD23B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05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BCEC7-6553-4AA6-92F6-12EFF6E2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1FB02B-CE44-48EE-8471-D6B6E7C22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5A11FC-AB0C-4B89-8D50-CBD7B505E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69B70D-CEC4-40C8-A860-8AFFB66E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AF8A9-7E66-46AE-8624-FAC5A6DE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B280D4-F2CD-4BAE-A751-D190F5C4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88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660D53-AE94-40D5-9836-763F97251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69816-4190-435E-87ED-631491F0F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BF4684-50FC-49A8-8946-0D8446412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B8F11-ECC4-41A5-94A3-BFEDCEA8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8F2D2-66EA-48C7-A24F-629892A18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ssources.aft-dev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mailto:contactressources@aft-dev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ressources@aft-dev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527695" y="2716163"/>
            <a:ext cx="9202218" cy="1641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cap="none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Baccalauréat professionnel </a:t>
            </a:r>
          </a:p>
          <a:p>
            <a:pPr marL="0" indent="0" algn="ctr">
              <a:buNone/>
            </a:pPr>
            <a:r>
              <a:rPr lang="fr-FR" sz="3200" cap="none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 Organisation de transport de marchandises </a:t>
            </a:r>
            <a:r>
              <a:rPr lang="fr-FR" sz="3200" cap="none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r>
              <a:rPr lang="fr-FR" sz="3200" cap="none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3200" cap="none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 pro OTM) </a:t>
            </a:r>
          </a:p>
        </p:txBody>
      </p:sp>
      <p:sp>
        <p:nvSpPr>
          <p:cNvPr id="11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</p:spTree>
    <p:extLst>
      <p:ext uri="{BB962C8B-B14F-4D97-AF65-F5344CB8AC3E}">
        <p14:creationId xmlns:p14="http://schemas.microsoft.com/office/powerpoint/2010/main" val="387246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3120320" y="6012875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smtClean="0"/>
              <a:t>Centre de ressources AFT – PREZ PNF OTM 12.01.2021</a:t>
            </a:r>
          </a:p>
          <a:p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595561" y="1344528"/>
            <a:ext cx="8108578" cy="51204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r-FR" sz="24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Accès au site Ressources : rappel du chemin, authentification</a:t>
            </a:r>
          </a:p>
          <a:p>
            <a:pPr fontAlgn="base"/>
            <a:r>
              <a:rPr lang="fr-FR" sz="24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Structure du site Ressources</a:t>
            </a:r>
          </a:p>
          <a:p>
            <a:pPr fontAlgn="base"/>
            <a:r>
              <a:rPr lang="fr-FR" sz="24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Lettres d’information – Newsletters 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"</a:t>
            </a:r>
            <a:r>
              <a:rPr lang="fr-FR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FOCUS Hebdo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, L'essentiel de la semaine" 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Une </a:t>
            </a:r>
            <a:r>
              <a:rPr lang="fr-FR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sélection mensuelle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à partir de la rentrée 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2020-2021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 des ressources mises en ligne sur le site documentaire envoyée au public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Education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 nationale (EN)</a:t>
            </a:r>
          </a:p>
          <a:p>
            <a:pPr fontAlgn="base"/>
            <a:r>
              <a:rPr lang="fr-FR" sz="24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Approche personnalisée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: veille ciblée autour d'une thématique, d'un sujet d'actualité</a:t>
            </a:r>
          </a:p>
          <a:p>
            <a:pPr fontAlgn="base"/>
            <a:r>
              <a:rPr lang="fr-FR" sz="24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Nouveauté :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  <a:cs typeface="Arial"/>
              </a:rPr>
              <a:t>à partir de Janvier 2021- Webinaires dédiés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  <a:cs typeface="Arial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  <a:cs typeface="Arial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A71B360-E57B-473C-9890-79C6AC73C1FF}"/>
              </a:ext>
            </a:extLst>
          </p:cNvPr>
          <p:cNvSpPr txBox="1">
            <a:spLocks/>
          </p:cNvSpPr>
          <p:nvPr/>
        </p:nvSpPr>
        <p:spPr bwMode="auto">
          <a:xfrm>
            <a:off x="5110163" y="240000"/>
            <a:ext cx="6605067" cy="476726"/>
          </a:xfrm>
          <a:prstGeom prst="roundRect">
            <a:avLst/>
          </a:prstGeom>
          <a:gradFill rotWithShape="1">
            <a:gsLst>
              <a:gs pos="0">
                <a:srgbClr val="29235C"/>
              </a:gs>
              <a:gs pos="50000">
                <a:srgbClr val="00A4DE">
                  <a:shade val="67500"/>
                  <a:satMod val="115000"/>
                </a:srgbClr>
              </a:gs>
              <a:gs pos="100000">
                <a:srgbClr val="009EE2"/>
              </a:gs>
            </a:gsLst>
            <a:lin ang="10800000" scaled="1"/>
          </a:gra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fr-FR"/>
            </a:defPPr>
            <a:lvl1pPr algn="ctr" eaLnBrk="0" hangingPunct="0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000" b="1"/>
            </a:lvl2pPr>
            <a:lvl3pPr eaLnBrk="0" hangingPunct="0">
              <a:defRPr sz="3000" b="1"/>
            </a:lvl3pPr>
            <a:lvl4pPr eaLnBrk="0" hangingPunct="0">
              <a:defRPr sz="3000" b="1"/>
            </a:lvl4pPr>
            <a:lvl5pPr eaLnBrk="0" hangingPunct="0">
              <a:defRPr sz="3000" b="1"/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fr-FR" altLang="fr-FR" sz="2200" dirty="0">
                <a:latin typeface="Blogger Sans" panose="02000506030000020004" pitchFamily="50" charset="0"/>
                <a:ea typeface="Blogger Sans" panose="02000506030000020004" pitchFamily="50" charset="0"/>
              </a:rPr>
              <a:t>Présentation du Site Ressources AFT - Profil EN</a:t>
            </a:r>
          </a:p>
        </p:txBody>
      </p:sp>
    </p:spTree>
    <p:extLst>
      <p:ext uri="{BB962C8B-B14F-4D97-AF65-F5344CB8AC3E}">
        <p14:creationId xmlns:p14="http://schemas.microsoft.com/office/powerpoint/2010/main" val="267267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3120320" y="6012875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smtClean="0"/>
              <a:t>Centre de ressources AFT – PREZ PNF OTM 12.01.2021</a:t>
            </a:r>
          </a:p>
          <a:p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D33F6671-095F-4FD4-91E6-6CA5C8A6FA08}"/>
              </a:ext>
            </a:extLst>
          </p:cNvPr>
          <p:cNvSpPr txBox="1">
            <a:spLocks/>
          </p:cNvSpPr>
          <p:nvPr/>
        </p:nvSpPr>
        <p:spPr>
          <a:xfrm>
            <a:off x="2238374" y="1149566"/>
            <a:ext cx="437997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Adresse du portail documentaire  </a:t>
            </a:r>
            <a:r>
              <a:rPr lang="fr-FR" sz="2000" dirty="0" smtClean="0">
                <a:latin typeface="Blogger Sans" panose="02000506030000020004" pitchFamily="50" charset="0"/>
                <a:ea typeface="Blogger Sans" panose="02000506030000020004" pitchFamily="50" charset="0"/>
                <a:hlinkClick r:id="rId3"/>
              </a:rPr>
              <a:t>http://ressources.aft-dev.com/</a:t>
            </a:r>
            <a:endParaRPr lang="fr-FR" sz="20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endParaRPr lang="fr-FR" sz="15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r>
              <a:rPr lang="fr-FR" sz="20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Accès sécurisé sur profil  </a:t>
            </a:r>
          </a:p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Création de l’Identifiant (</a:t>
            </a:r>
            <a:r>
              <a:rPr lang="fr-FR" sz="2000" dirty="0" smtClean="0">
                <a:solidFill>
                  <a:srgbClr val="FF0000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messagerie professionnelle à privilégier)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/ Mot de passe après validation du référent de l’établissement </a:t>
            </a:r>
          </a:p>
          <a:p>
            <a:endParaRPr lang="fr-FR" sz="15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 marL="342900" indent="-342900"/>
            <a:r>
              <a:rPr lang="fr-FR" sz="20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Pour toute demande de renseignements</a:t>
            </a:r>
            <a:br>
              <a:rPr lang="fr-FR" sz="2000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</a:b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contactez-nous </a:t>
            </a:r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via</a:t>
            </a:r>
          </a:p>
          <a:p>
            <a:r>
              <a:rPr lang="fr-FR" sz="2000" dirty="0" smtClean="0">
                <a:latin typeface="Blogger Sans" panose="02000506030000020004" pitchFamily="50" charset="0"/>
                <a:ea typeface="Blogger Sans" panose="02000506030000020004" pitchFamily="50" charset="0"/>
                <a:hlinkClick r:id="rId4"/>
              </a:rPr>
              <a:t>contactressources@aft-dev.com</a:t>
            </a:r>
            <a:endParaRPr lang="fr-FR" sz="1800" dirty="0" smtClean="0"/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endParaRPr lang="fr-FR" sz="20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endParaRPr lang="fr-FR" sz="2400" dirty="0">
              <a:latin typeface="Blogger Sans" panose="02000506030000020004" pitchFamily="50" charset="0"/>
              <a:ea typeface="Blogger Sans" panose="02000506030000020004" pitchFamily="50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736E886-8BAC-4869-88C6-352D65DE00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740" y="1166019"/>
            <a:ext cx="3860998" cy="4172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E8D54B1E-1B6B-401E-8594-4D0424B12389}"/>
              </a:ext>
            </a:extLst>
          </p:cNvPr>
          <p:cNvSpPr txBox="1">
            <a:spLocks/>
          </p:cNvSpPr>
          <p:nvPr/>
        </p:nvSpPr>
        <p:spPr bwMode="auto">
          <a:xfrm>
            <a:off x="5251573" y="290483"/>
            <a:ext cx="6605067" cy="476726"/>
          </a:xfrm>
          <a:prstGeom prst="roundRect">
            <a:avLst/>
          </a:prstGeom>
          <a:gradFill rotWithShape="1">
            <a:gsLst>
              <a:gs pos="0">
                <a:srgbClr val="29235C"/>
              </a:gs>
              <a:gs pos="50000">
                <a:srgbClr val="00A4DE">
                  <a:shade val="67500"/>
                  <a:satMod val="115000"/>
                </a:srgbClr>
              </a:gs>
              <a:gs pos="100000">
                <a:srgbClr val="009EE2"/>
              </a:gs>
            </a:gsLst>
            <a:lin ang="10800000" scaled="1"/>
          </a:gra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fr-FR"/>
            </a:defPPr>
            <a:lvl1pPr algn="ctr" eaLnBrk="0" hangingPunct="0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000" b="1"/>
            </a:lvl2pPr>
            <a:lvl3pPr eaLnBrk="0" hangingPunct="0">
              <a:defRPr sz="3000" b="1"/>
            </a:lvl3pPr>
            <a:lvl4pPr eaLnBrk="0" hangingPunct="0">
              <a:defRPr sz="3000" b="1"/>
            </a:lvl4pPr>
            <a:lvl5pPr eaLnBrk="0" hangingPunct="0">
              <a:defRPr sz="3000" b="1"/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fr-FR" altLang="fr-FR" sz="2200" dirty="0">
                <a:latin typeface="Blogger Sans" panose="02000506030000020004" pitchFamily="50" charset="0"/>
                <a:ea typeface="Blogger Sans" panose="02000506030000020004" pitchFamily="50" charset="0"/>
              </a:rPr>
              <a:t>Site Ressources  AFT -  Accès</a:t>
            </a:r>
          </a:p>
        </p:txBody>
      </p:sp>
    </p:spTree>
    <p:extLst>
      <p:ext uri="{BB962C8B-B14F-4D97-AF65-F5344CB8AC3E}">
        <p14:creationId xmlns:p14="http://schemas.microsoft.com/office/powerpoint/2010/main" val="52768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3120320" y="6012875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smtClean="0"/>
              <a:t>Centre de ressources AFT – PREZ PNF OTM 12.01.2021</a:t>
            </a:r>
          </a:p>
          <a:p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627455B-BD33-4910-8D5B-A731A94E489F}"/>
              </a:ext>
            </a:extLst>
          </p:cNvPr>
          <p:cNvSpPr txBox="1">
            <a:spLocks/>
          </p:cNvSpPr>
          <p:nvPr/>
        </p:nvSpPr>
        <p:spPr>
          <a:xfrm>
            <a:off x="2305932" y="1164020"/>
            <a:ext cx="1628775" cy="4767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4 onglets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FB47FDF-5374-420C-8DA6-48A59C25FC60}"/>
              </a:ext>
            </a:extLst>
          </p:cNvPr>
          <p:cNvSpPr txBox="1">
            <a:spLocks/>
          </p:cNvSpPr>
          <p:nvPr/>
        </p:nvSpPr>
        <p:spPr bwMode="auto">
          <a:xfrm>
            <a:off x="5138737" y="341067"/>
            <a:ext cx="6605067" cy="476726"/>
          </a:xfrm>
          <a:prstGeom prst="roundRect">
            <a:avLst/>
          </a:prstGeom>
          <a:gradFill rotWithShape="1">
            <a:gsLst>
              <a:gs pos="0">
                <a:srgbClr val="29235C"/>
              </a:gs>
              <a:gs pos="50000">
                <a:srgbClr val="00A4DE">
                  <a:shade val="67500"/>
                  <a:satMod val="115000"/>
                </a:srgbClr>
              </a:gs>
              <a:gs pos="100000">
                <a:srgbClr val="009EE2"/>
              </a:gs>
            </a:gsLst>
            <a:lin ang="10800000" scaled="1"/>
          </a:gra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fr-FR"/>
            </a:defPPr>
            <a:lvl1pPr algn="ctr" eaLnBrk="0" hangingPunct="0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000" b="1"/>
            </a:lvl2pPr>
            <a:lvl3pPr eaLnBrk="0" hangingPunct="0">
              <a:defRPr sz="3000" b="1"/>
            </a:lvl3pPr>
            <a:lvl4pPr eaLnBrk="0" hangingPunct="0">
              <a:defRPr sz="3000" b="1"/>
            </a:lvl4pPr>
            <a:lvl5pPr eaLnBrk="0" hangingPunct="0">
              <a:defRPr sz="3000" b="1"/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fr-FR" altLang="fr-FR" sz="2200" dirty="0">
                <a:latin typeface="Blogger Sans" panose="02000506030000020004" pitchFamily="50" charset="0"/>
                <a:ea typeface="Blogger Sans" panose="02000506030000020004" pitchFamily="50" charset="0"/>
              </a:rPr>
              <a:t>Site Ressources  AFT -  Structure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F5C9CB1-D5B4-445D-842C-ED192B919042}"/>
              </a:ext>
            </a:extLst>
          </p:cNvPr>
          <p:cNvSpPr txBox="1"/>
          <p:nvPr/>
        </p:nvSpPr>
        <p:spPr>
          <a:xfrm>
            <a:off x="6905555" y="1084397"/>
            <a:ext cx="4951085" cy="4745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Page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d’accueil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(Carrousel,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FOCUSHebdo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, Zoom réglementaire)</a:t>
            </a:r>
          </a:p>
          <a:p>
            <a:pPr>
              <a:lnSpc>
                <a:spcPct val="90000"/>
              </a:lnSpc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Accès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aux ressources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(Thématique, Bibliographique, Pédagogique, Réglementaire)</a:t>
            </a:r>
          </a:p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Présentation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du CdR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(Contacts et Services proposés)</a:t>
            </a:r>
          </a:p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Espace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personnel à chaque abonné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(Identifiant/Mot de passe, Classeurs et Favoris personnels)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6CCC55AB-15AE-49A4-8AA0-D69C994CF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00217"/>
            <a:ext cx="4426643" cy="3377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6076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3120320" y="6012875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smtClean="0"/>
              <a:t>Centre de ressources AFT – PREZ PNF OTM 12.01.2021</a:t>
            </a:r>
          </a:p>
          <a:p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627455B-BD33-4910-8D5B-A731A94E489F}"/>
              </a:ext>
            </a:extLst>
          </p:cNvPr>
          <p:cNvSpPr txBox="1">
            <a:spLocks/>
          </p:cNvSpPr>
          <p:nvPr/>
        </p:nvSpPr>
        <p:spPr>
          <a:xfrm>
            <a:off x="2085703" y="1929890"/>
            <a:ext cx="3124200" cy="4767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4 grandes entrées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FB47FDF-5374-420C-8DA6-48A59C25FC60}"/>
              </a:ext>
            </a:extLst>
          </p:cNvPr>
          <p:cNvSpPr txBox="1">
            <a:spLocks/>
          </p:cNvSpPr>
          <p:nvPr/>
        </p:nvSpPr>
        <p:spPr bwMode="auto">
          <a:xfrm>
            <a:off x="5209903" y="325958"/>
            <a:ext cx="6605067" cy="476726"/>
          </a:xfrm>
          <a:prstGeom prst="roundRect">
            <a:avLst/>
          </a:prstGeom>
          <a:gradFill rotWithShape="1">
            <a:gsLst>
              <a:gs pos="0">
                <a:srgbClr val="29235C"/>
              </a:gs>
              <a:gs pos="50000">
                <a:srgbClr val="00A4DE">
                  <a:shade val="67500"/>
                  <a:satMod val="115000"/>
                </a:srgbClr>
              </a:gs>
              <a:gs pos="100000">
                <a:srgbClr val="009EE2"/>
              </a:gs>
            </a:gsLst>
            <a:lin ang="10800000" scaled="1"/>
          </a:gra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fr-FR"/>
            </a:defPPr>
            <a:lvl1pPr algn="ctr" eaLnBrk="0" hangingPunct="0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000" b="1"/>
            </a:lvl2pPr>
            <a:lvl3pPr eaLnBrk="0" hangingPunct="0">
              <a:defRPr sz="3000" b="1"/>
            </a:lvl3pPr>
            <a:lvl4pPr eaLnBrk="0" hangingPunct="0">
              <a:defRPr sz="3000" b="1"/>
            </a:lvl4pPr>
            <a:lvl5pPr eaLnBrk="0" hangingPunct="0">
              <a:defRPr sz="3000" b="1"/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fr-FR" altLang="fr-FR" sz="2200" dirty="0">
                <a:latin typeface="Blogger Sans" panose="02000506030000020004" pitchFamily="50" charset="0"/>
                <a:ea typeface="Blogger Sans" panose="02000506030000020004" pitchFamily="50" charset="0"/>
              </a:rPr>
              <a:t>Site Ressources AFT  - Structure (Suite)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4DC56C9-9ECD-44D4-95E9-2750EC4A8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335" y="3057547"/>
            <a:ext cx="6605067" cy="2556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2F5C9CB1-D5B4-445D-842C-ED192B919042}"/>
              </a:ext>
            </a:extLst>
          </p:cNvPr>
          <p:cNvSpPr txBox="1"/>
          <p:nvPr/>
        </p:nvSpPr>
        <p:spPr>
          <a:xfrm>
            <a:off x="5543550" y="905425"/>
            <a:ext cx="5381625" cy="206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b="1" dirty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Ressources</a:t>
            </a:r>
          </a:p>
          <a:p>
            <a:pPr>
              <a:lnSpc>
                <a:spcPct val="90000"/>
              </a:lnSpc>
            </a:pP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Thématiques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(14 thèmes) : Rapport,</a:t>
            </a:r>
            <a:b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</a:b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  Communiqué, Article, Vidéo, Infographie,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Bibliographiques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(Ouvrages + E-books*)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Pédagogiques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(Conduite, Transport, Logistique)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Réglementaires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(Carrousel, Thématiques, Actus)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1D9B97F-B95F-4577-B8EB-82185335A5C6}"/>
              </a:ext>
            </a:extLst>
          </p:cNvPr>
          <p:cNvSpPr txBox="1"/>
          <p:nvPr/>
        </p:nvSpPr>
        <p:spPr>
          <a:xfrm>
            <a:off x="1973179" y="5669757"/>
            <a:ext cx="8325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*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Un guide d’utilisation des e-books est disponible sur demande contactressources@aft-dev.com </a:t>
            </a:r>
          </a:p>
        </p:txBody>
      </p:sp>
    </p:spTree>
    <p:extLst>
      <p:ext uri="{BB962C8B-B14F-4D97-AF65-F5344CB8AC3E}">
        <p14:creationId xmlns:p14="http://schemas.microsoft.com/office/powerpoint/2010/main" val="391756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3120320" y="6012875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smtClean="0"/>
              <a:t>Centre de ressources AFT – PREZ PNF OTM 12.01.2021</a:t>
            </a:r>
          </a:p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8D54B1E-1B6B-401E-8594-4D0424B12389}"/>
              </a:ext>
            </a:extLst>
          </p:cNvPr>
          <p:cNvSpPr txBox="1">
            <a:spLocks/>
          </p:cNvSpPr>
          <p:nvPr/>
        </p:nvSpPr>
        <p:spPr bwMode="auto">
          <a:xfrm>
            <a:off x="5251573" y="338543"/>
            <a:ext cx="6605067" cy="476726"/>
          </a:xfrm>
          <a:prstGeom prst="roundRect">
            <a:avLst/>
          </a:prstGeom>
          <a:gradFill rotWithShape="1">
            <a:gsLst>
              <a:gs pos="0">
                <a:srgbClr val="29235C"/>
              </a:gs>
              <a:gs pos="50000">
                <a:srgbClr val="00A4DE">
                  <a:shade val="67500"/>
                  <a:satMod val="115000"/>
                </a:srgbClr>
              </a:gs>
              <a:gs pos="100000">
                <a:srgbClr val="009EE2"/>
              </a:gs>
            </a:gsLst>
            <a:lin ang="10800000" scaled="1"/>
          </a:gra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fr-FR"/>
            </a:defPPr>
            <a:lvl1pPr algn="ctr" eaLnBrk="0" hangingPunct="0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000" b="1"/>
            </a:lvl2pPr>
            <a:lvl3pPr eaLnBrk="0" hangingPunct="0">
              <a:defRPr sz="3000" b="1"/>
            </a:lvl3pPr>
            <a:lvl4pPr eaLnBrk="0" hangingPunct="0">
              <a:defRPr sz="3000" b="1"/>
            </a:lvl4pPr>
            <a:lvl5pPr eaLnBrk="0" hangingPunct="0">
              <a:defRPr sz="3000" b="1"/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fr-FR" altLang="fr-FR" sz="2200" dirty="0">
                <a:latin typeface="Blogger Sans" panose="02000506030000020004" pitchFamily="50" charset="0"/>
                <a:ea typeface="Blogger Sans" panose="02000506030000020004" pitchFamily="50" charset="0"/>
              </a:rPr>
              <a:t>Site Ressources AFT - Newsletters 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2E6624C3-0877-4C75-9D4E-C5D5B49A1117}"/>
              </a:ext>
            </a:extLst>
          </p:cNvPr>
          <p:cNvGrpSpPr/>
          <p:nvPr/>
        </p:nvGrpSpPr>
        <p:grpSpPr>
          <a:xfrm>
            <a:off x="2358090" y="1066717"/>
            <a:ext cx="4352272" cy="4767054"/>
            <a:chOff x="1457979" y="887771"/>
            <a:chExt cx="4352272" cy="5048416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8BDF63DB-7942-461B-8816-13819DDEB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7979" y="887771"/>
              <a:ext cx="4285784" cy="22815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3F74368A-393D-4D85-BBCB-A32D4B4940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58171" y="3122223"/>
              <a:ext cx="4348904" cy="46357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F5FF58AF-69DD-4947-98BB-C13A0082B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64502" y="3611968"/>
              <a:ext cx="4342592" cy="5270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B4D9802B-E49F-4C75-B978-066740EB9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61347" y="4139045"/>
              <a:ext cx="4348904" cy="179714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909527E3-6A52-4C4A-B315-868E71A1AD85}"/>
              </a:ext>
            </a:extLst>
          </p:cNvPr>
          <p:cNvGrpSpPr/>
          <p:nvPr/>
        </p:nvGrpSpPr>
        <p:grpSpPr>
          <a:xfrm>
            <a:off x="8066989" y="1081943"/>
            <a:ext cx="2680436" cy="4751828"/>
            <a:chOff x="7347601" y="874842"/>
            <a:chExt cx="2680436" cy="4751828"/>
          </a:xfrm>
        </p:grpSpPr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8F661017-A988-4F6C-9CFE-13617D860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86203" y="874842"/>
              <a:ext cx="2641834" cy="289927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B041D6F1-D1E8-4FE5-925C-5A341831A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347601" y="3774116"/>
              <a:ext cx="2680436" cy="185255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95393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3120320" y="6012875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smtClean="0"/>
              <a:t>Centre de ressources AFT – PREZ PNF OTM 12.01.2021</a:t>
            </a:r>
          </a:p>
          <a:p>
            <a:endParaRPr lang="fr-FR" dirty="0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D33F6671-095F-4FD4-91E6-6CA5C8A6FA08}"/>
              </a:ext>
            </a:extLst>
          </p:cNvPr>
          <p:cNvSpPr txBox="1">
            <a:spLocks/>
          </p:cNvSpPr>
          <p:nvPr/>
        </p:nvSpPr>
        <p:spPr>
          <a:xfrm>
            <a:off x="2681289" y="1513600"/>
            <a:ext cx="8221578" cy="439658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00AEEF"/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Prestations documentaires ciblées à la demande</a:t>
            </a:r>
          </a:p>
          <a:p>
            <a:pPr marL="342900" indent="-342900"/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Les enseignants peuvent, ponctuellement</a:t>
            </a:r>
            <a:r>
              <a:rPr lang="fr-FR" sz="2000" dirty="0" smtClean="0"/>
              <a:t>,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demander une recherche documentaire</a:t>
            </a:r>
            <a:endParaRPr lang="fr-FR" sz="2000" dirty="0" smtClean="0"/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Les documentalistes des établissements peuvent solliciter le Centre de Ressources pour constituer un fonds documentaire, établir une bibliographie spécifique Transport/Logistique…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</a:t>
            </a:r>
            <a:r>
              <a:rPr lang="fr-FR" sz="2400" dirty="0" smtClean="0">
                <a:latin typeface="Blogger Sans" panose="02000506030000020004" pitchFamily="50" charset="0"/>
                <a:ea typeface="Blogger Sans" panose="02000506030000020004" pitchFamily="50" charset="0"/>
                <a:hlinkClick r:id="rId3"/>
              </a:rPr>
              <a:t>contactressources@aft-dev.com</a:t>
            </a:r>
            <a:endParaRPr lang="fr-FR" sz="24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A partir de Janvier 2021 : Lancement dans le cadre des « Web </a:t>
            </a:r>
            <a:r>
              <a:rPr lang="fr-F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Educ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 » de webinaires dédiés à la navigation sur le portail ressources.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50" charset="0"/>
                <a:ea typeface="Blogger Sans" panose="02000506030000020004" pitchFamily="50" charset="0"/>
              </a:rPr>
              <a:t>  </a:t>
            </a:r>
            <a:endParaRPr lang="fr-FR" sz="24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endParaRPr lang="fr-FR" sz="2000" dirty="0" smtClean="0">
              <a:latin typeface="Blogger Sans" panose="02000506030000020004" pitchFamily="50" charset="0"/>
              <a:ea typeface="Blogger Sans" panose="02000506030000020004" pitchFamily="50" charset="0"/>
            </a:endParaRPr>
          </a:p>
          <a:p>
            <a:endParaRPr lang="fr-FR" sz="2400" dirty="0">
              <a:latin typeface="Blogger Sans" panose="02000506030000020004" pitchFamily="50" charset="0"/>
              <a:ea typeface="Blogger Sans" panose="02000506030000020004" pitchFamily="50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E8D54B1E-1B6B-401E-8594-4D0424B12389}"/>
              </a:ext>
            </a:extLst>
          </p:cNvPr>
          <p:cNvSpPr txBox="1">
            <a:spLocks/>
          </p:cNvSpPr>
          <p:nvPr/>
        </p:nvSpPr>
        <p:spPr bwMode="auto">
          <a:xfrm>
            <a:off x="4953000" y="409593"/>
            <a:ext cx="6605067" cy="476726"/>
          </a:xfrm>
          <a:prstGeom prst="roundRect">
            <a:avLst/>
          </a:prstGeom>
          <a:gradFill rotWithShape="1">
            <a:gsLst>
              <a:gs pos="0">
                <a:srgbClr val="29235C"/>
              </a:gs>
              <a:gs pos="50000">
                <a:srgbClr val="00A4DE">
                  <a:shade val="67500"/>
                  <a:satMod val="115000"/>
                </a:srgbClr>
              </a:gs>
              <a:gs pos="100000">
                <a:srgbClr val="009EE2"/>
              </a:gs>
            </a:gsLst>
            <a:lin ang="10800000" scaled="1"/>
          </a:gra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fr-FR"/>
            </a:defPPr>
            <a:lvl1pPr algn="ctr" eaLnBrk="0" hangingPunct="0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000" b="1"/>
            </a:lvl2pPr>
            <a:lvl3pPr eaLnBrk="0" hangingPunct="0">
              <a:defRPr sz="3000" b="1"/>
            </a:lvl3pPr>
            <a:lvl4pPr eaLnBrk="0" hangingPunct="0">
              <a:defRPr sz="3000" b="1"/>
            </a:lvl4pPr>
            <a:lvl5pPr eaLnBrk="0" hangingPunct="0">
              <a:defRPr sz="3000" b="1"/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fr-FR" altLang="fr-FR" sz="2200" dirty="0">
                <a:latin typeface="Blogger Sans" panose="02000506030000020004" pitchFamily="50" charset="0"/>
                <a:ea typeface="Blogger Sans" panose="02000506030000020004" pitchFamily="50" charset="0"/>
              </a:rPr>
              <a:t>Site Ressources AFT - Information ciblée EN</a:t>
            </a:r>
          </a:p>
        </p:txBody>
      </p:sp>
    </p:spTree>
    <p:extLst>
      <p:ext uri="{BB962C8B-B14F-4D97-AF65-F5344CB8AC3E}">
        <p14:creationId xmlns:p14="http://schemas.microsoft.com/office/powerpoint/2010/main" val="383872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8946BF-9ADB-4B55-8FF3-1E842F52350E}"/>
              </a:ext>
            </a:extLst>
          </p:cNvPr>
          <p:cNvSpPr txBox="1">
            <a:spLocks/>
          </p:cNvSpPr>
          <p:nvPr/>
        </p:nvSpPr>
        <p:spPr bwMode="gray">
          <a:xfrm>
            <a:off x="4491920" y="418364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b="1" dirty="0" smtClean="0"/>
              <a:t>Centre de ressources AFT</a:t>
            </a:r>
            <a:endParaRPr lang="fr-FR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51" y="2364523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656829" y="3520512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Vos questions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7670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443</Words>
  <Application>Microsoft Office PowerPoint</Application>
  <PresentationFormat>Grand écran</PresentationFormat>
  <Paragraphs>78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Blogger Sans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 Viain - IEN-ET économie gestion;Carol Lussato</dc:creator>
  <cp:lastModifiedBy>Philippe Viain</cp:lastModifiedBy>
  <cp:revision>43</cp:revision>
  <dcterms:created xsi:type="dcterms:W3CDTF">2020-11-22T14:39:07Z</dcterms:created>
  <dcterms:modified xsi:type="dcterms:W3CDTF">2021-01-11T13:32:23Z</dcterms:modified>
</cp:coreProperties>
</file>