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9"/>
  </p:notesMasterIdLst>
  <p:handoutMasterIdLst>
    <p:handoutMasterId r:id="rId30"/>
  </p:handoutMasterIdLst>
  <p:sldIdLst>
    <p:sldId id="332" r:id="rId5"/>
    <p:sldId id="347" r:id="rId6"/>
    <p:sldId id="348" r:id="rId7"/>
    <p:sldId id="353" r:id="rId8"/>
    <p:sldId id="343" r:id="rId9"/>
    <p:sldId id="344" r:id="rId10"/>
    <p:sldId id="345" r:id="rId11"/>
    <p:sldId id="346" r:id="rId12"/>
    <p:sldId id="335" r:id="rId13"/>
    <p:sldId id="336" r:id="rId14"/>
    <p:sldId id="351" r:id="rId15"/>
    <p:sldId id="352" r:id="rId16"/>
    <p:sldId id="349" r:id="rId17"/>
    <p:sldId id="350" r:id="rId18"/>
    <p:sldId id="358" r:id="rId19"/>
    <p:sldId id="337" r:id="rId20"/>
    <p:sldId id="338" r:id="rId21"/>
    <p:sldId id="354" r:id="rId22"/>
    <p:sldId id="357" r:id="rId23"/>
    <p:sldId id="339" r:id="rId24"/>
    <p:sldId id="340" r:id="rId25"/>
    <p:sldId id="355" r:id="rId26"/>
    <p:sldId id="341" r:id="rId27"/>
    <p:sldId id="342" r:id="rId28"/>
  </p:sldIdLst>
  <p:sldSz cx="9144000" cy="5143500" type="screen16x9"/>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2"/>
            <p14:sldId id="347"/>
            <p14:sldId id="348"/>
            <p14:sldId id="353"/>
            <p14:sldId id="343"/>
            <p14:sldId id="344"/>
            <p14:sldId id="345"/>
            <p14:sldId id="346"/>
            <p14:sldId id="335"/>
            <p14:sldId id="336"/>
            <p14:sldId id="351"/>
            <p14:sldId id="352"/>
            <p14:sldId id="349"/>
            <p14:sldId id="350"/>
            <p14:sldId id="358"/>
            <p14:sldId id="337"/>
            <p14:sldId id="338"/>
            <p14:sldId id="354"/>
            <p14:sldId id="357"/>
            <p14:sldId id="339"/>
            <p14:sldId id="340"/>
            <p14:sldId id="355"/>
            <p14:sldId id="341"/>
            <p14:sldId id="34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74620" autoAdjust="0"/>
  </p:normalViewPr>
  <p:slideViewPr>
    <p:cSldViewPr showGuides="1">
      <p:cViewPr varScale="1">
        <p:scale>
          <a:sx n="146" d="100"/>
          <a:sy n="146" d="100"/>
        </p:scale>
        <p:origin x="378"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954"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2A1A8E5-18EF-4A62-A353-90A5AE75A2F6}" type="datetimeFigureOut">
              <a:rPr lang="fr-FR" smtClean="0"/>
              <a:t>11/01/2021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8C12279-6766-4DA9-9A7C-0839ED12F7D2}" type="slidenum">
              <a:rPr lang="fr-FR" smtClean="0"/>
              <a:t>‹N°›</a:t>
            </a:fld>
            <a:endParaRPr lang="fr-FR"/>
          </a:p>
        </p:txBody>
      </p:sp>
    </p:spTree>
    <p:extLst>
      <p:ext uri="{BB962C8B-B14F-4D97-AF65-F5344CB8AC3E}">
        <p14:creationId xmlns:p14="http://schemas.microsoft.com/office/powerpoint/2010/main" val="245870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itchFamily="34" charset="0"/>
              </a:defRPr>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itchFamily="34" charset="0"/>
              </a:defRPr>
            </a:lvl1pPr>
          </a:lstStyle>
          <a:p>
            <a:fld id="{D680E798-53FF-4C51-A981-953463752515}" type="datetimeFigureOut">
              <a:rPr lang="fr-FR" smtClean="0"/>
              <a:pPr/>
              <a:t>11/01/2021</a:t>
            </a:fld>
            <a:endParaRPr lang="fr-FR"/>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Deux diapositives</a:t>
            </a:r>
            <a:r>
              <a:rPr lang="fr-FR" baseline="0" dirty="0"/>
              <a:t> pour faire le lien entre le référentiel des activités professionnelles (RAP) et le référentiel de compétences.</a:t>
            </a:r>
            <a:endParaRPr lang="fr-FR" dirty="0"/>
          </a:p>
          <a:p>
            <a:r>
              <a:rPr lang="fr-FR" dirty="0"/>
              <a:t>Le RAP</a:t>
            </a:r>
            <a:r>
              <a:rPr lang="fr-FR" baseline="0" dirty="0"/>
              <a:t> conditionne l’écriture du référentiel de compétences. </a:t>
            </a:r>
          </a:p>
          <a:p>
            <a:r>
              <a:rPr lang="fr-FR" baseline="0" dirty="0"/>
              <a:t>Il induit les compétences professionnelles à développer auprès des apprenants. En outre, le RAP est le support sur lequel le professeur peut s’appuyer pour construire ses séquences pédagogiques.</a:t>
            </a:r>
          </a:p>
          <a:p>
            <a:r>
              <a:rPr lang="fr-FR" baseline="0" dirty="0"/>
              <a:t>Ainsi trois pôles d’activités, trois blocs de compétences.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171934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cette étape de travail et</a:t>
            </a:r>
            <a:r>
              <a:rPr lang="fr-FR" baseline="0" dirty="0"/>
              <a:t> puisque l’on vient de parler de scénario pédagogique, il est temps de faire référence au guide d’accompagnement pédagogique qui a été élaboré pour expliciter le référentiel et faciliter le travail des enseignants.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Plusieurs niveaux de lecture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 contexte professionnel qui rappelle le contexte professionnel dans lequel s’exerce cette compétence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Des exemples de modalités d’animation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Des ressources pédagogiques diverses, riches et très variées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58700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GAP les rédacteurs se</a:t>
            </a:r>
            <a:r>
              <a:rPr lang="fr-FR" baseline="0" dirty="0"/>
              <a:t> sont attachés à prendre en compte et mettre en exergue les ressources pédagogiques de l’AFT ; nous avons souhaité également établir des liens avec d’autres disciplines comme l’économie-droit par exemple  sans oublier les éléments de la </a:t>
            </a:r>
            <a:r>
              <a:rPr lang="fr-FR" baseline="0" dirty="0" err="1"/>
              <a:t>co</a:t>
            </a:r>
            <a:r>
              <a:rPr lang="fr-FR" baseline="0" dirty="0"/>
              <a:t>-intervention. Ici c’est l’occasion d’insister sur le fait qu’il ne s’agit pas d’un simple rappel ou lien, nous avons pris le temps de donner du détail et la référence exacte aux programmes de français et de mathématiques</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08777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dirty="0">
                <a:solidFill>
                  <a:srgbClr val="002060"/>
                </a:solidFill>
                <a:latin typeface="Calibri" panose="020F0502020204030204" pitchFamily="34" charset="0"/>
                <a:cs typeface="Calibri" panose="020F0502020204030204" pitchFamily="34" charset="0"/>
              </a:rPr>
              <a:t>Pour cette compétence, nous donnons</a:t>
            </a:r>
            <a:r>
              <a:rPr lang="fr-FR" sz="1200" b="1" baseline="0" dirty="0">
                <a:solidFill>
                  <a:srgbClr val="002060"/>
                </a:solidFill>
                <a:latin typeface="Calibri" panose="020F0502020204030204" pitchFamily="34" charset="0"/>
                <a:cs typeface="Calibri" panose="020F0502020204030204" pitchFamily="34" charset="0"/>
              </a:rPr>
              <a:t> un coup de projecteur sur le savoir relatif à l’organisation de la profession car c’est l’occasion de rappeler ici que le bac pro OTM donne l’équivalence de l’attestation de capacité professionnelle en transport léger de marchandises en déposant un dossier à la DREAL C’est une information importante pour un élève qui </a:t>
            </a:r>
            <a:r>
              <a:rPr lang="fr-FR" sz="1200" b="1" dirty="0">
                <a:solidFill>
                  <a:srgbClr val="002060"/>
                </a:solidFill>
                <a:latin typeface="Calibri" panose="020F0502020204030204" pitchFamily="34" charset="0"/>
                <a:cs typeface="Calibri" panose="020F0502020204030204" pitchFamily="34" charset="0"/>
              </a:rPr>
              <a:t>envisage l’entrepreneuriat et la création d’entreprise. C’est la raison pour laquelle on peut dans cette partie l’organisation de la profession, les limites étant les pouvoirs publics, les différents organismes et les 4 conditions</a:t>
            </a:r>
            <a:r>
              <a:rPr lang="fr-FR" sz="1200" b="1" baseline="0" dirty="0">
                <a:solidFill>
                  <a:srgbClr val="002060"/>
                </a:solidFill>
                <a:latin typeface="Calibri" panose="020F0502020204030204" pitchFamily="34" charset="0"/>
                <a:cs typeface="Calibri" panose="020F0502020204030204" pitchFamily="34" charset="0"/>
              </a:rPr>
              <a:t> d’accès à la profession.</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147121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C’est l’occasion ici de rappeler que le</a:t>
            </a:r>
            <a:r>
              <a:rPr lang="fr-FR" sz="1200" b="1" baseline="0" dirty="0">
                <a:solidFill>
                  <a:srgbClr val="002060"/>
                </a:solidFill>
                <a:latin typeface="Calibri" panose="020F0502020204030204" pitchFamily="34" charset="0"/>
                <a:cs typeface="Calibri" panose="020F0502020204030204" pitchFamily="34" charset="0"/>
              </a:rPr>
              <a:t> bac pro OTM recentre ses activités et les compétences sur les </a:t>
            </a:r>
            <a:r>
              <a:rPr lang="fr-FR" sz="1200" b="1" dirty="0">
                <a:solidFill>
                  <a:srgbClr val="002060"/>
                </a:solidFill>
                <a:latin typeface="Calibri" panose="020F0502020204030204" pitchFamily="34" charset="0"/>
                <a:cs typeface="Calibri" panose="020F0502020204030204" pitchFamily="34" charset="0"/>
              </a:rPr>
              <a:t>3 modes principaux de transport à étudier : la route,</a:t>
            </a:r>
            <a:r>
              <a:rPr lang="fr-FR" sz="1200" b="1" baseline="0" dirty="0">
                <a:solidFill>
                  <a:srgbClr val="002060"/>
                </a:solidFill>
                <a:latin typeface="Calibri" panose="020F0502020204030204" pitchFamily="34" charset="0"/>
                <a:cs typeface="Calibri" panose="020F0502020204030204" pitchFamily="34" charset="0"/>
              </a:rPr>
              <a:t> l’aérien et le maritime.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On distingue </a:t>
            </a:r>
            <a:r>
              <a:rPr lang="fr-FR" sz="1200" b="1" baseline="0" dirty="0">
                <a:solidFill>
                  <a:srgbClr val="002060"/>
                </a:solidFill>
                <a:latin typeface="Calibri" panose="020F0502020204030204" pitchFamily="34" charset="0"/>
                <a:cs typeface="Calibri" panose="020F0502020204030204" pitchFamily="34" charset="0"/>
              </a:rPr>
              <a:t>le mode de transport des techniques de transport : les techniques de transport sont le combiné et le multimodal, le premier correspond au rail/route ou au fluvial/route et le second correspond à la mobilisation d’au moins deux modes de transport;</a:t>
            </a:r>
            <a:endParaRPr lang="fr-FR" sz="1200" b="1" dirty="0">
              <a:solidFill>
                <a:srgbClr val="002060"/>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152094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C’est</a:t>
            </a:r>
            <a:r>
              <a:rPr lang="fr-FR" sz="1200" b="1" baseline="0" dirty="0">
                <a:solidFill>
                  <a:srgbClr val="002060"/>
                </a:solidFill>
                <a:latin typeface="Calibri" panose="020F0502020204030204" pitchFamily="34" charset="0"/>
                <a:cs typeface="Calibri" panose="020F0502020204030204" pitchFamily="34" charset="0"/>
              </a:rPr>
              <a:t> ici l’occasion de rappeler que la communication professionnelle, qu’elle soit écrite ou orale, est transversale et présente dans les trois blocs de compétences ; la communication ne peut être déconnectée des activités professionnelles et donc ne peut faire l’objet d’un apprentissage à part ; elle doit être enseignée par les professeurs intervenant en transport</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13600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
            </a:pPr>
            <a:r>
              <a:rPr lang="fr-FR" b="1" dirty="0">
                <a:solidFill>
                  <a:srgbClr val="002060"/>
                </a:solidFill>
                <a:latin typeface="Calibri" panose="020F0502020204030204" pitchFamily="34" charset="0"/>
                <a:cs typeface="Calibri" panose="020F0502020204030204" pitchFamily="34" charset="0"/>
              </a:rPr>
              <a:t>La seconde compétence appréhendée</a:t>
            </a:r>
            <a:r>
              <a:rPr lang="fr-FR" b="1" baseline="0" dirty="0">
                <a:solidFill>
                  <a:srgbClr val="002060"/>
                </a:solidFill>
                <a:latin typeface="Calibri" panose="020F0502020204030204" pitchFamily="34" charset="0"/>
                <a:cs typeface="Calibri" panose="020F0502020204030204" pitchFamily="34" charset="0"/>
              </a:rPr>
              <a:t> dans le bloc de compétences 1 </a:t>
            </a:r>
            <a:r>
              <a:rPr lang="fr-FR" b="1" dirty="0">
                <a:solidFill>
                  <a:srgbClr val="002060"/>
                </a:solidFill>
                <a:latin typeface="Calibri" panose="020F0502020204030204" pitchFamily="34" charset="0"/>
                <a:cs typeface="Calibri" panose="020F0502020204030204" pitchFamily="34" charset="0"/>
              </a:rPr>
              <a:t>concerne tout logiquement le choix des modalités de l’opération de transport. Il s’agit en fait de : </a:t>
            </a:r>
          </a:p>
          <a:p>
            <a:pPr marL="171450" indent="-171450">
              <a:buFont typeface="Wingdings" panose="05000000000000000000" pitchFamily="2" charset="2"/>
              <a:buChar char="§"/>
            </a:pPr>
            <a:r>
              <a:rPr lang="fr-FR" b="1" dirty="0">
                <a:solidFill>
                  <a:srgbClr val="002060"/>
                </a:solidFill>
                <a:latin typeface="Calibri" panose="020F0502020204030204" pitchFamily="34" charset="0"/>
                <a:cs typeface="Calibri" panose="020F0502020204030204" pitchFamily="34" charset="0"/>
              </a:rPr>
              <a:t>Sélectionner le ou les mode(s) et/ou de la technique de transport.</a:t>
            </a:r>
          </a:p>
          <a:p>
            <a:pPr marL="171450" indent="-171450">
              <a:buFont typeface="Wingdings" panose="05000000000000000000" pitchFamily="2" charset="2"/>
              <a:buChar char="§"/>
            </a:pPr>
            <a:r>
              <a:rPr lang="fr-FR" b="1" dirty="0">
                <a:solidFill>
                  <a:srgbClr val="002060"/>
                </a:solidFill>
                <a:latin typeface="Calibri" panose="020F0502020204030204" pitchFamily="34" charset="0"/>
                <a:cs typeface="Calibri" panose="020F0502020204030204" pitchFamily="34" charset="0"/>
              </a:rPr>
              <a:t>Choisir les moyens humains et matériels.</a:t>
            </a:r>
          </a:p>
          <a:p>
            <a:pPr marL="171450" indent="-171450">
              <a:buFont typeface="Wingdings" panose="05000000000000000000" pitchFamily="2" charset="2"/>
              <a:buChar char="§"/>
            </a:pPr>
            <a:r>
              <a:rPr lang="fr-FR" b="1" dirty="0">
                <a:solidFill>
                  <a:srgbClr val="002060"/>
                </a:solidFill>
                <a:latin typeface="Calibri" panose="020F0502020204030204" pitchFamily="34" charset="0"/>
                <a:cs typeface="Calibri" panose="020F0502020204030204" pitchFamily="34" charset="0"/>
              </a:rPr>
              <a:t>Prendre en compte les prestations associées.</a:t>
            </a:r>
          </a:p>
          <a:p>
            <a:pPr marL="171450" indent="-171450">
              <a:buFont typeface="Wingdings" panose="05000000000000000000" pitchFamily="2" charset="2"/>
              <a:buChar char="§"/>
            </a:pPr>
            <a:r>
              <a:rPr lang="fr-FR" b="1" dirty="0">
                <a:solidFill>
                  <a:srgbClr val="002060"/>
                </a:solidFill>
                <a:latin typeface="Calibri" panose="020F0502020204030204" pitchFamily="34" charset="0"/>
                <a:cs typeface="Calibri" panose="020F0502020204030204" pitchFamily="34" charset="0"/>
              </a:rPr>
              <a:t>Sélectionner le ou les opérateur(s) de transport et/ou les sous-traitants.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4609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l’occasion ici d’évoquer</a:t>
            </a:r>
            <a:r>
              <a:rPr lang="fr-FR" baseline="0" dirty="0"/>
              <a:t> un certain nombre de savoirs qui peuvent venir nourrir la compétence.</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11253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Ce savoir permet aux élèves d’apprendre à organiser un transport routier en tenant compte de la</a:t>
            </a:r>
            <a:r>
              <a:rPr lang="fr-FR" sz="1200" b="1" baseline="0" dirty="0">
                <a:solidFill>
                  <a:srgbClr val="002060"/>
                </a:solidFill>
                <a:latin typeface="Calibri" panose="020F0502020204030204" pitchFamily="34" charset="0"/>
                <a:cs typeface="Calibri" panose="020F0502020204030204" pitchFamily="34" charset="0"/>
              </a:rPr>
              <a:t> réglementation sociale avec d’une part la réglementation française au niveau de la durée du travail et la réglementation sociale européenne sur les temps de conduite et de repos</a:t>
            </a:r>
            <a:r>
              <a:rPr lang="fr-FR" sz="1200" b="1" dirty="0">
                <a:solidFill>
                  <a:srgbClr val="002060"/>
                </a:solidFill>
                <a:latin typeface="Calibri" panose="020F0502020204030204" pitchFamily="34" charset="0"/>
                <a:cs typeface="Calibri" panose="020F0502020204030204" pitchFamily="34" charset="0"/>
              </a:rPr>
              <a:t>.</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8431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La douane est présente dans les blocs de compétences 1 et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Si</a:t>
            </a:r>
            <a:r>
              <a:rPr lang="fr-FR" sz="1200" b="1" baseline="0" dirty="0">
                <a:solidFill>
                  <a:srgbClr val="002060"/>
                </a:solidFill>
                <a:latin typeface="Calibri" panose="020F0502020204030204" pitchFamily="34" charset="0"/>
                <a:cs typeface="Calibri" panose="020F0502020204030204" pitchFamily="34" charset="0"/>
              </a:rPr>
              <a:t> l</a:t>
            </a:r>
            <a:r>
              <a:rPr lang="fr-FR" sz="1200" b="1" dirty="0">
                <a:solidFill>
                  <a:srgbClr val="002060"/>
                </a:solidFill>
                <a:latin typeface="Calibri" panose="020F0502020204030204" pitchFamily="34" charset="0"/>
                <a:cs typeface="Calibri" panose="020F0502020204030204" pitchFamily="34" charset="0"/>
              </a:rPr>
              <a:t>e savoir relatif</a:t>
            </a:r>
            <a:r>
              <a:rPr lang="fr-FR" sz="1200" b="1" baseline="0" dirty="0">
                <a:solidFill>
                  <a:srgbClr val="002060"/>
                </a:solidFill>
                <a:latin typeface="Calibri" panose="020F0502020204030204" pitchFamily="34" charset="0"/>
                <a:cs typeface="Calibri" panose="020F0502020204030204" pitchFamily="34" charset="0"/>
              </a:rPr>
              <a:t> aux missions de l’administration des douanes est mobilisé dans ce bloc de compétences, il est vraiment développé dans la bloc de compétences 2 et Solange, notre spécialiste de la douane vous en parlera tout à l’heure</a:t>
            </a:r>
            <a:r>
              <a:rPr lang="fr-FR" sz="1200" b="1" dirty="0">
                <a:solidFill>
                  <a:srgbClr val="002060"/>
                </a:solidFill>
                <a:latin typeface="Calibri" panose="020F0502020204030204" pitchFamily="34" charset="0"/>
                <a:cs typeface="Calibri" panose="020F0502020204030204" pitchFamily="34" charset="0"/>
              </a:rPr>
              <a:t>.</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3090893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troisième compétence de ce bloc de compétences concerne l’optimisation du transport ; c’est ici que</a:t>
            </a:r>
            <a:r>
              <a:rPr lang="fr-FR" baseline="0" dirty="0"/>
              <a:t> sont développées des compétences relatives à l’itinéraire, aux temps de conduite, de repos et de travail et le plan de chargement. On est ici particulièrement dans le transport routier.</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35796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même registre, on</a:t>
            </a:r>
            <a:r>
              <a:rPr lang="fr-FR" baseline="0" dirty="0"/>
              <a:t> constate ici qu’à une activité correspond une compétence et qu’à une tâche correspond une compétence détaillée.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4150113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Logiquement</a:t>
            </a:r>
            <a:r>
              <a:rPr lang="fr-FR" baseline="0" dirty="0"/>
              <a:t> pour cette compétence, sont mobilisés les savoirs relatifs aux itinéraires, aux plans de chargement, aux supports de charge, à la bourse de fret…</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21</a:t>
            </a:fld>
            <a:endParaRPr lang="fr-FR"/>
          </a:p>
        </p:txBody>
      </p:sp>
    </p:spTree>
    <p:extLst>
      <p:ext uri="{BB962C8B-B14F-4D97-AF65-F5344CB8AC3E}">
        <p14:creationId xmlns:p14="http://schemas.microsoft.com/office/powerpoint/2010/main" val="1252972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a:solidFill>
                  <a:srgbClr val="002060"/>
                </a:solidFill>
                <a:latin typeface="Calibri" panose="020F0502020204030204" pitchFamily="34" charset="0"/>
                <a:cs typeface="Calibri" panose="020F0502020204030204" pitchFamily="34" charset="0"/>
              </a:rPr>
              <a:t>Il est ici nécessaire</a:t>
            </a:r>
            <a:r>
              <a:rPr lang="fr-FR" sz="1200" b="1" baseline="0" dirty="0">
                <a:solidFill>
                  <a:srgbClr val="002060"/>
                </a:solidFill>
                <a:latin typeface="Calibri" panose="020F0502020204030204" pitchFamily="34" charset="0"/>
                <a:cs typeface="Calibri" panose="020F0502020204030204" pitchFamily="34" charset="0"/>
              </a:rPr>
              <a:t> d’insister sur le savoir relatif aux logiciels bureautiques et aux progiciels</a:t>
            </a:r>
            <a:endParaRPr lang="fr-FR" sz="1200" b="1" dirty="0">
              <a:solidFill>
                <a:srgbClr val="00206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Préciser l’importance du savoir relatif aux 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Le numérique est présent dans les 3 blocs de compétences.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2060"/>
                </a:solidFill>
                <a:latin typeface="Calibri" panose="020F0502020204030204" pitchFamily="34" charset="0"/>
                <a:cs typeface="Calibri" panose="020F0502020204030204" pitchFamily="34" charset="0"/>
              </a:rPr>
              <a:t>Profiter de l’acquisition de ce savoir afin de faire passer la certification PIX aux élèves.</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13272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nécessaire maintenant d’élaborer</a:t>
            </a:r>
            <a:r>
              <a:rPr lang="fr-FR" baseline="0" dirty="0"/>
              <a:t> la cotation de l’offre de transport, c’est donc l’occasion d’utiliser des grilles tarifaires, de prendre en compte les prestations annexes, d’établir le coût de revient de l’opération de transport et le prix de vente et de transmettre cette offre au client ou au donneur d’ordre. Cette compétence concerne les trois modes </a:t>
            </a:r>
            <a:r>
              <a:rPr lang="fr-FR" baseline="0"/>
              <a:t>de transport.</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224901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cotation s’établit</a:t>
            </a:r>
            <a:r>
              <a:rPr lang="fr-FR" baseline="0" dirty="0"/>
              <a:t> en tenant compte notamment des assurances et des incoterms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386693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vous présenter</a:t>
            </a:r>
            <a:r>
              <a:rPr lang="fr-FR" baseline="0" dirty="0"/>
              <a:t> le premier bloc de compétences intitulé Préparer les opérations de transport.</a:t>
            </a:r>
          </a:p>
          <a:p>
            <a:r>
              <a:rPr lang="fr-FR" baseline="0" dirty="0"/>
              <a:t>Ici pour mémoire on rappelle le lien entre les éléments du RAP et les éléments du référentiel de compétences : 4 activités = 4 compétences</a:t>
            </a:r>
          </a:p>
          <a:p>
            <a:r>
              <a:rPr lang="fr-FR" baseline="0" dirty="0"/>
              <a:t>Si le référentiel de compétences n’a pas vocation à répondre à un objectif de chronologie, il n’en reste pas moins que l’on peut ici constater que le bloc de compétences répond à une succession de compétences qui sont liées, qui s’enchaînent et qui répondent à une logique professionnelle : je reçois une demande d’un client, je procède au choix des modalités de l’opération de transport, j’optimise l’offre et j’élabore la cotation correspondante.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169334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le moment ici de s’arrêter un instant sur la présentation du référentiel de compétences</a:t>
            </a:r>
            <a:r>
              <a:rPr lang="fr-FR" baseline="0" dirty="0"/>
              <a:t> pour prendre en compte toutes les informations qu’il fournit à son lecteur, à son utilisateur : l’intitulé du bloc de compétences et sa référence C1 : bloc de compétences 1.</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7122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Deuxième</a:t>
            </a:r>
            <a:r>
              <a:rPr lang="fr-FR" baseline="0" dirty="0"/>
              <a:t> niveau de lecture : intitulé de la première compétence C1.1 du bloc de compétences 1 en correspondance avec l’activité A1.1 du pôle d’activité du RAP. Ces deux informations permettent au professeur de se repérer dans les activités dévolues à un futur titulaire d’un Bac Pro OTM pour définir ses objectifs pédagogiques et construire des séquences pédagogiques;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389791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Plus précisément on constate que la compétence détaillée est en lien direct avec la tâche</a:t>
            </a:r>
            <a:r>
              <a:rPr lang="fr-FR" baseline="0" dirty="0"/>
              <a:t> du RAP et sont visualisés en parallèle les critères d’évaluation dévolues à chaque compétence détaillées. Ces critères d’évaluation sont un élément important pour la formation et la construction de séquences pédagogiques, pour l’évaluation formative mais aussi pour l’évaluation certificative puisque le bloc de compétences 1 correspond à l’épreuve E2 qui est, pour faire court, l’étude de cas.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05663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dirty="0">
                <a:solidFill>
                  <a:srgbClr val="002060"/>
                </a:solidFill>
                <a:latin typeface="Calibri" panose="020F0502020204030204" pitchFamily="34" charset="0"/>
                <a:cs typeface="Calibri" panose="020F0502020204030204" pitchFamily="34" charset="0"/>
              </a:rPr>
              <a:t>Le référentiel attribue une liste de savoirs par bloc et par compétences.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dirty="0">
                <a:solidFill>
                  <a:srgbClr val="002060"/>
                </a:solidFill>
                <a:latin typeface="Calibri" panose="020F0502020204030204" pitchFamily="34" charset="0"/>
                <a:cs typeface="Calibri" panose="020F0502020204030204" pitchFamily="34" charset="0"/>
              </a:rPr>
              <a:t>L’enseignant reste libre de les associer selon les activités proposées.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dirty="0">
                <a:solidFill>
                  <a:srgbClr val="002060"/>
                </a:solidFill>
                <a:latin typeface="Calibri" panose="020F0502020204030204" pitchFamily="34" charset="0"/>
                <a:cs typeface="Calibri" panose="020F0502020204030204" pitchFamily="34" charset="0"/>
              </a:rPr>
              <a:t>Pour favoriser l’appréhension</a:t>
            </a:r>
            <a:r>
              <a:rPr lang="fr-FR" sz="1200" b="1" baseline="0" dirty="0">
                <a:solidFill>
                  <a:srgbClr val="002060"/>
                </a:solidFill>
                <a:latin typeface="Calibri" panose="020F0502020204030204" pitchFamily="34" charset="0"/>
                <a:cs typeface="Calibri" panose="020F0502020204030204" pitchFamily="34" charset="0"/>
              </a:rPr>
              <a:t> de c</a:t>
            </a:r>
            <a:r>
              <a:rPr lang="fr-FR" sz="1200" b="1" dirty="0">
                <a:solidFill>
                  <a:srgbClr val="002060"/>
                </a:solidFill>
                <a:latin typeface="Calibri" panose="020F0502020204030204" pitchFamily="34" charset="0"/>
                <a:cs typeface="Calibri" panose="020F0502020204030204" pitchFamily="34" charset="0"/>
              </a:rPr>
              <a:t>es savoirs, ils sont affichés en format normal dans un 1</a:t>
            </a:r>
            <a:r>
              <a:rPr lang="fr-FR" sz="1200" b="1" baseline="30000" dirty="0">
                <a:solidFill>
                  <a:srgbClr val="002060"/>
                </a:solidFill>
                <a:latin typeface="Calibri" panose="020F0502020204030204" pitchFamily="34" charset="0"/>
                <a:cs typeface="Calibri" panose="020F0502020204030204" pitchFamily="34" charset="0"/>
              </a:rPr>
              <a:t>er</a:t>
            </a:r>
            <a:r>
              <a:rPr lang="fr-FR" sz="1200" b="1" dirty="0">
                <a:solidFill>
                  <a:srgbClr val="002060"/>
                </a:solidFill>
                <a:latin typeface="Calibri" panose="020F0502020204030204" pitchFamily="34" charset="0"/>
                <a:cs typeface="Calibri" panose="020F0502020204030204" pitchFamily="34" charset="0"/>
              </a:rPr>
              <a:t> temps. En cas de reprise, seul leur titre est mentionné en italique. L’enseignant devra se référer à la présentation antérieure pour en reprendre tous les détails.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dirty="0">
                <a:solidFill>
                  <a:srgbClr val="002060"/>
                </a:solidFill>
                <a:latin typeface="Calibri" panose="020F0502020204030204" pitchFamily="34" charset="0"/>
                <a:cs typeface="Calibri" panose="020F0502020204030204" pitchFamily="34" charset="0"/>
              </a:rPr>
              <a:t>Pour mémoire, les savoirs viennent nourrir</a:t>
            </a:r>
            <a:r>
              <a:rPr lang="fr-FR" sz="1200" b="1" baseline="0" dirty="0">
                <a:solidFill>
                  <a:srgbClr val="002060"/>
                </a:solidFill>
                <a:latin typeface="Calibri" panose="020F0502020204030204" pitchFamily="34" charset="0"/>
                <a:cs typeface="Calibri" panose="020F0502020204030204" pitchFamily="34" charset="0"/>
              </a:rPr>
              <a:t> la ou les compétences ; un savoir peut être attaché à plusieurs compétences et une compétence peut mobiliser plusieurs savoirs.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baseline="0" dirty="0">
                <a:solidFill>
                  <a:srgbClr val="002060"/>
                </a:solidFill>
                <a:latin typeface="Calibri" panose="020F0502020204030204" pitchFamily="34" charset="0"/>
                <a:cs typeface="Calibri" panose="020F0502020204030204" pitchFamily="34" charset="0"/>
              </a:rPr>
              <a:t>Il convient de rappeler que les savoirs ne font pas l’objet de cours mais qu’ils sont mobilisés pour développer la compétence.</a:t>
            </a:r>
            <a:endParaRPr lang="fr-FR" sz="1200" b="1" dirty="0">
              <a:solidFill>
                <a:srgbClr val="002060"/>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329327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première compétence du bloc de compétences place le futur aide exploitant de transport en attente de la réception d’une demande d’un client ou d’un donneur d’ordre. Cette demande lui parvient par tout moyen de communication, télécopie, courriel, téléphone… elle peut émaner d’un client ou donneur d’ordre français ou étranger, il lui appartient donc sinon de maîtriser une langue, au moins de  « se débrouiller » pour comprendre la teneur de la demande. </a:t>
            </a:r>
          </a:p>
          <a:p>
            <a:r>
              <a:rPr lang="fr-FR" baseline="0" dirty="0"/>
              <a:t>Il doit ensuite faire preuve d’initiative pour cerner la demande et recueillir les données utiles à son traitement. </a:t>
            </a:r>
          </a:p>
          <a:p>
            <a:r>
              <a:rPr lang="fr-FR" baseline="0" dirty="0"/>
              <a:t>Puis il s’intéresse à la marchandise elle-même : le type de marchandises (générales, dangereuses, …) qui induit son conditionnement, son emballage, les supports de charge utilisés.</a:t>
            </a:r>
          </a:p>
          <a:p>
            <a:r>
              <a:rPr lang="fr-FR" baseline="0" dirty="0"/>
              <a:t>Il lui est nécessaire également de prendre en compte les contraintes ou les impératifs (la date de livraison demandée par le client, les contraintes d’acheminement, et les incoterms).</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71613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a:t>
            </a:r>
            <a:r>
              <a:rPr lang="fr-FR" baseline="0" dirty="0"/>
              <a:t> nourrir cette compétence, le professeur dispose d’un certain nombre de savoirs qu’il sélectionne au regard du scénario pédagogique  qu’il a construit. </a:t>
            </a:r>
          </a:p>
          <a:p>
            <a:r>
              <a:rPr lang="fr-FR" baseline="0" dirty="0"/>
              <a:t>15 savoirs associés sont présents pour faire acquérir la compétence C1.1.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3469982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PNF du 12/01/2021</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050" name="Picture 2" descr="C:\Users\jsavidan\Searches\Pictures\2020_logo_MENJS_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95486"/>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10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3" name="Espace réservé du pied de page 2"/>
          <p:cNvSpPr>
            <a:spLocks noGrp="1"/>
          </p:cNvSpPr>
          <p:nvPr>
            <p:ph type="ftr" sz="quarter" idx="11"/>
          </p:nvPr>
        </p:nvSpPr>
        <p:spPr bwMode="gray">
          <a:xfrm>
            <a:off x="360000" y="4783500"/>
            <a:ext cx="8532480" cy="360000"/>
          </a:xfrm>
        </p:spPr>
        <p:txBody>
          <a:bodyPr/>
          <a:lstStyle/>
          <a:p>
            <a:r>
              <a:rPr lang="fr-FR"/>
              <a:t>PNF du 12/01/2021</a:t>
            </a: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jsavidan\Searches\Pictures\2020_logo_MENJS_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1470"/>
            <a:ext cx="1709092" cy="170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04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fr-FR"/>
              <a:t>PNF du 12/01/2021</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None/>
              <a:defRPr sz="3250"/>
            </a:lvl1pPr>
          </a:lstStyle>
          <a:p>
            <a:endParaRPr lang="fr-FR" dirty="0"/>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endParaRPr lang="fr-FR" cap="all"/>
          </a:p>
        </p:txBody>
      </p:sp>
      <p:sp>
        <p:nvSpPr>
          <p:cNvPr id="4" name="Espace réservé du pied de page 3"/>
          <p:cNvSpPr>
            <a:spLocks noGrp="1"/>
          </p:cNvSpPr>
          <p:nvPr>
            <p:ph type="ftr" sz="quarter" idx="11"/>
          </p:nvPr>
        </p:nvSpPr>
        <p:spPr bwMode="gray"/>
        <p:txBody>
          <a:bodyPr/>
          <a:lstStyle/>
          <a:p>
            <a:r>
              <a:rPr lang="fr-FR"/>
              <a:t>PNF du 12/01/2021</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endParaRPr lang="fr-FR" cap="all"/>
          </a:p>
        </p:txBody>
      </p:sp>
      <p:sp>
        <p:nvSpPr>
          <p:cNvPr id="4" name="Espace réservé du pied de page 3"/>
          <p:cNvSpPr>
            <a:spLocks noGrp="1"/>
          </p:cNvSpPr>
          <p:nvPr>
            <p:ph type="ftr" sz="quarter" idx="11"/>
          </p:nvPr>
        </p:nvSpPr>
        <p:spPr bwMode="gray"/>
        <p:txBody>
          <a:bodyPr/>
          <a:lstStyle/>
          <a:p>
            <a:r>
              <a:rPr lang="fr-FR"/>
              <a:t>PNF du 12/01/2021</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60000" y="4783500"/>
            <a:ext cx="853248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PNF du 12/01/2021</a:t>
            </a: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C:\Users\jsavidan\Searches\Pictures\2020_logo_MENJS_jpg.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0000" y="195486"/>
            <a:ext cx="622800" cy="6228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FAE86E48-CB26-4F66-97E8-1EB0CFB8C24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D4CF6E0-CD48-4A7A-B021-F10AC9686AE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GIF"/><Relationship Id="rId11" Type="http://schemas.openxmlformats.org/officeDocument/2006/relationships/image" Target="../media/image30.jpeg"/><Relationship Id="rId5" Type="http://schemas.openxmlformats.org/officeDocument/2006/relationships/image" Target="../media/image16.GIF"/><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7.GIF"/><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4.jpeg"/><Relationship Id="rId7" Type="http://schemas.openxmlformats.org/officeDocument/2006/relationships/image" Target="../media/image27.jpeg"/><Relationship Id="rId12"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jpeg"/><Relationship Id="rId4" Type="http://schemas.openxmlformats.org/officeDocument/2006/relationships/image" Target="../media/image7.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3.jpeg"/><Relationship Id="rId7" Type="http://schemas.openxmlformats.org/officeDocument/2006/relationships/image" Target="../media/image27.jpeg"/><Relationship Id="rId12"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16.GIF"/><Relationship Id="rId5" Type="http://schemas.openxmlformats.org/officeDocument/2006/relationships/image" Target="../media/image35.png"/><Relationship Id="rId10" Type="http://schemas.openxmlformats.org/officeDocument/2006/relationships/image" Target="../media/image46.png"/><Relationship Id="rId4" Type="http://schemas.openxmlformats.org/officeDocument/2006/relationships/image" Target="../media/image44.jpe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GIF"/><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23.gif"/><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16.GIF"/><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4.jpeg"/><Relationship Id="rId4" Type="http://schemas.openxmlformats.org/officeDocument/2006/relationships/image" Target="../media/image17.GIF"/><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60.gi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6.png"/><Relationship Id="rId10" Type="http://schemas.openxmlformats.org/officeDocument/2006/relationships/image" Target="../media/image17.GIF"/><Relationship Id="rId4" Type="http://schemas.openxmlformats.org/officeDocument/2006/relationships/image" Target="../media/image58.jpeg"/><Relationship Id="rId9" Type="http://schemas.openxmlformats.org/officeDocument/2006/relationships/image" Target="../media/image16.GIF"/></Relationships>
</file>

<file path=ppt/slides/_rels/slide22.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62.jpeg"/><Relationship Id="rId7"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57.jpeg"/><Relationship Id="rId9" Type="http://schemas.openxmlformats.org/officeDocument/2006/relationships/image" Target="../media/image64.jpeg"/></Relationships>
</file>

<file path=ppt/slides/_rels/slide2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image" Target="../media/image7.png"/><Relationship Id="rId7" Type="http://schemas.openxmlformats.org/officeDocument/2006/relationships/image" Target="../media/image67.jpe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22.xml"/><Relationship Id="rId16"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71.gif"/><Relationship Id="rId5" Type="http://schemas.openxmlformats.org/officeDocument/2006/relationships/image" Target="../media/image66.jpe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5.gif"/><Relationship Id="rId9" Type="http://schemas.openxmlformats.org/officeDocument/2006/relationships/image" Target="../media/image69.png"/><Relationship Id="rId14" Type="http://schemas.openxmlformats.org/officeDocument/2006/relationships/image" Target="../media/image74.png"/></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57.jpeg"/><Relationship Id="rId3" Type="http://schemas.openxmlformats.org/officeDocument/2006/relationships/image" Target="../media/image71.gif"/><Relationship Id="rId7" Type="http://schemas.openxmlformats.org/officeDocument/2006/relationships/image" Target="../media/image76.png"/><Relationship Id="rId12"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GIF"/><Relationship Id="rId11" Type="http://schemas.openxmlformats.org/officeDocument/2006/relationships/image" Target="../media/image70.png"/><Relationship Id="rId5" Type="http://schemas.openxmlformats.org/officeDocument/2006/relationships/image" Target="../media/image16.GIF"/><Relationship Id="rId10" Type="http://schemas.openxmlformats.org/officeDocument/2006/relationships/image" Target="../media/image14.png"/><Relationship Id="rId4" Type="http://schemas.openxmlformats.org/officeDocument/2006/relationships/image" Target="../media/image41.jpeg"/><Relationship Id="rId9" Type="http://schemas.openxmlformats.org/officeDocument/2006/relationships/image" Target="../media/image69.png"/><Relationship Id="rId14" Type="http://schemas.openxmlformats.org/officeDocument/2006/relationships/image" Target="../media/image79.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60000" y="2859038"/>
            <a:ext cx="8424000" cy="1142623"/>
          </a:xfrm>
        </p:spPr>
        <p:txBody>
          <a:bodyPr/>
          <a:lstStyle/>
          <a:p>
            <a:pPr algn="ctr"/>
            <a:r>
              <a:rPr lang="fr-FR" sz="2800" cap="none">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Baccalauréat professionnel </a:t>
            </a:r>
          </a:p>
          <a:p>
            <a:pPr algn="ctr"/>
            <a:r>
              <a:rPr lang="fr-FR" sz="2800" cap="none">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Organisation de transport de marchandises » (Bac pro </a:t>
            </a:r>
            <a:r>
              <a:rPr lang="fr-FR" sz="2800" cap="none">
                <a:ln w="1905"/>
                <a:solidFill>
                  <a:srgbClr val="FF0000"/>
                </a:solidFill>
                <a:effectLst>
                  <a:innerShdw blurRad="69850" dist="43180" dir="5400000">
                    <a:srgbClr val="000000">
                      <a:alpha val="65000"/>
                    </a:srgbClr>
                  </a:innerShdw>
                </a:effectLst>
              </a:rPr>
              <a:t>OTM</a:t>
            </a:r>
            <a:r>
              <a:rPr lang="fr-FR" sz="2800" cap="none">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pic>
        <p:nvPicPr>
          <p:cNvPr id="3074" name="Picture 2" descr="Transport logistique international : Comment mieux organiser vos échanges  internationaux ?">
            <a:extLst>
              <a:ext uri="{FF2B5EF4-FFF2-40B4-BE49-F238E27FC236}">
                <a16:creationId xmlns:a16="http://schemas.microsoft.com/office/drawing/2014/main" id="{4D9C86C2-336D-4AE2-88FE-D0827D57F1C0}"/>
              </a:ext>
            </a:extLst>
          </p:cNvPr>
          <p:cNvPicPr>
            <a:picLocks noChangeAspect="1" noChangeArrowheads="1"/>
          </p:cNvPicPr>
          <p:nvPr/>
        </p:nvPicPr>
        <p:blipFill>
          <a:blip r:embed="rId2">
            <a:clrChange>
              <a:clrFrom>
                <a:srgbClr val="EDF2F8"/>
              </a:clrFrom>
              <a:clrTo>
                <a:srgbClr val="EDF2F8">
                  <a:alpha val="0"/>
                </a:srgbClr>
              </a:clrTo>
            </a:clrChange>
            <a:extLst>
              <a:ext uri="{28A0092B-C50C-407E-A947-70E740481C1C}">
                <a14:useLocalDpi xmlns:a14="http://schemas.microsoft.com/office/drawing/2010/main" val="0"/>
              </a:ext>
            </a:extLst>
          </a:blip>
          <a:srcRect/>
          <a:stretch>
            <a:fillRect/>
          </a:stretch>
        </p:blipFill>
        <p:spPr bwMode="auto">
          <a:xfrm>
            <a:off x="4932040" y="-79320"/>
            <a:ext cx="4025536" cy="268479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a:extLst>
              <a:ext uri="{FF2B5EF4-FFF2-40B4-BE49-F238E27FC236}">
                <a16:creationId xmlns:a16="http://schemas.microsoft.com/office/drawing/2014/main" id="{B037586A-5A22-485D-B3CC-5AE50DB5F5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
        <p:nvSpPr>
          <p:cNvPr id="7" name="ZoneTexte 6">
            <a:extLst>
              <a:ext uri="{FF2B5EF4-FFF2-40B4-BE49-F238E27FC236}">
                <a16:creationId xmlns:a16="http://schemas.microsoft.com/office/drawing/2014/main" id="{C0B8DA02-28EA-4EA0-8DE2-9757CC08EC6B}"/>
              </a:ext>
            </a:extLst>
          </p:cNvPr>
          <p:cNvSpPr txBox="1"/>
          <p:nvPr/>
        </p:nvSpPr>
        <p:spPr>
          <a:xfrm>
            <a:off x="1691680" y="4163161"/>
            <a:ext cx="5760640"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kumimoji="0" lang="fr-FR" sz="2800" b="1" i="0" u="none" strike="noStrike" kern="1200" cap="none" spc="0" normalizeH="0" baseline="0" noProof="0" dirty="0">
                <a:ln w="1905"/>
                <a:gradFill>
                  <a:gsLst>
                    <a:gs pos="0">
                      <a:srgbClr val="49311F">
                        <a:shade val="20000"/>
                        <a:satMod val="200000"/>
                      </a:srgbClr>
                    </a:gs>
                    <a:gs pos="78000">
                      <a:srgbClr val="49311F">
                        <a:tint val="90000"/>
                        <a:shade val="89000"/>
                        <a:satMod val="220000"/>
                      </a:srgbClr>
                    </a:gs>
                    <a:gs pos="100000">
                      <a:srgbClr val="49311F">
                        <a:tint val="12000"/>
                        <a:satMod val="255000"/>
                      </a:srgbClr>
                    </a:gs>
                  </a:gsLst>
                  <a:lin ang="5400000"/>
                </a:gradFill>
                <a:effectLst>
                  <a:innerShdw blurRad="69850" dist="43180" dir="5400000">
                    <a:srgbClr val="000000">
                      <a:alpha val="65000"/>
                    </a:srgbClr>
                  </a:innerShdw>
                </a:effectLst>
                <a:uLnTx/>
                <a:uFillTx/>
                <a:latin typeface="Arial"/>
                <a:ea typeface="+mn-ea"/>
                <a:cs typeface="+mn-cs"/>
              </a:rPr>
              <a:t>- Le bloc de </a:t>
            </a:r>
            <a:r>
              <a:rPr kumimoji="0" lang="fr-FR" sz="2800" b="1" i="0" u="none" strike="noStrike" kern="1200" cap="none" spc="0" normalizeH="0" baseline="0" noProof="0">
                <a:ln w="1905"/>
                <a:gradFill>
                  <a:gsLst>
                    <a:gs pos="0">
                      <a:srgbClr val="49311F">
                        <a:shade val="20000"/>
                        <a:satMod val="200000"/>
                      </a:srgbClr>
                    </a:gs>
                    <a:gs pos="78000">
                      <a:srgbClr val="49311F">
                        <a:tint val="90000"/>
                        <a:shade val="89000"/>
                        <a:satMod val="220000"/>
                      </a:srgbClr>
                    </a:gs>
                    <a:gs pos="100000">
                      <a:srgbClr val="49311F">
                        <a:tint val="12000"/>
                        <a:satMod val="255000"/>
                      </a:srgbClr>
                    </a:gs>
                  </a:gsLst>
                  <a:lin ang="5400000"/>
                </a:gradFill>
                <a:effectLst>
                  <a:innerShdw blurRad="69850" dist="43180" dir="5400000">
                    <a:srgbClr val="000000">
                      <a:alpha val="65000"/>
                    </a:srgbClr>
                  </a:innerShdw>
                </a:effectLst>
                <a:uLnTx/>
                <a:uFillTx/>
                <a:latin typeface="Arial"/>
                <a:ea typeface="+mn-ea"/>
                <a:cs typeface="+mn-cs"/>
              </a:rPr>
              <a:t>compétences C1 </a:t>
            </a:r>
            <a:r>
              <a:rPr kumimoji="0" lang="fr-FR" sz="2800" b="1" i="0" u="none" strike="noStrike" kern="1200" cap="none" spc="0" normalizeH="0" baseline="0" noProof="0" dirty="0">
                <a:ln w="1905"/>
                <a:gradFill>
                  <a:gsLst>
                    <a:gs pos="0">
                      <a:srgbClr val="49311F">
                        <a:shade val="20000"/>
                        <a:satMod val="200000"/>
                      </a:srgbClr>
                    </a:gs>
                    <a:gs pos="78000">
                      <a:srgbClr val="49311F">
                        <a:tint val="90000"/>
                        <a:shade val="89000"/>
                        <a:satMod val="220000"/>
                      </a:srgbClr>
                    </a:gs>
                    <a:gs pos="100000">
                      <a:srgbClr val="49311F">
                        <a:tint val="12000"/>
                        <a:satMod val="255000"/>
                      </a:srgbClr>
                    </a:gs>
                  </a:gsLst>
                  <a:lin ang="5400000"/>
                </a:gradFill>
                <a:effectLst>
                  <a:innerShdw blurRad="69850" dist="43180" dir="5400000">
                    <a:srgbClr val="000000">
                      <a:alpha val="65000"/>
                    </a:srgbClr>
                  </a:innerShdw>
                </a:effectLst>
                <a:uLnTx/>
                <a:uFillTx/>
                <a:latin typeface="Arial"/>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6FFD08-F726-44D5-9472-94502295AE4F}"/>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savoirs et limites de savoirs de la compétence C1.1</a:t>
            </a:r>
          </a:p>
        </p:txBody>
      </p:sp>
      <p:sp>
        <p:nvSpPr>
          <p:cNvPr id="5" name="ZoneTexte 4">
            <a:extLst>
              <a:ext uri="{FF2B5EF4-FFF2-40B4-BE49-F238E27FC236}">
                <a16:creationId xmlns:a16="http://schemas.microsoft.com/office/drawing/2014/main" id="{83B3E16E-763C-4FFA-939E-6FC14E88B667}"/>
              </a:ext>
            </a:extLst>
          </p:cNvPr>
          <p:cNvSpPr txBox="1"/>
          <p:nvPr/>
        </p:nvSpPr>
        <p:spPr>
          <a:xfrm>
            <a:off x="1043608" y="123478"/>
            <a:ext cx="7992888" cy="461665"/>
          </a:xfrm>
          <a:prstGeom prst="rect">
            <a:avLst/>
          </a:prstGeom>
          <a:noFill/>
        </p:spPr>
        <p:txBody>
          <a:bodyPr wrap="square" rtlCol="0">
            <a:spAutoFit/>
          </a:bodyPr>
          <a:lstStyle/>
          <a:p>
            <a:r>
              <a:rPr lang="fr-FR" sz="24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C1 – Préparer les opérations de transport</a:t>
            </a:r>
          </a:p>
        </p:txBody>
      </p:sp>
      <p:sp>
        <p:nvSpPr>
          <p:cNvPr id="6" name="Rectangle : carré corné 5">
            <a:extLst>
              <a:ext uri="{FF2B5EF4-FFF2-40B4-BE49-F238E27FC236}">
                <a16:creationId xmlns:a16="http://schemas.microsoft.com/office/drawing/2014/main" id="{34BE8455-A010-41EC-B140-9CD80B023ADB}"/>
              </a:ext>
            </a:extLst>
          </p:cNvPr>
          <p:cNvSpPr/>
          <p:nvPr/>
        </p:nvSpPr>
        <p:spPr>
          <a:xfrm>
            <a:off x="467544" y="1360515"/>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a:t>
            </a:r>
            <a:endParaRPr lang="fr-FR" sz="13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L’organisation de la profession</a:t>
            </a:r>
          </a:p>
        </p:txBody>
      </p:sp>
      <p:sp>
        <p:nvSpPr>
          <p:cNvPr id="7" name="Rectangle : carré corné 6">
            <a:extLst>
              <a:ext uri="{FF2B5EF4-FFF2-40B4-BE49-F238E27FC236}">
                <a16:creationId xmlns:a16="http://schemas.microsoft.com/office/drawing/2014/main" id="{EB46AE9D-40A0-4105-B268-EDFEA6487BB6}"/>
              </a:ext>
            </a:extLst>
          </p:cNvPr>
          <p:cNvSpPr/>
          <p:nvPr/>
        </p:nvSpPr>
        <p:spPr>
          <a:xfrm>
            <a:off x="2188203" y="1349442"/>
            <a:ext cx="1367055"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L’organisation d’une entreprise de transport</a:t>
            </a:r>
          </a:p>
        </p:txBody>
      </p:sp>
      <p:sp>
        <p:nvSpPr>
          <p:cNvPr id="8" name="Rectangle : carré corné 7">
            <a:extLst>
              <a:ext uri="{FF2B5EF4-FFF2-40B4-BE49-F238E27FC236}">
                <a16:creationId xmlns:a16="http://schemas.microsoft.com/office/drawing/2014/main" id="{D37E5E0C-513A-4D77-ACEB-4F9913DC2512}"/>
              </a:ext>
            </a:extLst>
          </p:cNvPr>
          <p:cNvSpPr/>
          <p:nvPr/>
        </p:nvSpPr>
        <p:spPr>
          <a:xfrm>
            <a:off x="7346274" y="1349442"/>
            <a:ext cx="1383214" cy="871498"/>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C1.S5</a:t>
            </a:r>
            <a:endParaRPr lang="fr-FR" sz="13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La demande de transport</a:t>
            </a:r>
          </a:p>
        </p:txBody>
      </p:sp>
      <p:sp>
        <p:nvSpPr>
          <p:cNvPr id="9" name="Rectangle : carré corné 8">
            <a:extLst>
              <a:ext uri="{FF2B5EF4-FFF2-40B4-BE49-F238E27FC236}">
                <a16:creationId xmlns:a16="http://schemas.microsoft.com/office/drawing/2014/main" id="{10790B98-DF9E-415E-A587-7407C16C49D6}"/>
              </a:ext>
            </a:extLst>
          </p:cNvPr>
          <p:cNvSpPr/>
          <p:nvPr/>
        </p:nvSpPr>
        <p:spPr>
          <a:xfrm>
            <a:off x="5609294" y="1349442"/>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C1.S4</a:t>
            </a:r>
            <a:endParaRPr lang="fr-FR" sz="13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L’offre de transport</a:t>
            </a:r>
          </a:p>
        </p:txBody>
      </p:sp>
      <p:sp>
        <p:nvSpPr>
          <p:cNvPr id="10" name="Rectangle : carré corné 9">
            <a:extLst>
              <a:ext uri="{FF2B5EF4-FFF2-40B4-BE49-F238E27FC236}">
                <a16:creationId xmlns:a16="http://schemas.microsoft.com/office/drawing/2014/main" id="{22EDE256-8683-440A-9860-73C2EAEB15C1}"/>
              </a:ext>
            </a:extLst>
          </p:cNvPr>
          <p:cNvSpPr/>
          <p:nvPr/>
        </p:nvSpPr>
        <p:spPr>
          <a:xfrm>
            <a:off x="3888472" y="1349442"/>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C1.S3</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intervenants de la chaîne logistique</a:t>
            </a:r>
          </a:p>
        </p:txBody>
      </p:sp>
      <p:sp>
        <p:nvSpPr>
          <p:cNvPr id="11" name="Rectangle : carré corné 10">
            <a:extLst>
              <a:ext uri="{FF2B5EF4-FFF2-40B4-BE49-F238E27FC236}">
                <a16:creationId xmlns:a16="http://schemas.microsoft.com/office/drawing/2014/main" id="{D599A568-955C-43C2-AE36-0F2D16B8ABB5}"/>
              </a:ext>
            </a:extLst>
          </p:cNvPr>
          <p:cNvSpPr/>
          <p:nvPr/>
        </p:nvSpPr>
        <p:spPr>
          <a:xfrm>
            <a:off x="459584" y="2520028"/>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C1.S6</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prestations associées</a:t>
            </a:r>
          </a:p>
        </p:txBody>
      </p:sp>
      <p:sp>
        <p:nvSpPr>
          <p:cNvPr id="12" name="Rectangle : carré corné 11">
            <a:extLst>
              <a:ext uri="{FF2B5EF4-FFF2-40B4-BE49-F238E27FC236}">
                <a16:creationId xmlns:a16="http://schemas.microsoft.com/office/drawing/2014/main" id="{9993D8D3-61A7-4E3E-91D6-414285E2D3B1}"/>
              </a:ext>
            </a:extLst>
          </p:cNvPr>
          <p:cNvSpPr/>
          <p:nvPr/>
        </p:nvSpPr>
        <p:spPr>
          <a:xfrm>
            <a:off x="2180243" y="2508955"/>
            <a:ext cx="1367055"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12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C1.S7</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100" b="1" dirty="0">
                <a:solidFill>
                  <a:schemeClr val="accent1">
                    <a:lumMod val="90000"/>
                    <a:lumOff val="10000"/>
                  </a:schemeClr>
                </a:solidFill>
                <a:latin typeface="Calibri" panose="020F0502020204030204" pitchFamily="34" charset="0"/>
                <a:cs typeface="Calibri" panose="020F0502020204030204" pitchFamily="34" charset="0"/>
              </a:rPr>
              <a:t>Les flux de marchandises et les obligations douanières</a:t>
            </a:r>
          </a:p>
        </p:txBody>
      </p:sp>
      <p:sp>
        <p:nvSpPr>
          <p:cNvPr id="13" name="Rectangle : carré corné 12">
            <a:extLst>
              <a:ext uri="{FF2B5EF4-FFF2-40B4-BE49-F238E27FC236}">
                <a16:creationId xmlns:a16="http://schemas.microsoft.com/office/drawing/2014/main" id="{FC9BFB13-63A6-4149-AEE6-8DFF08A92E70}"/>
              </a:ext>
            </a:extLst>
          </p:cNvPr>
          <p:cNvSpPr/>
          <p:nvPr/>
        </p:nvSpPr>
        <p:spPr>
          <a:xfrm>
            <a:off x="7338314" y="2508955"/>
            <a:ext cx="1383214" cy="871498"/>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C1.S10</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La réglementation nationale et/ou internationale</a:t>
            </a:r>
          </a:p>
        </p:txBody>
      </p:sp>
      <p:sp>
        <p:nvSpPr>
          <p:cNvPr id="14" name="Rectangle : carré corné 13">
            <a:extLst>
              <a:ext uri="{FF2B5EF4-FFF2-40B4-BE49-F238E27FC236}">
                <a16:creationId xmlns:a16="http://schemas.microsoft.com/office/drawing/2014/main" id="{E6C00E51-6C1B-44F7-B90D-6C1E99391F70}"/>
              </a:ext>
            </a:extLst>
          </p:cNvPr>
          <p:cNvSpPr/>
          <p:nvPr/>
        </p:nvSpPr>
        <p:spPr>
          <a:xfrm>
            <a:off x="5601334" y="2508955"/>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C1.S9</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caractéristiques </a:t>
            </a: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de l’envoi</a:t>
            </a:r>
          </a:p>
        </p:txBody>
      </p:sp>
      <p:sp>
        <p:nvSpPr>
          <p:cNvPr id="15" name="Rectangle : carré corné 14">
            <a:extLst>
              <a:ext uri="{FF2B5EF4-FFF2-40B4-BE49-F238E27FC236}">
                <a16:creationId xmlns:a16="http://schemas.microsoft.com/office/drawing/2014/main" id="{95BF5A9E-D28E-4D92-8DEC-BB6196559E46}"/>
              </a:ext>
            </a:extLst>
          </p:cNvPr>
          <p:cNvSpPr/>
          <p:nvPr/>
        </p:nvSpPr>
        <p:spPr>
          <a:xfrm>
            <a:off x="3880512" y="2508955"/>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C1.S8</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modes et les techniques de transport</a:t>
            </a:r>
          </a:p>
        </p:txBody>
      </p:sp>
      <p:sp>
        <p:nvSpPr>
          <p:cNvPr id="16" name="Rectangle : carré corné 15">
            <a:extLst>
              <a:ext uri="{FF2B5EF4-FFF2-40B4-BE49-F238E27FC236}">
                <a16:creationId xmlns:a16="http://schemas.microsoft.com/office/drawing/2014/main" id="{0FC38BE9-37F5-4E61-8F56-2824C12002A0}"/>
              </a:ext>
            </a:extLst>
          </p:cNvPr>
          <p:cNvSpPr/>
          <p:nvPr/>
        </p:nvSpPr>
        <p:spPr>
          <a:xfrm>
            <a:off x="459584" y="3611416"/>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C1.S11</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contrats-types et les conventions internationales</a:t>
            </a:r>
          </a:p>
        </p:txBody>
      </p:sp>
      <p:sp>
        <p:nvSpPr>
          <p:cNvPr id="17" name="Rectangle : carré corné 16">
            <a:extLst>
              <a:ext uri="{FF2B5EF4-FFF2-40B4-BE49-F238E27FC236}">
                <a16:creationId xmlns:a16="http://schemas.microsoft.com/office/drawing/2014/main" id="{3AB4C3BE-028A-457E-993E-3178AF5EF166}"/>
              </a:ext>
            </a:extLst>
          </p:cNvPr>
          <p:cNvSpPr/>
          <p:nvPr/>
        </p:nvSpPr>
        <p:spPr>
          <a:xfrm>
            <a:off x="2180243" y="3600343"/>
            <a:ext cx="1367055"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C1.S12</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termes du commerce international</a:t>
            </a:r>
          </a:p>
        </p:txBody>
      </p:sp>
      <p:sp>
        <p:nvSpPr>
          <p:cNvPr id="18" name="Rectangle : carré corné 17">
            <a:extLst>
              <a:ext uri="{FF2B5EF4-FFF2-40B4-BE49-F238E27FC236}">
                <a16:creationId xmlns:a16="http://schemas.microsoft.com/office/drawing/2014/main" id="{CD400E54-764E-4EB3-BC8A-804B28783835}"/>
              </a:ext>
            </a:extLst>
          </p:cNvPr>
          <p:cNvSpPr/>
          <p:nvPr/>
        </p:nvSpPr>
        <p:spPr>
          <a:xfrm>
            <a:off x="7338314" y="3600343"/>
            <a:ext cx="1383214" cy="871498"/>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C1.S15</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Les moyens et outils de communication</a:t>
            </a:r>
          </a:p>
        </p:txBody>
      </p:sp>
      <p:sp>
        <p:nvSpPr>
          <p:cNvPr id="19" name="Rectangle : carré corné 18">
            <a:extLst>
              <a:ext uri="{FF2B5EF4-FFF2-40B4-BE49-F238E27FC236}">
                <a16:creationId xmlns:a16="http://schemas.microsoft.com/office/drawing/2014/main" id="{7FEC90F8-CEF5-44D2-A0C0-7DDD82508330}"/>
              </a:ext>
            </a:extLst>
          </p:cNvPr>
          <p:cNvSpPr/>
          <p:nvPr/>
        </p:nvSpPr>
        <p:spPr>
          <a:xfrm>
            <a:off x="5601334" y="3600343"/>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C1.S14</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La communication professionnelle orale et écrite</a:t>
            </a:r>
          </a:p>
        </p:txBody>
      </p:sp>
      <p:sp>
        <p:nvSpPr>
          <p:cNvPr id="20" name="Rectangle : carré corné 19">
            <a:extLst>
              <a:ext uri="{FF2B5EF4-FFF2-40B4-BE49-F238E27FC236}">
                <a16:creationId xmlns:a16="http://schemas.microsoft.com/office/drawing/2014/main" id="{D58AFA86-3EDF-4269-AF6D-7E9E4A08A112}"/>
              </a:ext>
            </a:extLst>
          </p:cNvPr>
          <p:cNvSpPr/>
          <p:nvPr/>
        </p:nvSpPr>
        <p:spPr>
          <a:xfrm>
            <a:off x="3880512" y="3600343"/>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sz="8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C1.S13</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sz="1300" b="1" dirty="0">
                <a:solidFill>
                  <a:schemeClr val="accent1">
                    <a:lumMod val="90000"/>
                    <a:lumOff val="10000"/>
                  </a:schemeClr>
                </a:solidFill>
                <a:latin typeface="Calibri" panose="020F0502020204030204" pitchFamily="34" charset="0"/>
                <a:cs typeface="Calibri" panose="020F0502020204030204" pitchFamily="34" charset="0"/>
              </a:rPr>
              <a:t>La géographie des transports</a:t>
            </a:r>
          </a:p>
        </p:txBody>
      </p:sp>
      <p:pic>
        <p:nvPicPr>
          <p:cNvPr id="21" name="Image 20">
            <a:extLst>
              <a:ext uri="{FF2B5EF4-FFF2-40B4-BE49-F238E27FC236}">
                <a16:creationId xmlns:a16="http://schemas.microsoft.com/office/drawing/2014/main" id="{D9B7B975-92C2-4D92-8BB9-DBBC3A2A9C20}"/>
              </a:ext>
            </a:extLst>
          </p:cNvPr>
          <p:cNvPicPr>
            <a:picLocks noChangeAspect="1"/>
          </p:cNvPicPr>
          <p:nvPr/>
        </p:nvPicPr>
        <p:blipFill>
          <a:blip r:embed="rId3"/>
          <a:stretch>
            <a:fillRect/>
          </a:stretch>
        </p:blipFill>
        <p:spPr>
          <a:xfrm>
            <a:off x="1283823" y="608129"/>
            <a:ext cx="383032" cy="600274"/>
          </a:xfrm>
          <a:prstGeom prst="rect">
            <a:avLst/>
          </a:prstGeom>
        </p:spPr>
      </p:pic>
      <p:pic>
        <p:nvPicPr>
          <p:cNvPr id="24" name="Image 23">
            <a:extLst>
              <a:ext uri="{FF2B5EF4-FFF2-40B4-BE49-F238E27FC236}">
                <a16:creationId xmlns:a16="http://schemas.microsoft.com/office/drawing/2014/main" id="{F56E86BB-938B-4528-A83C-C9739BB5373A}"/>
              </a:ext>
            </a:extLst>
          </p:cNvPr>
          <p:cNvPicPr>
            <a:picLocks noChangeAspect="1"/>
          </p:cNvPicPr>
          <p:nvPr/>
        </p:nvPicPr>
        <p:blipFill>
          <a:blip r:embed="rId4"/>
          <a:stretch>
            <a:fillRect/>
          </a:stretch>
        </p:blipFill>
        <p:spPr>
          <a:xfrm>
            <a:off x="8197225" y="592534"/>
            <a:ext cx="445078" cy="557831"/>
          </a:xfrm>
          <a:prstGeom prst="rect">
            <a:avLst/>
          </a:prstGeom>
        </p:spPr>
      </p:pic>
      <p:sp>
        <p:nvSpPr>
          <p:cNvPr id="25" name="Espace réservé du pied de page 24">
            <a:extLst>
              <a:ext uri="{FF2B5EF4-FFF2-40B4-BE49-F238E27FC236}">
                <a16:creationId xmlns:a16="http://schemas.microsoft.com/office/drawing/2014/main" id="{75B387E6-2CE1-4E1C-9CB7-CEAAF46EC5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Direction générale de l’enseignement scolaire – Bureau de la formation des personnels enseignants et d’éducation (C1-2) </a:t>
            </a:r>
          </a:p>
        </p:txBody>
      </p:sp>
      <p:sp>
        <p:nvSpPr>
          <p:cNvPr id="22" name="Rectangle avec coins rognés en diagonale 10">
            <a:extLst>
              <a:ext uri="{FF2B5EF4-FFF2-40B4-BE49-F238E27FC236}">
                <a16:creationId xmlns:a16="http://schemas.microsoft.com/office/drawing/2014/main" id="{C99DFD7D-0066-415F-88B0-45AD28A7D448}"/>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spTree>
    <p:extLst>
      <p:ext uri="{BB962C8B-B14F-4D97-AF65-F5344CB8AC3E}">
        <p14:creationId xmlns:p14="http://schemas.microsoft.com/office/powerpoint/2010/main" val="395512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92A8FCDC-0ABD-414E-8A69-E71C58750A92}"/>
              </a:ext>
            </a:extLst>
          </p:cNvPr>
          <p:cNvSpPr txBox="1"/>
          <p:nvPr/>
        </p:nvSpPr>
        <p:spPr>
          <a:xfrm>
            <a:off x="1187624" y="195486"/>
            <a:ext cx="7488832" cy="461665"/>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 GAP : Guide d’accompagnement pédagogique</a:t>
            </a:r>
          </a:p>
        </p:txBody>
      </p:sp>
      <p:pic>
        <p:nvPicPr>
          <p:cNvPr id="4" name="Image 3">
            <a:extLst>
              <a:ext uri="{FF2B5EF4-FFF2-40B4-BE49-F238E27FC236}">
                <a16:creationId xmlns:a16="http://schemas.microsoft.com/office/drawing/2014/main" id="{1DD63D3B-DE13-43C5-A5A9-9A4D23AB08F3}"/>
              </a:ext>
            </a:extLst>
          </p:cNvPr>
          <p:cNvPicPr>
            <a:picLocks noChangeAspect="1"/>
          </p:cNvPicPr>
          <p:nvPr/>
        </p:nvPicPr>
        <p:blipFill>
          <a:blip r:embed="rId3"/>
          <a:stretch>
            <a:fillRect/>
          </a:stretch>
        </p:blipFill>
        <p:spPr>
          <a:xfrm>
            <a:off x="353743" y="915566"/>
            <a:ext cx="5892695" cy="3806155"/>
          </a:xfrm>
          <a:prstGeom prst="rect">
            <a:avLst/>
          </a:prstGeom>
        </p:spPr>
      </p:pic>
      <p:cxnSp>
        <p:nvCxnSpPr>
          <p:cNvPr id="13" name="Connecteur droit avec flèche 12">
            <a:extLst>
              <a:ext uri="{FF2B5EF4-FFF2-40B4-BE49-F238E27FC236}">
                <a16:creationId xmlns:a16="http://schemas.microsoft.com/office/drawing/2014/main" id="{D705624B-67FD-4402-B630-8FA60C6A0AEB}"/>
              </a:ext>
            </a:extLst>
          </p:cNvPr>
          <p:cNvCxnSpPr>
            <a:cxnSpLocks/>
          </p:cNvCxnSpPr>
          <p:nvPr/>
        </p:nvCxnSpPr>
        <p:spPr>
          <a:xfrm>
            <a:off x="4788024" y="1505071"/>
            <a:ext cx="1871167" cy="8849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B3FFAA33-792A-40CE-BDA0-1707367CDFC7}"/>
              </a:ext>
            </a:extLst>
          </p:cNvPr>
          <p:cNvSpPr txBox="1"/>
          <p:nvPr/>
        </p:nvSpPr>
        <p:spPr>
          <a:xfrm>
            <a:off x="6659191" y="1203598"/>
            <a:ext cx="2263225" cy="646331"/>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Le contexte professionnel</a:t>
            </a:r>
          </a:p>
        </p:txBody>
      </p:sp>
      <p:sp>
        <p:nvSpPr>
          <p:cNvPr id="15" name="Ellipse 14">
            <a:extLst>
              <a:ext uri="{FF2B5EF4-FFF2-40B4-BE49-F238E27FC236}">
                <a16:creationId xmlns:a16="http://schemas.microsoft.com/office/drawing/2014/main" id="{3F51E619-0163-46C9-AA11-167DFE9D5B99}"/>
              </a:ext>
            </a:extLst>
          </p:cNvPr>
          <p:cNvSpPr/>
          <p:nvPr/>
        </p:nvSpPr>
        <p:spPr>
          <a:xfrm>
            <a:off x="3707904" y="1374496"/>
            <a:ext cx="1080120" cy="2611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Connecteur droit avec flèche 15">
            <a:extLst>
              <a:ext uri="{FF2B5EF4-FFF2-40B4-BE49-F238E27FC236}">
                <a16:creationId xmlns:a16="http://schemas.microsoft.com/office/drawing/2014/main" id="{AE737A4C-8E11-461C-82B5-13F73B3F0ADB}"/>
              </a:ext>
            </a:extLst>
          </p:cNvPr>
          <p:cNvCxnSpPr>
            <a:cxnSpLocks/>
            <a:endCxn id="17" idx="1"/>
          </p:cNvCxnSpPr>
          <p:nvPr/>
        </p:nvCxnSpPr>
        <p:spPr>
          <a:xfrm>
            <a:off x="5236081" y="2151402"/>
            <a:ext cx="1423110" cy="408632"/>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6957640-101F-407F-BD1D-3D615AD69C71}"/>
              </a:ext>
            </a:extLst>
          </p:cNvPr>
          <p:cNvSpPr txBox="1"/>
          <p:nvPr/>
        </p:nvSpPr>
        <p:spPr>
          <a:xfrm>
            <a:off x="6659191" y="2098369"/>
            <a:ext cx="2263225"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cap="small">
                <a:solidFill>
                  <a:srgbClr val="EA5433">
                    <a:lumMod val="50000"/>
                  </a:srgbClr>
                </a:solidFill>
                <a:latin typeface="Calibri" panose="020F0502020204030204" pitchFamily="34" charset="0"/>
                <a:cs typeface="Calibri" panose="020F0502020204030204" pitchFamily="34" charset="0"/>
              </a:rPr>
              <a:t>Exemples de modalités d’animation envisageables</a:t>
            </a:r>
            <a:endPar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endParaRPr>
          </a:p>
        </p:txBody>
      </p:sp>
      <p:sp>
        <p:nvSpPr>
          <p:cNvPr id="18" name="Ellipse 17">
            <a:extLst>
              <a:ext uri="{FF2B5EF4-FFF2-40B4-BE49-F238E27FC236}">
                <a16:creationId xmlns:a16="http://schemas.microsoft.com/office/drawing/2014/main" id="{20D61CB5-172F-41EF-96FD-10678A1F80A4}"/>
              </a:ext>
            </a:extLst>
          </p:cNvPr>
          <p:cNvSpPr/>
          <p:nvPr/>
        </p:nvSpPr>
        <p:spPr>
          <a:xfrm>
            <a:off x="3779912" y="2020827"/>
            <a:ext cx="1440159" cy="2611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9" name="Connecteur droit avec flèche 18">
            <a:extLst>
              <a:ext uri="{FF2B5EF4-FFF2-40B4-BE49-F238E27FC236}">
                <a16:creationId xmlns:a16="http://schemas.microsoft.com/office/drawing/2014/main" id="{0BE101B7-FA72-4E81-B4AA-F89E2AB0CDF0}"/>
              </a:ext>
            </a:extLst>
          </p:cNvPr>
          <p:cNvCxnSpPr>
            <a:cxnSpLocks/>
            <a:endCxn id="20" idx="1"/>
          </p:cNvCxnSpPr>
          <p:nvPr/>
        </p:nvCxnSpPr>
        <p:spPr>
          <a:xfrm>
            <a:off x="5236081" y="3471531"/>
            <a:ext cx="1423110" cy="408632"/>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AE0DD0A8-7B9E-4E9F-9218-84058F843E45}"/>
              </a:ext>
            </a:extLst>
          </p:cNvPr>
          <p:cNvSpPr txBox="1"/>
          <p:nvPr/>
        </p:nvSpPr>
        <p:spPr>
          <a:xfrm>
            <a:off x="6659191" y="3418498"/>
            <a:ext cx="2263225"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cap="small">
                <a:solidFill>
                  <a:srgbClr val="EA5433">
                    <a:lumMod val="50000"/>
                  </a:srgbClr>
                </a:solidFill>
                <a:latin typeface="Calibri" panose="020F0502020204030204" pitchFamily="34" charset="0"/>
                <a:cs typeface="Calibri" panose="020F0502020204030204" pitchFamily="34" charset="0"/>
              </a:rPr>
              <a:t>Ressources pédagogiques : adresses de sites</a:t>
            </a:r>
            <a:endPar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endParaRPr>
          </a:p>
        </p:txBody>
      </p:sp>
      <p:sp>
        <p:nvSpPr>
          <p:cNvPr id="21" name="Ellipse 20">
            <a:extLst>
              <a:ext uri="{FF2B5EF4-FFF2-40B4-BE49-F238E27FC236}">
                <a16:creationId xmlns:a16="http://schemas.microsoft.com/office/drawing/2014/main" id="{6D5F4C64-699B-4D3D-99C1-B1F5EE99852B}"/>
              </a:ext>
            </a:extLst>
          </p:cNvPr>
          <p:cNvSpPr/>
          <p:nvPr/>
        </p:nvSpPr>
        <p:spPr>
          <a:xfrm>
            <a:off x="3779912" y="3340956"/>
            <a:ext cx="1440159" cy="2611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avec coins rognés en diagonale 10">
            <a:extLst>
              <a:ext uri="{FF2B5EF4-FFF2-40B4-BE49-F238E27FC236}">
                <a16:creationId xmlns:a16="http://schemas.microsoft.com/office/drawing/2014/main" id="{6FF0BA7E-D1D2-4918-892D-C9738F08E86A}"/>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sp>
        <p:nvSpPr>
          <p:cNvPr id="24" name="Espace réservé du pied de page 5">
            <a:extLst>
              <a:ext uri="{FF2B5EF4-FFF2-40B4-BE49-F238E27FC236}">
                <a16:creationId xmlns:a16="http://schemas.microsoft.com/office/drawing/2014/main" id="{DDB622B7-801A-4E90-BFBC-E77EE391F860}"/>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42879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18" grpId="0" animBg="1"/>
      <p:bldP spid="20"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92A8FCDC-0ABD-414E-8A69-E71C58750A92}"/>
              </a:ext>
            </a:extLst>
          </p:cNvPr>
          <p:cNvSpPr txBox="1"/>
          <p:nvPr/>
        </p:nvSpPr>
        <p:spPr>
          <a:xfrm>
            <a:off x="1187624" y="195486"/>
            <a:ext cx="7488832" cy="461665"/>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 GAP : Guide d’accompagnement pédagogique</a:t>
            </a:r>
          </a:p>
        </p:txBody>
      </p:sp>
      <p:pic>
        <p:nvPicPr>
          <p:cNvPr id="5" name="Image 4">
            <a:extLst>
              <a:ext uri="{FF2B5EF4-FFF2-40B4-BE49-F238E27FC236}">
                <a16:creationId xmlns:a16="http://schemas.microsoft.com/office/drawing/2014/main" id="{53A88BC8-4DAE-4CE7-8DE4-E0CC449819D9}"/>
              </a:ext>
            </a:extLst>
          </p:cNvPr>
          <p:cNvPicPr>
            <a:picLocks noChangeAspect="1"/>
          </p:cNvPicPr>
          <p:nvPr/>
        </p:nvPicPr>
        <p:blipFill>
          <a:blip r:embed="rId3"/>
          <a:stretch>
            <a:fillRect/>
          </a:stretch>
        </p:blipFill>
        <p:spPr>
          <a:xfrm>
            <a:off x="360000" y="843558"/>
            <a:ext cx="5652160" cy="3005347"/>
          </a:xfrm>
          <a:prstGeom prst="rect">
            <a:avLst/>
          </a:prstGeom>
        </p:spPr>
      </p:pic>
      <p:pic>
        <p:nvPicPr>
          <p:cNvPr id="7" name="Image 6">
            <a:extLst>
              <a:ext uri="{FF2B5EF4-FFF2-40B4-BE49-F238E27FC236}">
                <a16:creationId xmlns:a16="http://schemas.microsoft.com/office/drawing/2014/main" id="{97332D65-620E-425A-97D8-09B0EFB18723}"/>
              </a:ext>
            </a:extLst>
          </p:cNvPr>
          <p:cNvPicPr>
            <a:picLocks noChangeAspect="1"/>
          </p:cNvPicPr>
          <p:nvPr/>
        </p:nvPicPr>
        <p:blipFill rotWithShape="1">
          <a:blip r:embed="rId4"/>
          <a:srcRect t="13241"/>
          <a:stretch/>
        </p:blipFill>
        <p:spPr>
          <a:xfrm>
            <a:off x="349781" y="3939264"/>
            <a:ext cx="5662379" cy="765605"/>
          </a:xfrm>
          <a:prstGeom prst="rect">
            <a:avLst/>
          </a:prstGeom>
        </p:spPr>
      </p:pic>
      <p:cxnSp>
        <p:nvCxnSpPr>
          <p:cNvPr id="9" name="Connecteur droit avec flèche 8">
            <a:extLst>
              <a:ext uri="{FF2B5EF4-FFF2-40B4-BE49-F238E27FC236}">
                <a16:creationId xmlns:a16="http://schemas.microsoft.com/office/drawing/2014/main" id="{936F5BAC-4466-4D2D-A190-3DD258F3E6D8}"/>
              </a:ext>
            </a:extLst>
          </p:cNvPr>
          <p:cNvCxnSpPr>
            <a:cxnSpLocks/>
          </p:cNvCxnSpPr>
          <p:nvPr/>
        </p:nvCxnSpPr>
        <p:spPr>
          <a:xfrm flipV="1">
            <a:off x="4788025" y="1272309"/>
            <a:ext cx="1537880" cy="147656"/>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AF08AD72-1550-496D-8694-A1F9285559E1}"/>
              </a:ext>
            </a:extLst>
          </p:cNvPr>
          <p:cNvSpPr txBox="1"/>
          <p:nvPr/>
        </p:nvSpPr>
        <p:spPr>
          <a:xfrm>
            <a:off x="6405135" y="861643"/>
            <a:ext cx="2263225" cy="646331"/>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cap="small">
                <a:solidFill>
                  <a:srgbClr val="EA5433">
                    <a:lumMod val="50000"/>
                  </a:srgbClr>
                </a:solidFill>
                <a:latin typeface="Calibri" panose="020F0502020204030204" pitchFamily="34" charset="0"/>
                <a:cs typeface="Calibri" panose="020F0502020204030204" pitchFamily="34" charset="0"/>
              </a:rPr>
              <a:t>Ressources pédagogiques de l’AFT</a:t>
            </a:r>
            <a:endPar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endParaRPr>
          </a:p>
        </p:txBody>
      </p:sp>
      <p:sp>
        <p:nvSpPr>
          <p:cNvPr id="12" name="Ellipse 11">
            <a:extLst>
              <a:ext uri="{FF2B5EF4-FFF2-40B4-BE49-F238E27FC236}">
                <a16:creationId xmlns:a16="http://schemas.microsoft.com/office/drawing/2014/main" id="{14366131-2D9F-488B-8421-67550504744B}"/>
              </a:ext>
            </a:extLst>
          </p:cNvPr>
          <p:cNvSpPr/>
          <p:nvPr/>
        </p:nvSpPr>
        <p:spPr>
          <a:xfrm>
            <a:off x="3525859" y="1330596"/>
            <a:ext cx="1262166" cy="1977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Connecteur droit avec flèche 12">
            <a:extLst>
              <a:ext uri="{FF2B5EF4-FFF2-40B4-BE49-F238E27FC236}">
                <a16:creationId xmlns:a16="http://schemas.microsoft.com/office/drawing/2014/main" id="{D3DC29E1-0517-4AD5-ACAB-E7B003999F03}"/>
              </a:ext>
            </a:extLst>
          </p:cNvPr>
          <p:cNvCxnSpPr>
            <a:cxnSpLocks/>
            <a:endCxn id="14" idx="1"/>
          </p:cNvCxnSpPr>
          <p:nvPr/>
        </p:nvCxnSpPr>
        <p:spPr>
          <a:xfrm flipV="1">
            <a:off x="4943030" y="2162230"/>
            <a:ext cx="1471396" cy="59624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B3EBC2FA-6B5B-4A95-864B-9A119E2AE563}"/>
              </a:ext>
            </a:extLst>
          </p:cNvPr>
          <p:cNvSpPr txBox="1"/>
          <p:nvPr/>
        </p:nvSpPr>
        <p:spPr>
          <a:xfrm>
            <a:off x="6414426" y="1700565"/>
            <a:ext cx="2263225"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cap="small" noProof="0" dirty="0">
                <a:solidFill>
                  <a:srgbClr val="EA5433">
                    <a:lumMod val="50000"/>
                  </a:srgbClr>
                </a:solidFill>
                <a:latin typeface="Calibri" panose="020F0502020204030204" pitchFamily="34" charset="0"/>
                <a:cs typeface="Calibri" panose="020F0502020204030204" pitchFamily="34" charset="0"/>
              </a:rPr>
              <a:t>Exemples </a:t>
            </a:r>
            <a:r>
              <a:rPr lang="fr-FR" b="1" cap="small" noProof="0">
                <a:solidFill>
                  <a:srgbClr val="EA5433">
                    <a:lumMod val="50000"/>
                  </a:srgbClr>
                </a:solidFill>
                <a:latin typeface="Calibri" panose="020F0502020204030204" pitchFamily="34" charset="0"/>
                <a:cs typeface="Calibri" panose="020F0502020204030204" pitchFamily="34" charset="0"/>
              </a:rPr>
              <a:t>de transversalités </a:t>
            </a:r>
            <a:r>
              <a:rPr lang="fr-FR" b="1" cap="small" noProof="0" dirty="0">
                <a:solidFill>
                  <a:srgbClr val="EA5433">
                    <a:lumMod val="50000"/>
                  </a:srgbClr>
                </a:solidFill>
                <a:latin typeface="Calibri" panose="020F0502020204030204" pitchFamily="34" charset="0"/>
                <a:cs typeface="Calibri" panose="020F0502020204030204" pitchFamily="34" charset="0"/>
              </a:rPr>
              <a:t>avec d’autres disciplines</a:t>
            </a:r>
            <a:endParaRPr kumimoji="0" lang="fr-FR" sz="1800" b="1" i="0" u="none" strike="noStrike" kern="1200" cap="small" spc="0" normalizeH="0" baseline="0" noProof="0" dirty="0">
              <a:ln>
                <a:noFill/>
              </a:ln>
              <a:solidFill>
                <a:srgbClr val="EA5433">
                  <a:lumMod val="50000"/>
                </a:srgbClr>
              </a:solidFill>
              <a:effectLst/>
              <a:uLnTx/>
              <a:uFillTx/>
              <a:latin typeface="Calibri" panose="020F0502020204030204" pitchFamily="34" charset="0"/>
              <a:ea typeface="+mn-ea"/>
              <a:cs typeface="Calibri" panose="020F0502020204030204" pitchFamily="34" charset="0"/>
            </a:endParaRPr>
          </a:p>
        </p:txBody>
      </p:sp>
      <p:sp>
        <p:nvSpPr>
          <p:cNvPr id="15" name="Ellipse 14">
            <a:extLst>
              <a:ext uri="{FF2B5EF4-FFF2-40B4-BE49-F238E27FC236}">
                <a16:creationId xmlns:a16="http://schemas.microsoft.com/office/drawing/2014/main" id="{5925F0B5-DF94-4E05-AC33-3FA28CF9E576}"/>
              </a:ext>
            </a:extLst>
          </p:cNvPr>
          <p:cNvSpPr/>
          <p:nvPr/>
        </p:nvSpPr>
        <p:spPr>
          <a:xfrm>
            <a:off x="3667261" y="2617760"/>
            <a:ext cx="1262166" cy="2611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Connecteur droit avec flèche 16">
            <a:extLst>
              <a:ext uri="{FF2B5EF4-FFF2-40B4-BE49-F238E27FC236}">
                <a16:creationId xmlns:a16="http://schemas.microsoft.com/office/drawing/2014/main" id="{C0147523-8F0E-4418-90C3-6DBCF7C18D60}"/>
              </a:ext>
            </a:extLst>
          </p:cNvPr>
          <p:cNvCxnSpPr>
            <a:cxnSpLocks/>
            <a:endCxn id="18" idx="1"/>
          </p:cNvCxnSpPr>
          <p:nvPr/>
        </p:nvCxnSpPr>
        <p:spPr>
          <a:xfrm>
            <a:off x="4708793" y="4002398"/>
            <a:ext cx="1727652" cy="23102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A6A6052-7E4A-4754-8683-E58BD407BFE9}"/>
              </a:ext>
            </a:extLst>
          </p:cNvPr>
          <p:cNvSpPr txBox="1"/>
          <p:nvPr/>
        </p:nvSpPr>
        <p:spPr>
          <a:xfrm>
            <a:off x="6436445" y="3787151"/>
            <a:ext cx="2263225" cy="892552"/>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cap="small">
                <a:solidFill>
                  <a:srgbClr val="EA5433">
                    <a:lumMod val="50000"/>
                  </a:srgbClr>
                </a:solidFill>
                <a:latin typeface="Calibri" panose="020F0502020204030204" pitchFamily="34" charset="0"/>
                <a:cs typeface="Calibri" panose="020F0502020204030204" pitchFamily="34" charset="0"/>
              </a:rPr>
              <a:t>Exemples de co-intervention </a:t>
            </a:r>
            <a:r>
              <a:rPr lang="fr-FR" sz="1600" b="1" cap="small">
                <a:solidFill>
                  <a:srgbClr val="EA5433">
                    <a:lumMod val="50000"/>
                  </a:srgbClr>
                </a:solidFill>
                <a:latin typeface="Calibri" panose="020F0502020204030204" pitchFamily="34" charset="0"/>
                <a:cs typeface="Calibri" panose="020F0502020204030204" pitchFamily="34" charset="0"/>
              </a:rPr>
              <a:t>(Français, mathématiques)</a:t>
            </a:r>
            <a:endParaRPr kumimoji="0" lang="fr-FR" sz="1600" b="1" i="0" u="none" strike="noStrike" kern="1200" cap="small" spc="0" normalizeH="0" baseline="0" noProof="0">
              <a:ln>
                <a:noFill/>
              </a:ln>
              <a:solidFill>
                <a:srgbClr val="EA5433">
                  <a:lumMod val="50000"/>
                </a:srgbClr>
              </a:solidFill>
              <a:effectLst/>
              <a:uLnTx/>
              <a:uFillTx/>
              <a:latin typeface="Calibri" panose="020F0502020204030204" pitchFamily="34" charset="0"/>
              <a:cs typeface="Calibri" panose="020F0502020204030204" pitchFamily="34" charset="0"/>
            </a:endParaRPr>
          </a:p>
        </p:txBody>
      </p:sp>
      <p:sp>
        <p:nvSpPr>
          <p:cNvPr id="19" name="Ellipse 18">
            <a:extLst>
              <a:ext uri="{FF2B5EF4-FFF2-40B4-BE49-F238E27FC236}">
                <a16:creationId xmlns:a16="http://schemas.microsoft.com/office/drawing/2014/main" id="{D77B37F0-E694-415D-8824-73A512F075EA}"/>
              </a:ext>
            </a:extLst>
          </p:cNvPr>
          <p:cNvSpPr/>
          <p:nvPr/>
        </p:nvSpPr>
        <p:spPr>
          <a:xfrm>
            <a:off x="3667261" y="3843898"/>
            <a:ext cx="1048755" cy="2611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6" name="Connecteur droit avec flèche 25">
            <a:extLst>
              <a:ext uri="{FF2B5EF4-FFF2-40B4-BE49-F238E27FC236}">
                <a16:creationId xmlns:a16="http://schemas.microsoft.com/office/drawing/2014/main" id="{3DDA8743-9328-40DD-AD32-69245233F7A0}"/>
              </a:ext>
            </a:extLst>
          </p:cNvPr>
          <p:cNvCxnSpPr>
            <a:cxnSpLocks/>
            <a:stCxn id="28" idx="6"/>
            <a:endCxn id="27" idx="1"/>
          </p:cNvCxnSpPr>
          <p:nvPr/>
        </p:nvCxnSpPr>
        <p:spPr>
          <a:xfrm flipV="1">
            <a:off x="5868143" y="3189357"/>
            <a:ext cx="559886" cy="207802"/>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F05429FE-8967-4743-9A59-3DF4DC41819D}"/>
              </a:ext>
            </a:extLst>
          </p:cNvPr>
          <p:cNvSpPr txBox="1"/>
          <p:nvPr/>
        </p:nvSpPr>
        <p:spPr>
          <a:xfrm>
            <a:off x="6428029" y="2727692"/>
            <a:ext cx="2263225"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Résultats attendus par le futur titulaire du Bac pro OTM</a:t>
            </a:r>
          </a:p>
        </p:txBody>
      </p:sp>
      <p:sp>
        <p:nvSpPr>
          <p:cNvPr id="28" name="Ellipse 27">
            <a:extLst>
              <a:ext uri="{FF2B5EF4-FFF2-40B4-BE49-F238E27FC236}">
                <a16:creationId xmlns:a16="http://schemas.microsoft.com/office/drawing/2014/main" id="{502FEC96-FFE7-467A-8436-DED4E80AF171}"/>
              </a:ext>
            </a:extLst>
          </p:cNvPr>
          <p:cNvSpPr/>
          <p:nvPr/>
        </p:nvSpPr>
        <p:spPr>
          <a:xfrm>
            <a:off x="3667260" y="3293582"/>
            <a:ext cx="2200883" cy="20715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avec coins rognés en diagonale 10">
            <a:extLst>
              <a:ext uri="{FF2B5EF4-FFF2-40B4-BE49-F238E27FC236}">
                <a16:creationId xmlns:a16="http://schemas.microsoft.com/office/drawing/2014/main" id="{294DCEE0-1459-41F5-88CE-62B71B5BDBC8}"/>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sp>
        <p:nvSpPr>
          <p:cNvPr id="22" name="Espace réservé du pied de page 5">
            <a:extLst>
              <a:ext uri="{FF2B5EF4-FFF2-40B4-BE49-F238E27FC236}">
                <a16:creationId xmlns:a16="http://schemas.microsoft.com/office/drawing/2014/main" id="{A1B2E8AF-C3A9-45FF-8893-2DEEC3A4715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231979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8" grpId="0" animBg="1"/>
      <p:bldP spid="19"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mment déposer un dossier de surendettement ? - LeComparatif">
            <a:extLst>
              <a:ext uri="{FF2B5EF4-FFF2-40B4-BE49-F238E27FC236}">
                <a16:creationId xmlns:a16="http://schemas.microsoft.com/office/drawing/2014/main" id="{73E2E51A-01C6-4889-8A91-CD8B4A23B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5608">
            <a:off x="6152732" y="3069142"/>
            <a:ext cx="2222088" cy="1484354"/>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4">
            <a:extLst>
              <a:ext uri="{FF2B5EF4-FFF2-40B4-BE49-F238E27FC236}">
                <a16:creationId xmlns:a16="http://schemas.microsoft.com/office/drawing/2014/main" id="{041635DC-814B-4D0F-8D0B-A21FD80A65F6}"/>
              </a:ext>
            </a:extLst>
          </p:cNvPr>
          <p:cNvSpPr>
            <a:spLocks/>
          </p:cNvSpPr>
          <p:nvPr/>
        </p:nvSpPr>
        <p:spPr bwMode="auto">
          <a:xfrm rot="19982665">
            <a:off x="2652526" y="1984681"/>
            <a:ext cx="3067431" cy="1821309"/>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20" name="Oval 5">
            <a:extLst>
              <a:ext uri="{FF2B5EF4-FFF2-40B4-BE49-F238E27FC236}">
                <a16:creationId xmlns:a16="http://schemas.microsoft.com/office/drawing/2014/main" id="{C1FC5C07-431A-4DC8-BEF3-4259FBF203C2}"/>
              </a:ext>
            </a:extLst>
          </p:cNvPr>
          <p:cNvSpPr>
            <a:spLocks noChangeArrowheads="1"/>
          </p:cNvSpPr>
          <p:nvPr/>
        </p:nvSpPr>
        <p:spPr bwMode="auto">
          <a:xfrm>
            <a:off x="3976320" y="1165903"/>
            <a:ext cx="4728612" cy="1883611"/>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pic>
        <p:nvPicPr>
          <p:cNvPr id="13314" name="Picture 2" descr="Formation Capacité de transport léger de marchandises">
            <a:extLst>
              <a:ext uri="{FF2B5EF4-FFF2-40B4-BE49-F238E27FC236}">
                <a16:creationId xmlns:a16="http://schemas.microsoft.com/office/drawing/2014/main" id="{02329BE0-BC5E-4A03-8B81-D2F2120A95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282"/>
          <a:stretch/>
        </p:blipFill>
        <p:spPr bwMode="auto">
          <a:xfrm rot="20849966">
            <a:off x="254982" y="2958874"/>
            <a:ext cx="2418580" cy="137956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r>
              <a:rPr lang="fr-FR" sz="24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5"/>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6"/>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savoirs et limites de savoirs de la compétence C1.1</a:t>
            </a:r>
          </a:p>
        </p:txBody>
      </p:sp>
      <p:sp>
        <p:nvSpPr>
          <p:cNvPr id="12" name="Rectangle : carré corné 11">
            <a:extLst>
              <a:ext uri="{FF2B5EF4-FFF2-40B4-BE49-F238E27FC236}">
                <a16:creationId xmlns:a16="http://schemas.microsoft.com/office/drawing/2014/main" id="{4E30CBE2-CA88-491D-95E1-12589F22A79E}"/>
              </a:ext>
            </a:extLst>
          </p:cNvPr>
          <p:cNvSpPr/>
          <p:nvPr/>
        </p:nvSpPr>
        <p:spPr>
          <a:xfrm>
            <a:off x="934178" y="1689129"/>
            <a:ext cx="2267784" cy="122413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fr-FR" b="1" dirty="0">
              <a:solidFill>
                <a:schemeClr val="accent1">
                  <a:lumMod val="90000"/>
                  <a:lumOff val="10000"/>
                </a:schemeClr>
              </a:solidFill>
              <a:latin typeface="Calibri" panose="020F0502020204030204" pitchFamily="34" charset="0"/>
              <a:cs typeface="Calibri" panose="020F0502020204030204" pitchFamily="34" charset="0"/>
            </a:endParaRPr>
          </a:p>
          <a:p>
            <a:pPr algn="ctr"/>
            <a:r>
              <a:rPr lang="fr-FR"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Savoir C1.S1 </a:t>
            </a:r>
            <a:r>
              <a:rPr lang="fr-FR" b="1" dirty="0">
                <a:solidFill>
                  <a:schemeClr val="accent1">
                    <a:lumMod val="90000"/>
                    <a:lumOff val="10000"/>
                  </a:schemeClr>
                </a:solidFill>
                <a:latin typeface="Calibri" panose="020F0502020204030204" pitchFamily="34" charset="0"/>
                <a:cs typeface="Calibri" panose="020F0502020204030204" pitchFamily="34" charset="0"/>
              </a:rPr>
              <a:t>L’organisation de la profession</a:t>
            </a:r>
          </a:p>
        </p:txBody>
      </p:sp>
      <p:sp>
        <p:nvSpPr>
          <p:cNvPr id="2" name="ZoneTexte 1">
            <a:extLst>
              <a:ext uri="{FF2B5EF4-FFF2-40B4-BE49-F238E27FC236}">
                <a16:creationId xmlns:a16="http://schemas.microsoft.com/office/drawing/2014/main" id="{6B5837CC-2492-4322-B5FD-58D9A8793845}"/>
              </a:ext>
            </a:extLst>
          </p:cNvPr>
          <p:cNvSpPr txBox="1"/>
          <p:nvPr/>
        </p:nvSpPr>
        <p:spPr>
          <a:xfrm>
            <a:off x="4373215" y="1419637"/>
            <a:ext cx="4392489" cy="1354217"/>
          </a:xfrm>
          <a:prstGeom prst="rect">
            <a:avLst/>
          </a:prstGeom>
          <a:noFill/>
        </p:spPr>
        <p:txBody>
          <a:bodyPr wrap="square" rtlCol="0">
            <a:spAutoFit/>
          </a:bodyPr>
          <a:lstStyle/>
          <a:p>
            <a:r>
              <a:rPr lang="fr-FR" sz="1600" b="1" u="sng"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Limites</a:t>
            </a:r>
            <a:r>
              <a:rPr lang="fr-FR" sz="1600" dirty="0">
                <a:latin typeface="Calibri" panose="020F0502020204030204" pitchFamily="34" charset="0"/>
                <a:cs typeface="Calibri" panose="020F0502020204030204" pitchFamily="34" charset="0"/>
              </a:rPr>
              <a:t> :</a:t>
            </a:r>
          </a:p>
          <a:p>
            <a:endParaRPr lang="fr-FR" sz="800" dirty="0">
              <a:latin typeface="Calibri" panose="020F0502020204030204" pitchFamily="34" charset="0"/>
              <a:cs typeface="Calibri" panose="020F0502020204030204" pitchFamily="34" charset="0"/>
            </a:endParaRP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pouvoirs publics</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organismes consultants</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organismes professionnels</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quatre conditions d’accès à la profession</a:t>
            </a:r>
          </a:p>
        </p:txBody>
      </p:sp>
      <p:pic>
        <p:nvPicPr>
          <p:cNvPr id="4" name="Image 3">
            <a:extLst>
              <a:ext uri="{FF2B5EF4-FFF2-40B4-BE49-F238E27FC236}">
                <a16:creationId xmlns:a16="http://schemas.microsoft.com/office/drawing/2014/main" id="{9411DFA7-DB44-4CAC-98AD-6026E939EE45}"/>
              </a:ext>
            </a:extLst>
          </p:cNvPr>
          <p:cNvPicPr>
            <a:picLocks noChangeAspect="1"/>
          </p:cNvPicPr>
          <p:nvPr/>
        </p:nvPicPr>
        <p:blipFill>
          <a:blip r:embed="rId7"/>
          <a:stretch>
            <a:fillRect/>
          </a:stretch>
        </p:blipFill>
        <p:spPr>
          <a:xfrm>
            <a:off x="4499992" y="1916224"/>
            <a:ext cx="285748" cy="180974"/>
          </a:xfrm>
          <a:prstGeom prst="rect">
            <a:avLst/>
          </a:prstGeom>
        </p:spPr>
      </p:pic>
      <p:pic>
        <p:nvPicPr>
          <p:cNvPr id="14" name="Image 13">
            <a:extLst>
              <a:ext uri="{FF2B5EF4-FFF2-40B4-BE49-F238E27FC236}">
                <a16:creationId xmlns:a16="http://schemas.microsoft.com/office/drawing/2014/main" id="{13252111-1766-4370-A9ED-1BB26B008220}"/>
              </a:ext>
            </a:extLst>
          </p:cNvPr>
          <p:cNvPicPr>
            <a:picLocks noChangeAspect="1"/>
          </p:cNvPicPr>
          <p:nvPr/>
        </p:nvPicPr>
        <p:blipFill>
          <a:blip r:embed="rId7"/>
          <a:stretch>
            <a:fillRect/>
          </a:stretch>
        </p:blipFill>
        <p:spPr>
          <a:xfrm>
            <a:off x="4499992" y="2120223"/>
            <a:ext cx="285748" cy="180974"/>
          </a:xfrm>
          <a:prstGeom prst="rect">
            <a:avLst/>
          </a:prstGeom>
        </p:spPr>
      </p:pic>
      <p:pic>
        <p:nvPicPr>
          <p:cNvPr id="15" name="Image 14">
            <a:extLst>
              <a:ext uri="{FF2B5EF4-FFF2-40B4-BE49-F238E27FC236}">
                <a16:creationId xmlns:a16="http://schemas.microsoft.com/office/drawing/2014/main" id="{67349011-60A4-4594-9500-2ED0BFBE55A1}"/>
              </a:ext>
            </a:extLst>
          </p:cNvPr>
          <p:cNvPicPr>
            <a:picLocks noChangeAspect="1"/>
          </p:cNvPicPr>
          <p:nvPr/>
        </p:nvPicPr>
        <p:blipFill>
          <a:blip r:embed="rId7"/>
          <a:stretch>
            <a:fillRect/>
          </a:stretch>
        </p:blipFill>
        <p:spPr>
          <a:xfrm>
            <a:off x="4499992" y="2324222"/>
            <a:ext cx="285748" cy="180974"/>
          </a:xfrm>
          <a:prstGeom prst="rect">
            <a:avLst/>
          </a:prstGeom>
        </p:spPr>
      </p:pic>
      <p:pic>
        <p:nvPicPr>
          <p:cNvPr id="16" name="Image 15">
            <a:extLst>
              <a:ext uri="{FF2B5EF4-FFF2-40B4-BE49-F238E27FC236}">
                <a16:creationId xmlns:a16="http://schemas.microsoft.com/office/drawing/2014/main" id="{E9CB195D-0BAF-43D2-9847-2161CCB226C0}"/>
              </a:ext>
            </a:extLst>
          </p:cNvPr>
          <p:cNvPicPr>
            <a:picLocks noChangeAspect="1"/>
          </p:cNvPicPr>
          <p:nvPr/>
        </p:nvPicPr>
        <p:blipFill>
          <a:blip r:embed="rId7"/>
          <a:stretch>
            <a:fillRect/>
          </a:stretch>
        </p:blipFill>
        <p:spPr>
          <a:xfrm>
            <a:off x="4499992" y="2527295"/>
            <a:ext cx="285748" cy="180974"/>
          </a:xfrm>
          <a:prstGeom prst="rect">
            <a:avLst/>
          </a:prstGeom>
        </p:spPr>
      </p:pic>
      <p:pic>
        <p:nvPicPr>
          <p:cNvPr id="17" name="Picture 2" descr="Qu'est-ce qu'une DREAL, levier de la transition au niveau local ? | Natura  Sciences">
            <a:extLst>
              <a:ext uri="{FF2B5EF4-FFF2-40B4-BE49-F238E27FC236}">
                <a16:creationId xmlns:a16="http://schemas.microsoft.com/office/drawing/2014/main" id="{63168E12-3BCB-4DB0-A75C-54ACB032614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500" r="19551"/>
          <a:stretch/>
        </p:blipFill>
        <p:spPr bwMode="auto">
          <a:xfrm rot="3303243">
            <a:off x="7168436" y="3800534"/>
            <a:ext cx="236714" cy="28658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avec coins rognés en diagonale 10">
            <a:extLst>
              <a:ext uri="{FF2B5EF4-FFF2-40B4-BE49-F238E27FC236}">
                <a16:creationId xmlns:a16="http://schemas.microsoft.com/office/drawing/2014/main" id="{17FF3A6E-E906-442B-82CF-DB03E0EDBC90}"/>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grpSp>
        <p:nvGrpSpPr>
          <p:cNvPr id="21" name="Group 49">
            <a:extLst>
              <a:ext uri="{FF2B5EF4-FFF2-40B4-BE49-F238E27FC236}">
                <a16:creationId xmlns:a16="http://schemas.microsoft.com/office/drawing/2014/main" id="{55459484-DB32-454D-866D-05F9CB3C2625}"/>
              </a:ext>
            </a:extLst>
          </p:cNvPr>
          <p:cNvGrpSpPr>
            <a:grpSpLocks/>
          </p:cNvGrpSpPr>
          <p:nvPr/>
        </p:nvGrpSpPr>
        <p:grpSpPr bwMode="auto">
          <a:xfrm>
            <a:off x="2725219" y="4109544"/>
            <a:ext cx="994074" cy="640905"/>
            <a:chOff x="462" y="3119"/>
            <a:chExt cx="1553" cy="1104"/>
          </a:xfrm>
        </p:grpSpPr>
        <p:grpSp>
          <p:nvGrpSpPr>
            <p:cNvPr id="22" name="Group 9">
              <a:extLst>
                <a:ext uri="{FF2B5EF4-FFF2-40B4-BE49-F238E27FC236}">
                  <a16:creationId xmlns:a16="http://schemas.microsoft.com/office/drawing/2014/main" id="{E57F900A-CD0C-46D3-ADF4-6DD9CC7845EF}"/>
                </a:ext>
              </a:extLst>
            </p:cNvPr>
            <p:cNvGrpSpPr>
              <a:grpSpLocks/>
            </p:cNvGrpSpPr>
            <p:nvPr/>
          </p:nvGrpSpPr>
          <p:grpSpPr bwMode="auto">
            <a:xfrm>
              <a:off x="462" y="3867"/>
              <a:ext cx="1553" cy="356"/>
              <a:chOff x="462" y="3867"/>
              <a:chExt cx="1553" cy="356"/>
            </a:xfrm>
          </p:grpSpPr>
          <p:sp>
            <p:nvSpPr>
              <p:cNvPr id="62" name="Freeform 6">
                <a:extLst>
                  <a:ext uri="{FF2B5EF4-FFF2-40B4-BE49-F238E27FC236}">
                    <a16:creationId xmlns:a16="http://schemas.microsoft.com/office/drawing/2014/main" id="{FF9025EA-4782-4A1E-B4B9-2EE4F2F9F9B9}"/>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3" name="Freeform 7">
                <a:extLst>
                  <a:ext uri="{FF2B5EF4-FFF2-40B4-BE49-F238E27FC236}">
                    <a16:creationId xmlns:a16="http://schemas.microsoft.com/office/drawing/2014/main" id="{F1C2A7A7-9473-4C4A-A955-F0E12A358900}"/>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4" name="Freeform 8">
                <a:extLst>
                  <a:ext uri="{FF2B5EF4-FFF2-40B4-BE49-F238E27FC236}">
                    <a16:creationId xmlns:a16="http://schemas.microsoft.com/office/drawing/2014/main" id="{BAE0D1F6-48E5-4EA4-BF87-047AC3D4B814}"/>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3" name="Oval 10">
              <a:extLst>
                <a:ext uri="{FF2B5EF4-FFF2-40B4-BE49-F238E27FC236}">
                  <a16:creationId xmlns:a16="http://schemas.microsoft.com/office/drawing/2014/main" id="{522B6121-B2CC-4304-BA2B-7D8E7C2AFA79}"/>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4" name="Group 19">
              <a:extLst>
                <a:ext uri="{FF2B5EF4-FFF2-40B4-BE49-F238E27FC236}">
                  <a16:creationId xmlns:a16="http://schemas.microsoft.com/office/drawing/2014/main" id="{DEBC0B50-BE84-4E08-81C4-2BB5D71668EA}"/>
                </a:ext>
              </a:extLst>
            </p:cNvPr>
            <p:cNvGrpSpPr>
              <a:grpSpLocks/>
            </p:cNvGrpSpPr>
            <p:nvPr/>
          </p:nvGrpSpPr>
          <p:grpSpPr bwMode="auto">
            <a:xfrm>
              <a:off x="818" y="3427"/>
              <a:ext cx="385" cy="540"/>
              <a:chOff x="818" y="3427"/>
              <a:chExt cx="385" cy="540"/>
            </a:xfrm>
          </p:grpSpPr>
          <p:sp>
            <p:nvSpPr>
              <p:cNvPr id="54" name="Freeform 11">
                <a:extLst>
                  <a:ext uri="{FF2B5EF4-FFF2-40B4-BE49-F238E27FC236}">
                    <a16:creationId xmlns:a16="http://schemas.microsoft.com/office/drawing/2014/main" id="{8D516F88-944F-4D30-B69D-49A34E9C2016}"/>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5" name="Oval 12">
                <a:extLst>
                  <a:ext uri="{FF2B5EF4-FFF2-40B4-BE49-F238E27FC236}">
                    <a16:creationId xmlns:a16="http://schemas.microsoft.com/office/drawing/2014/main" id="{BE073261-DFF7-4F0C-8B6F-79680E99609D}"/>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6" name="Oval 13">
                <a:extLst>
                  <a:ext uri="{FF2B5EF4-FFF2-40B4-BE49-F238E27FC236}">
                    <a16:creationId xmlns:a16="http://schemas.microsoft.com/office/drawing/2014/main" id="{C5A25AB5-DF4E-4AF8-A9C1-58E5D2EC0DF4}"/>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7" name="Freeform 14">
                <a:extLst>
                  <a:ext uri="{FF2B5EF4-FFF2-40B4-BE49-F238E27FC236}">
                    <a16:creationId xmlns:a16="http://schemas.microsoft.com/office/drawing/2014/main" id="{D8826CC0-3D1C-431E-9486-D42D62BABF27}"/>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8" name="Freeform 15">
                <a:extLst>
                  <a:ext uri="{FF2B5EF4-FFF2-40B4-BE49-F238E27FC236}">
                    <a16:creationId xmlns:a16="http://schemas.microsoft.com/office/drawing/2014/main" id="{BCE2A130-02BD-4CA4-A89B-97C99FB9B63B}"/>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59" name="Freeform 16">
                <a:extLst>
                  <a:ext uri="{FF2B5EF4-FFF2-40B4-BE49-F238E27FC236}">
                    <a16:creationId xmlns:a16="http://schemas.microsoft.com/office/drawing/2014/main" id="{B0867312-B8FA-46BD-AAB3-5E448FD1EEAE}"/>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60" name="Oval 17">
                <a:extLst>
                  <a:ext uri="{FF2B5EF4-FFF2-40B4-BE49-F238E27FC236}">
                    <a16:creationId xmlns:a16="http://schemas.microsoft.com/office/drawing/2014/main" id="{FA8F418F-91DC-44B8-81AA-AE51350BAE28}"/>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61" name="Oval 18">
                <a:extLst>
                  <a:ext uri="{FF2B5EF4-FFF2-40B4-BE49-F238E27FC236}">
                    <a16:creationId xmlns:a16="http://schemas.microsoft.com/office/drawing/2014/main" id="{2303575B-0321-4207-A3DD-474FB493FF87}"/>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5" name="Freeform 20">
              <a:extLst>
                <a:ext uri="{FF2B5EF4-FFF2-40B4-BE49-F238E27FC236}">
                  <a16:creationId xmlns:a16="http://schemas.microsoft.com/office/drawing/2014/main" id="{A12ABDA8-4FCD-46F6-A298-199C6D360CD4}"/>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6" name="Oval 21">
              <a:extLst>
                <a:ext uri="{FF2B5EF4-FFF2-40B4-BE49-F238E27FC236}">
                  <a16:creationId xmlns:a16="http://schemas.microsoft.com/office/drawing/2014/main" id="{89A91E30-D991-41D4-8E84-99CD637629A6}"/>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7" name="Freeform 22">
              <a:extLst>
                <a:ext uri="{FF2B5EF4-FFF2-40B4-BE49-F238E27FC236}">
                  <a16:creationId xmlns:a16="http://schemas.microsoft.com/office/drawing/2014/main" id="{402F4092-225A-4AFB-99EC-FA0E1770BC0D}"/>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8" name="Group 48">
              <a:extLst>
                <a:ext uri="{FF2B5EF4-FFF2-40B4-BE49-F238E27FC236}">
                  <a16:creationId xmlns:a16="http://schemas.microsoft.com/office/drawing/2014/main" id="{531A435E-FD9D-4020-9B5F-A1F5D7E522B2}"/>
                </a:ext>
              </a:extLst>
            </p:cNvPr>
            <p:cNvGrpSpPr>
              <a:grpSpLocks/>
            </p:cNvGrpSpPr>
            <p:nvPr/>
          </p:nvGrpSpPr>
          <p:grpSpPr bwMode="auto">
            <a:xfrm>
              <a:off x="1188" y="3460"/>
              <a:ext cx="371" cy="593"/>
              <a:chOff x="1188" y="3460"/>
              <a:chExt cx="371" cy="593"/>
            </a:xfrm>
          </p:grpSpPr>
          <p:grpSp>
            <p:nvGrpSpPr>
              <p:cNvPr id="29" name="Group 25">
                <a:extLst>
                  <a:ext uri="{FF2B5EF4-FFF2-40B4-BE49-F238E27FC236}">
                    <a16:creationId xmlns:a16="http://schemas.microsoft.com/office/drawing/2014/main" id="{EF0A7D95-BF51-47CE-AEF8-C1E29F8E299F}"/>
                  </a:ext>
                </a:extLst>
              </p:cNvPr>
              <p:cNvGrpSpPr>
                <a:grpSpLocks/>
              </p:cNvGrpSpPr>
              <p:nvPr/>
            </p:nvGrpSpPr>
            <p:grpSpPr bwMode="auto">
              <a:xfrm>
                <a:off x="1249" y="3460"/>
                <a:ext cx="234" cy="247"/>
                <a:chOff x="1249" y="3460"/>
                <a:chExt cx="234" cy="247"/>
              </a:xfrm>
            </p:grpSpPr>
            <p:sp>
              <p:nvSpPr>
                <p:cNvPr id="52" name="Oval 23">
                  <a:extLst>
                    <a:ext uri="{FF2B5EF4-FFF2-40B4-BE49-F238E27FC236}">
                      <a16:creationId xmlns:a16="http://schemas.microsoft.com/office/drawing/2014/main" id="{DA39399F-4829-45EF-BD59-FF00931F9618}"/>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3" name="Oval 24">
                  <a:extLst>
                    <a:ext uri="{FF2B5EF4-FFF2-40B4-BE49-F238E27FC236}">
                      <a16:creationId xmlns:a16="http://schemas.microsoft.com/office/drawing/2014/main" id="{5D93339B-04E2-42E7-89E6-A46F912EDE76}"/>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0" name="Group 47">
                <a:extLst>
                  <a:ext uri="{FF2B5EF4-FFF2-40B4-BE49-F238E27FC236}">
                    <a16:creationId xmlns:a16="http://schemas.microsoft.com/office/drawing/2014/main" id="{7AF8AAAF-A169-4711-AA9B-70F607B39F5A}"/>
                  </a:ext>
                </a:extLst>
              </p:cNvPr>
              <p:cNvGrpSpPr>
                <a:grpSpLocks/>
              </p:cNvGrpSpPr>
              <p:nvPr/>
            </p:nvGrpSpPr>
            <p:grpSpPr bwMode="auto">
              <a:xfrm>
                <a:off x="1188" y="3512"/>
                <a:ext cx="371" cy="541"/>
                <a:chOff x="1188" y="3512"/>
                <a:chExt cx="371" cy="541"/>
              </a:xfrm>
            </p:grpSpPr>
            <p:sp>
              <p:nvSpPr>
                <p:cNvPr id="31" name="Freeform 26">
                  <a:extLst>
                    <a:ext uri="{FF2B5EF4-FFF2-40B4-BE49-F238E27FC236}">
                      <a16:creationId xmlns:a16="http://schemas.microsoft.com/office/drawing/2014/main" id="{719F6A15-4E5F-44CE-A20D-AC52BBEB1D89}"/>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2" name="Freeform 27">
                  <a:extLst>
                    <a:ext uri="{FF2B5EF4-FFF2-40B4-BE49-F238E27FC236}">
                      <a16:creationId xmlns:a16="http://schemas.microsoft.com/office/drawing/2014/main" id="{4384DA9C-6026-480B-B802-FDFF365CE8C9}"/>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3" name="Freeform 28">
                  <a:extLst>
                    <a:ext uri="{FF2B5EF4-FFF2-40B4-BE49-F238E27FC236}">
                      <a16:creationId xmlns:a16="http://schemas.microsoft.com/office/drawing/2014/main" id="{79302A9B-2367-40E4-ADD9-A737E27CB4CA}"/>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4" name="Group 46">
                  <a:extLst>
                    <a:ext uri="{FF2B5EF4-FFF2-40B4-BE49-F238E27FC236}">
                      <a16:creationId xmlns:a16="http://schemas.microsoft.com/office/drawing/2014/main" id="{B461B8B5-BC62-4A2A-AAA6-011628781FA5}"/>
                    </a:ext>
                  </a:extLst>
                </p:cNvPr>
                <p:cNvGrpSpPr>
                  <a:grpSpLocks/>
                </p:cNvGrpSpPr>
                <p:nvPr/>
              </p:nvGrpSpPr>
              <p:grpSpPr bwMode="auto">
                <a:xfrm>
                  <a:off x="1231" y="3512"/>
                  <a:ext cx="328" cy="541"/>
                  <a:chOff x="1231" y="3512"/>
                  <a:chExt cx="328" cy="541"/>
                </a:xfrm>
              </p:grpSpPr>
              <p:sp>
                <p:nvSpPr>
                  <p:cNvPr id="35" name="Freeform 29">
                    <a:extLst>
                      <a:ext uri="{FF2B5EF4-FFF2-40B4-BE49-F238E27FC236}">
                        <a16:creationId xmlns:a16="http://schemas.microsoft.com/office/drawing/2014/main" id="{B0B9F0C5-FE44-4439-A435-091DAB9A7276}"/>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6" name="Group 37">
                    <a:extLst>
                      <a:ext uri="{FF2B5EF4-FFF2-40B4-BE49-F238E27FC236}">
                        <a16:creationId xmlns:a16="http://schemas.microsoft.com/office/drawing/2014/main" id="{89B84DAD-DDF1-4368-A4DE-99F69AD82BF5}"/>
                      </a:ext>
                    </a:extLst>
                  </p:cNvPr>
                  <p:cNvGrpSpPr>
                    <a:grpSpLocks/>
                  </p:cNvGrpSpPr>
                  <p:nvPr/>
                </p:nvGrpSpPr>
                <p:grpSpPr bwMode="auto">
                  <a:xfrm>
                    <a:off x="1345" y="3626"/>
                    <a:ext cx="42" cy="42"/>
                    <a:chOff x="1345" y="3626"/>
                    <a:chExt cx="42" cy="42"/>
                  </a:xfrm>
                </p:grpSpPr>
                <p:grpSp>
                  <p:nvGrpSpPr>
                    <p:cNvPr id="45" name="Group 33">
                      <a:extLst>
                        <a:ext uri="{FF2B5EF4-FFF2-40B4-BE49-F238E27FC236}">
                          <a16:creationId xmlns:a16="http://schemas.microsoft.com/office/drawing/2014/main" id="{7EB312FD-A93A-47F9-9776-0D88E4F186B1}"/>
                        </a:ext>
                      </a:extLst>
                    </p:cNvPr>
                    <p:cNvGrpSpPr>
                      <a:grpSpLocks/>
                    </p:cNvGrpSpPr>
                    <p:nvPr/>
                  </p:nvGrpSpPr>
                  <p:grpSpPr bwMode="auto">
                    <a:xfrm>
                      <a:off x="1345" y="3626"/>
                      <a:ext cx="42" cy="42"/>
                      <a:chOff x="1345" y="3626"/>
                      <a:chExt cx="42" cy="42"/>
                    </a:xfrm>
                  </p:grpSpPr>
                  <p:sp>
                    <p:nvSpPr>
                      <p:cNvPr id="49" name="Oval 30">
                        <a:extLst>
                          <a:ext uri="{FF2B5EF4-FFF2-40B4-BE49-F238E27FC236}">
                            <a16:creationId xmlns:a16="http://schemas.microsoft.com/office/drawing/2014/main" id="{5DF63403-B711-4560-BDBE-EFE10055779D}"/>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0" name="Oval 31">
                        <a:extLst>
                          <a:ext uri="{FF2B5EF4-FFF2-40B4-BE49-F238E27FC236}">
                            <a16:creationId xmlns:a16="http://schemas.microsoft.com/office/drawing/2014/main" id="{7A4627CE-846E-4147-93EE-14639715F057}"/>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1" name="Oval 32">
                        <a:extLst>
                          <a:ext uri="{FF2B5EF4-FFF2-40B4-BE49-F238E27FC236}">
                            <a16:creationId xmlns:a16="http://schemas.microsoft.com/office/drawing/2014/main" id="{51AEA544-5B52-48E8-9FB8-2D5D844A1543}"/>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6" name="Oval 34">
                      <a:extLst>
                        <a:ext uri="{FF2B5EF4-FFF2-40B4-BE49-F238E27FC236}">
                          <a16:creationId xmlns:a16="http://schemas.microsoft.com/office/drawing/2014/main" id="{608A32AC-D74C-4A6C-8865-CB734EA13AA5}"/>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7" name="Oval 35">
                      <a:extLst>
                        <a:ext uri="{FF2B5EF4-FFF2-40B4-BE49-F238E27FC236}">
                          <a16:creationId xmlns:a16="http://schemas.microsoft.com/office/drawing/2014/main" id="{569CE1D0-E8D2-4DA0-B648-73A74E6C9208}"/>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8" name="Oval 36">
                      <a:extLst>
                        <a:ext uri="{FF2B5EF4-FFF2-40B4-BE49-F238E27FC236}">
                          <a16:creationId xmlns:a16="http://schemas.microsoft.com/office/drawing/2014/main" id="{BDBB69AA-EBA5-4BB8-AA51-4180631985A2}"/>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7" name="Group 45">
                    <a:extLst>
                      <a:ext uri="{FF2B5EF4-FFF2-40B4-BE49-F238E27FC236}">
                        <a16:creationId xmlns:a16="http://schemas.microsoft.com/office/drawing/2014/main" id="{759A1F4E-B96A-4928-8091-D95D7BF39AEB}"/>
                      </a:ext>
                    </a:extLst>
                  </p:cNvPr>
                  <p:cNvGrpSpPr>
                    <a:grpSpLocks/>
                  </p:cNvGrpSpPr>
                  <p:nvPr/>
                </p:nvGrpSpPr>
                <p:grpSpPr bwMode="auto">
                  <a:xfrm>
                    <a:off x="1416" y="3569"/>
                    <a:ext cx="57" cy="43"/>
                    <a:chOff x="1416" y="3569"/>
                    <a:chExt cx="57" cy="43"/>
                  </a:xfrm>
                </p:grpSpPr>
                <p:grpSp>
                  <p:nvGrpSpPr>
                    <p:cNvPr id="38" name="Group 41">
                      <a:extLst>
                        <a:ext uri="{FF2B5EF4-FFF2-40B4-BE49-F238E27FC236}">
                          <a16:creationId xmlns:a16="http://schemas.microsoft.com/office/drawing/2014/main" id="{72C85A3B-D8CC-4162-9B34-2270B5D99D1E}"/>
                        </a:ext>
                      </a:extLst>
                    </p:cNvPr>
                    <p:cNvGrpSpPr>
                      <a:grpSpLocks/>
                    </p:cNvGrpSpPr>
                    <p:nvPr/>
                  </p:nvGrpSpPr>
                  <p:grpSpPr bwMode="auto">
                    <a:xfrm>
                      <a:off x="1416" y="3569"/>
                      <a:ext cx="57" cy="43"/>
                      <a:chOff x="1416" y="3569"/>
                      <a:chExt cx="57" cy="43"/>
                    </a:xfrm>
                  </p:grpSpPr>
                  <p:sp>
                    <p:nvSpPr>
                      <p:cNvPr id="42" name="Oval 38">
                        <a:extLst>
                          <a:ext uri="{FF2B5EF4-FFF2-40B4-BE49-F238E27FC236}">
                            <a16:creationId xmlns:a16="http://schemas.microsoft.com/office/drawing/2014/main" id="{D1112ADC-9EB0-4D6A-9422-26C51B6DB474}"/>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3" name="Oval 39">
                        <a:extLst>
                          <a:ext uri="{FF2B5EF4-FFF2-40B4-BE49-F238E27FC236}">
                            <a16:creationId xmlns:a16="http://schemas.microsoft.com/office/drawing/2014/main" id="{59D952D3-4F00-4C04-9B39-966625041515}"/>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4" name="Oval 40">
                        <a:extLst>
                          <a:ext uri="{FF2B5EF4-FFF2-40B4-BE49-F238E27FC236}">
                            <a16:creationId xmlns:a16="http://schemas.microsoft.com/office/drawing/2014/main" id="{C3ADCFA2-7F55-4481-8BEE-B5D6698D39B3}"/>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39" name="Oval 42">
                      <a:extLst>
                        <a:ext uri="{FF2B5EF4-FFF2-40B4-BE49-F238E27FC236}">
                          <a16:creationId xmlns:a16="http://schemas.microsoft.com/office/drawing/2014/main" id="{B00D1494-C766-491A-B337-D6289690B0F4}"/>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0" name="Oval 43">
                      <a:extLst>
                        <a:ext uri="{FF2B5EF4-FFF2-40B4-BE49-F238E27FC236}">
                          <a16:creationId xmlns:a16="http://schemas.microsoft.com/office/drawing/2014/main" id="{86DFBB9D-56D9-4EC7-8390-0AB1212251B7}"/>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1" name="Oval 44">
                      <a:extLst>
                        <a:ext uri="{FF2B5EF4-FFF2-40B4-BE49-F238E27FC236}">
                          <a16:creationId xmlns:a16="http://schemas.microsoft.com/office/drawing/2014/main" id="{8D0AEA4B-16A3-4E89-98C6-3D5FA57D055D}"/>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pic>
        <p:nvPicPr>
          <p:cNvPr id="1026" name="Picture 2" descr="Qu'est-ce qu'une DREAL, levier de la transition au niveau local ? | Natura  Sciences">
            <a:extLst>
              <a:ext uri="{FF2B5EF4-FFF2-40B4-BE49-F238E27FC236}">
                <a16:creationId xmlns:a16="http://schemas.microsoft.com/office/drawing/2014/main" id="{776B0D34-9FF3-4AF9-A748-D4578E52EC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500" r="19551"/>
          <a:stretch/>
        </p:blipFill>
        <p:spPr bwMode="auto">
          <a:xfrm rot="21100522">
            <a:off x="5002017" y="3241859"/>
            <a:ext cx="1178741" cy="1427067"/>
          </a:xfrm>
          <a:prstGeom prst="rect">
            <a:avLst/>
          </a:prstGeom>
          <a:noFill/>
          <a:extLst>
            <a:ext uri="{909E8E84-426E-40DD-AFC4-6F175D3DCCD1}">
              <a14:hiddenFill xmlns:a14="http://schemas.microsoft.com/office/drawing/2010/main">
                <a:solidFill>
                  <a:srgbClr val="FFFFFF"/>
                </a:solidFill>
              </a14:hiddenFill>
            </a:ext>
          </a:extLst>
        </p:spPr>
      </p:pic>
      <p:sp>
        <p:nvSpPr>
          <p:cNvPr id="65" name="Espace réservé du pied de page 5">
            <a:extLst>
              <a:ext uri="{FF2B5EF4-FFF2-40B4-BE49-F238E27FC236}">
                <a16:creationId xmlns:a16="http://schemas.microsoft.com/office/drawing/2014/main" id="{CB8713C2-19C3-4376-9562-971C114EFED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4051634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500"/>
                                        <p:tgtEl>
                                          <p:spTgt spid="133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ransport Maritime | Jaylo">
            <a:extLst>
              <a:ext uri="{FF2B5EF4-FFF2-40B4-BE49-F238E27FC236}">
                <a16:creationId xmlns:a16="http://schemas.microsoft.com/office/drawing/2014/main" id="{79E5E7E8-4E2A-4E07-8104-0A14660C24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13" r="6442"/>
          <a:stretch/>
        </p:blipFill>
        <p:spPr bwMode="auto">
          <a:xfrm>
            <a:off x="7518286" y="1348927"/>
            <a:ext cx="1368152" cy="881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TA : Les tensions commerciales affectent le fret aérien">
            <a:extLst>
              <a:ext uri="{FF2B5EF4-FFF2-40B4-BE49-F238E27FC236}">
                <a16:creationId xmlns:a16="http://schemas.microsoft.com/office/drawing/2014/main" id="{B9CEECD4-0B80-43C0-9E5E-B93261900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25" y="1291213"/>
            <a:ext cx="1610644" cy="1074723"/>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4">
            <a:extLst>
              <a:ext uri="{FF2B5EF4-FFF2-40B4-BE49-F238E27FC236}">
                <a16:creationId xmlns:a16="http://schemas.microsoft.com/office/drawing/2014/main" id="{7D6BCA73-C2E4-402C-A612-3ED368F17A31}"/>
              </a:ext>
            </a:extLst>
          </p:cNvPr>
          <p:cNvSpPr>
            <a:spLocks/>
          </p:cNvSpPr>
          <p:nvPr/>
        </p:nvSpPr>
        <p:spPr bwMode="auto">
          <a:xfrm rot="19982665">
            <a:off x="3577409" y="2680407"/>
            <a:ext cx="1908446" cy="1265805"/>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18" name="Oval 5">
            <a:extLst>
              <a:ext uri="{FF2B5EF4-FFF2-40B4-BE49-F238E27FC236}">
                <a16:creationId xmlns:a16="http://schemas.microsoft.com/office/drawing/2014/main" id="{C76DCAA0-9AE1-4869-B8A5-9E32BC6CA0AF}"/>
              </a:ext>
            </a:extLst>
          </p:cNvPr>
          <p:cNvSpPr>
            <a:spLocks noChangeArrowheads="1"/>
          </p:cNvSpPr>
          <p:nvPr/>
        </p:nvSpPr>
        <p:spPr bwMode="auto">
          <a:xfrm>
            <a:off x="4307884" y="2084404"/>
            <a:ext cx="4728612" cy="1531943"/>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5"/>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6"/>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C1.1</a:t>
            </a:r>
          </a:p>
        </p:txBody>
      </p:sp>
      <p:pic>
        <p:nvPicPr>
          <p:cNvPr id="13" name="Picture 6" descr="Transport Des Marchandises International Avec Le Globe Sur Le Fond Photo  stock - Image du avec, globe: 47476776">
            <a:extLst>
              <a:ext uri="{FF2B5EF4-FFF2-40B4-BE49-F238E27FC236}">
                <a16:creationId xmlns:a16="http://schemas.microsoft.com/office/drawing/2014/main" id="{8E956B86-990D-4CC5-96FF-EF54E5A3BD31}"/>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738" t="3800" r="4766" b="2400"/>
          <a:stretch/>
        </p:blipFill>
        <p:spPr bwMode="auto">
          <a:xfrm>
            <a:off x="429700" y="2672324"/>
            <a:ext cx="2448272" cy="18854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arré corné 11">
            <a:extLst>
              <a:ext uri="{FF2B5EF4-FFF2-40B4-BE49-F238E27FC236}">
                <a16:creationId xmlns:a16="http://schemas.microsoft.com/office/drawing/2014/main" id="{4E30CBE2-CA88-491D-95E1-12589F22A79E}"/>
              </a:ext>
            </a:extLst>
          </p:cNvPr>
          <p:cNvSpPr/>
          <p:nvPr/>
        </p:nvSpPr>
        <p:spPr>
          <a:xfrm rot="20751337">
            <a:off x="291928" y="1720489"/>
            <a:ext cx="2195776" cy="122413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1">
                    <a:lumMod val="90000"/>
                    <a:lumOff val="10000"/>
                  </a:scheme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Savoir C1.S8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modes et les techniques de transport</a:t>
            </a:r>
          </a:p>
        </p:txBody>
      </p:sp>
      <p:sp>
        <p:nvSpPr>
          <p:cNvPr id="14" name="ZoneTexte 13">
            <a:extLst>
              <a:ext uri="{FF2B5EF4-FFF2-40B4-BE49-F238E27FC236}">
                <a16:creationId xmlns:a16="http://schemas.microsoft.com/office/drawing/2014/main" id="{EEDE729F-9F81-4AF3-8C68-F3AAEED12B68}"/>
              </a:ext>
            </a:extLst>
          </p:cNvPr>
          <p:cNvSpPr txBox="1"/>
          <p:nvPr/>
        </p:nvSpPr>
        <p:spPr>
          <a:xfrm>
            <a:off x="4751511" y="2312602"/>
            <a:ext cx="4392489" cy="1138773"/>
          </a:xfrm>
          <a:prstGeom prst="rect">
            <a:avLst/>
          </a:prstGeom>
          <a:noFill/>
        </p:spPr>
        <p:txBody>
          <a:bodyPr wrap="square" rtlCol="0">
            <a:spAutoFit/>
          </a:bodyPr>
          <a:lstStyle/>
          <a:p>
            <a:r>
              <a:rPr lang="fr-FR" sz="1600" b="1" u="sng"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Limites</a:t>
            </a:r>
            <a:r>
              <a:rPr lang="fr-FR" sz="1600" dirty="0">
                <a:latin typeface="Calibri" panose="020F0502020204030204" pitchFamily="34" charset="0"/>
                <a:cs typeface="Calibri" panose="020F0502020204030204" pitchFamily="34" charset="0"/>
              </a:rPr>
              <a:t> :</a:t>
            </a:r>
          </a:p>
          <a:p>
            <a:endParaRPr lang="fr-FR" sz="800" dirty="0">
              <a:latin typeface="Calibri" panose="020F0502020204030204" pitchFamily="34" charset="0"/>
              <a:cs typeface="Calibri" panose="020F0502020204030204" pitchFamily="34" charset="0"/>
            </a:endParaRP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a:t>
            </a:r>
            <a:r>
              <a:rPr lang="fr-FR" sz="1400" b="1" u="sng" dirty="0">
                <a:solidFill>
                  <a:schemeClr val="accent1">
                    <a:lumMod val="90000"/>
                    <a:lumOff val="10000"/>
                  </a:schemeClr>
                </a:solidFill>
                <a:latin typeface="Calibri" panose="020F0502020204030204" pitchFamily="34" charset="0"/>
                <a:cs typeface="Calibri" panose="020F0502020204030204" pitchFamily="34" charset="0"/>
              </a:rPr>
              <a:t>Mode de transport</a:t>
            </a:r>
            <a:r>
              <a:rPr lang="fr-FR" sz="1400" b="1" dirty="0">
                <a:solidFill>
                  <a:schemeClr val="accent1">
                    <a:lumMod val="90000"/>
                    <a:lumOff val="10000"/>
                  </a:schemeClr>
                </a:solidFill>
                <a:latin typeface="Calibri" panose="020F0502020204030204" pitchFamily="34" charset="0"/>
                <a:cs typeface="Calibri" panose="020F0502020204030204" pitchFamily="34" charset="0"/>
              </a:rPr>
              <a:t> : routier, aérien, maritime</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a:t>
            </a:r>
            <a:r>
              <a:rPr lang="fr-FR" sz="1400" b="1" u="sng" dirty="0">
                <a:solidFill>
                  <a:schemeClr val="accent1">
                    <a:lumMod val="90000"/>
                    <a:lumOff val="10000"/>
                  </a:schemeClr>
                </a:solidFill>
                <a:latin typeface="Calibri" panose="020F0502020204030204" pitchFamily="34" charset="0"/>
                <a:cs typeface="Calibri" panose="020F0502020204030204" pitchFamily="34" charset="0"/>
              </a:rPr>
              <a:t>Techniques de transport</a:t>
            </a:r>
            <a:r>
              <a:rPr lang="fr-FR" sz="1400" b="1" dirty="0">
                <a:solidFill>
                  <a:schemeClr val="accent1">
                    <a:lumMod val="90000"/>
                    <a:lumOff val="10000"/>
                  </a:schemeClr>
                </a:solidFill>
                <a:latin typeface="Calibri" panose="020F0502020204030204" pitchFamily="34" charset="0"/>
                <a:cs typeface="Calibri" panose="020F0502020204030204" pitchFamily="34" charset="0"/>
              </a:rPr>
              <a:t> : combiné (notamment </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rail-route/fluvial-route) et multimodal</a:t>
            </a:r>
          </a:p>
        </p:txBody>
      </p:sp>
      <p:pic>
        <p:nvPicPr>
          <p:cNvPr id="15" name="Image 14">
            <a:extLst>
              <a:ext uri="{FF2B5EF4-FFF2-40B4-BE49-F238E27FC236}">
                <a16:creationId xmlns:a16="http://schemas.microsoft.com/office/drawing/2014/main" id="{F06D6FFA-7B6E-4C1F-99A4-C3914B6C5F45}"/>
              </a:ext>
            </a:extLst>
          </p:cNvPr>
          <p:cNvPicPr>
            <a:picLocks noChangeAspect="1"/>
          </p:cNvPicPr>
          <p:nvPr/>
        </p:nvPicPr>
        <p:blipFill>
          <a:blip r:embed="rId8"/>
          <a:stretch>
            <a:fillRect/>
          </a:stretch>
        </p:blipFill>
        <p:spPr>
          <a:xfrm>
            <a:off x="4907403" y="2815285"/>
            <a:ext cx="285748" cy="180974"/>
          </a:xfrm>
          <a:prstGeom prst="rect">
            <a:avLst/>
          </a:prstGeom>
        </p:spPr>
      </p:pic>
      <p:pic>
        <p:nvPicPr>
          <p:cNvPr id="16" name="Image 15">
            <a:extLst>
              <a:ext uri="{FF2B5EF4-FFF2-40B4-BE49-F238E27FC236}">
                <a16:creationId xmlns:a16="http://schemas.microsoft.com/office/drawing/2014/main" id="{602745BC-BF8A-4BD3-833D-80530C9D2B01}"/>
              </a:ext>
            </a:extLst>
          </p:cNvPr>
          <p:cNvPicPr>
            <a:picLocks noChangeAspect="1"/>
          </p:cNvPicPr>
          <p:nvPr/>
        </p:nvPicPr>
        <p:blipFill>
          <a:blip r:embed="rId8"/>
          <a:stretch>
            <a:fillRect/>
          </a:stretch>
        </p:blipFill>
        <p:spPr>
          <a:xfrm>
            <a:off x="4892169" y="3041752"/>
            <a:ext cx="285748" cy="180974"/>
          </a:xfrm>
          <a:prstGeom prst="rect">
            <a:avLst/>
          </a:prstGeom>
        </p:spPr>
      </p:pic>
      <p:pic>
        <p:nvPicPr>
          <p:cNvPr id="2050" name="Picture 2" descr="Transport routier de marchandises : quels sont les incontournables de la  RSE ? - Dialogis">
            <a:extLst>
              <a:ext uri="{FF2B5EF4-FFF2-40B4-BE49-F238E27FC236}">
                <a16:creationId xmlns:a16="http://schemas.microsoft.com/office/drawing/2014/main" id="{CA41637A-6A8D-472A-A5F1-B161C8C8C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533" y="1320620"/>
            <a:ext cx="2267744" cy="6685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e Transport Combiné Rail Route - TAB transports">
            <a:extLst>
              <a:ext uri="{FF2B5EF4-FFF2-40B4-BE49-F238E27FC236}">
                <a16:creationId xmlns:a16="http://schemas.microsoft.com/office/drawing/2014/main" id="{4FF7965A-EB0E-4605-A086-83023D44F9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5586" y="3795123"/>
            <a:ext cx="2084227" cy="6918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ecq: une plateforme pour favoriser le transport fluvial">
            <a:extLst>
              <a:ext uri="{FF2B5EF4-FFF2-40B4-BE49-F238E27FC236}">
                <a16:creationId xmlns:a16="http://schemas.microsoft.com/office/drawing/2014/main" id="{477C1564-A99F-4EA9-90EB-84D6F2E9A2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6600" y="3842073"/>
            <a:ext cx="1444463" cy="8120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avec coins rognés en diagonale 10">
            <a:extLst>
              <a:ext uri="{FF2B5EF4-FFF2-40B4-BE49-F238E27FC236}">
                <a16:creationId xmlns:a16="http://schemas.microsoft.com/office/drawing/2014/main" id="{73DB0AB6-0CC3-4F17-9495-0362F16AD2BB}"/>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grpSp>
        <p:nvGrpSpPr>
          <p:cNvPr id="19" name="Group 49">
            <a:extLst>
              <a:ext uri="{FF2B5EF4-FFF2-40B4-BE49-F238E27FC236}">
                <a16:creationId xmlns:a16="http://schemas.microsoft.com/office/drawing/2014/main" id="{9BC8E4A0-F317-4FF4-B874-3E1F3526233C}"/>
              </a:ext>
            </a:extLst>
          </p:cNvPr>
          <p:cNvGrpSpPr>
            <a:grpSpLocks/>
          </p:cNvGrpSpPr>
          <p:nvPr/>
        </p:nvGrpSpPr>
        <p:grpSpPr bwMode="auto">
          <a:xfrm>
            <a:off x="3348391" y="4105955"/>
            <a:ext cx="994074" cy="640905"/>
            <a:chOff x="462" y="3119"/>
            <a:chExt cx="1553" cy="1104"/>
          </a:xfrm>
        </p:grpSpPr>
        <p:grpSp>
          <p:nvGrpSpPr>
            <p:cNvPr id="20" name="Group 9">
              <a:extLst>
                <a:ext uri="{FF2B5EF4-FFF2-40B4-BE49-F238E27FC236}">
                  <a16:creationId xmlns:a16="http://schemas.microsoft.com/office/drawing/2014/main" id="{540503B7-62FD-4877-AE9B-7D8904A7BDEE}"/>
                </a:ext>
              </a:extLst>
            </p:cNvPr>
            <p:cNvGrpSpPr>
              <a:grpSpLocks/>
            </p:cNvGrpSpPr>
            <p:nvPr/>
          </p:nvGrpSpPr>
          <p:grpSpPr bwMode="auto">
            <a:xfrm>
              <a:off x="462" y="3867"/>
              <a:ext cx="1553" cy="356"/>
              <a:chOff x="462" y="3867"/>
              <a:chExt cx="1553" cy="356"/>
            </a:xfrm>
          </p:grpSpPr>
          <p:sp>
            <p:nvSpPr>
              <p:cNvPr id="60" name="Freeform 6">
                <a:extLst>
                  <a:ext uri="{FF2B5EF4-FFF2-40B4-BE49-F238E27FC236}">
                    <a16:creationId xmlns:a16="http://schemas.microsoft.com/office/drawing/2014/main" id="{2925873D-492B-499F-AA65-5CD5D7D33B49}"/>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1" name="Freeform 7">
                <a:extLst>
                  <a:ext uri="{FF2B5EF4-FFF2-40B4-BE49-F238E27FC236}">
                    <a16:creationId xmlns:a16="http://schemas.microsoft.com/office/drawing/2014/main" id="{F32CB2E8-5CC2-4809-9916-3825E17F736F}"/>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2" name="Freeform 8">
                <a:extLst>
                  <a:ext uri="{FF2B5EF4-FFF2-40B4-BE49-F238E27FC236}">
                    <a16:creationId xmlns:a16="http://schemas.microsoft.com/office/drawing/2014/main" id="{170F4D9A-16D8-4465-9F52-BF13912311C3}"/>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1" name="Oval 10">
              <a:extLst>
                <a:ext uri="{FF2B5EF4-FFF2-40B4-BE49-F238E27FC236}">
                  <a16:creationId xmlns:a16="http://schemas.microsoft.com/office/drawing/2014/main" id="{4253AA61-DE62-4F11-AAC4-FE87FF486BC2}"/>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2" name="Group 19">
              <a:extLst>
                <a:ext uri="{FF2B5EF4-FFF2-40B4-BE49-F238E27FC236}">
                  <a16:creationId xmlns:a16="http://schemas.microsoft.com/office/drawing/2014/main" id="{B59A8345-3B69-4C28-8003-DF1BDA68A07A}"/>
                </a:ext>
              </a:extLst>
            </p:cNvPr>
            <p:cNvGrpSpPr>
              <a:grpSpLocks/>
            </p:cNvGrpSpPr>
            <p:nvPr/>
          </p:nvGrpSpPr>
          <p:grpSpPr bwMode="auto">
            <a:xfrm>
              <a:off x="818" y="3427"/>
              <a:ext cx="385" cy="540"/>
              <a:chOff x="818" y="3427"/>
              <a:chExt cx="385" cy="540"/>
            </a:xfrm>
          </p:grpSpPr>
          <p:sp>
            <p:nvSpPr>
              <p:cNvPr id="52" name="Freeform 11">
                <a:extLst>
                  <a:ext uri="{FF2B5EF4-FFF2-40B4-BE49-F238E27FC236}">
                    <a16:creationId xmlns:a16="http://schemas.microsoft.com/office/drawing/2014/main" id="{C05F594B-9B47-4428-A729-B989F3AD8015}"/>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3" name="Oval 12">
                <a:extLst>
                  <a:ext uri="{FF2B5EF4-FFF2-40B4-BE49-F238E27FC236}">
                    <a16:creationId xmlns:a16="http://schemas.microsoft.com/office/drawing/2014/main" id="{356282C0-F4FC-40C6-A075-6C543B77BC5C}"/>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4" name="Oval 13">
                <a:extLst>
                  <a:ext uri="{FF2B5EF4-FFF2-40B4-BE49-F238E27FC236}">
                    <a16:creationId xmlns:a16="http://schemas.microsoft.com/office/drawing/2014/main" id="{5DF49633-36C2-466F-91A3-477992027CA0}"/>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5" name="Freeform 14">
                <a:extLst>
                  <a:ext uri="{FF2B5EF4-FFF2-40B4-BE49-F238E27FC236}">
                    <a16:creationId xmlns:a16="http://schemas.microsoft.com/office/drawing/2014/main" id="{6B67AEC0-DCAC-427C-A28F-808D111ECA7A}"/>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6" name="Freeform 15">
                <a:extLst>
                  <a:ext uri="{FF2B5EF4-FFF2-40B4-BE49-F238E27FC236}">
                    <a16:creationId xmlns:a16="http://schemas.microsoft.com/office/drawing/2014/main" id="{9EBA4DDF-2E9E-4FF6-9992-F7E27C46EB58}"/>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57" name="Freeform 16">
                <a:extLst>
                  <a:ext uri="{FF2B5EF4-FFF2-40B4-BE49-F238E27FC236}">
                    <a16:creationId xmlns:a16="http://schemas.microsoft.com/office/drawing/2014/main" id="{081C2DA4-419E-4A5F-92CF-17B7E595274D}"/>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8" name="Oval 17">
                <a:extLst>
                  <a:ext uri="{FF2B5EF4-FFF2-40B4-BE49-F238E27FC236}">
                    <a16:creationId xmlns:a16="http://schemas.microsoft.com/office/drawing/2014/main" id="{337E24D6-F17A-4948-A674-1D98E3161516}"/>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9" name="Oval 18">
                <a:extLst>
                  <a:ext uri="{FF2B5EF4-FFF2-40B4-BE49-F238E27FC236}">
                    <a16:creationId xmlns:a16="http://schemas.microsoft.com/office/drawing/2014/main" id="{7993951B-968E-4CC2-BDBF-082E8540C7DC}"/>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3" name="Freeform 20">
              <a:extLst>
                <a:ext uri="{FF2B5EF4-FFF2-40B4-BE49-F238E27FC236}">
                  <a16:creationId xmlns:a16="http://schemas.microsoft.com/office/drawing/2014/main" id="{82092E16-C28D-4406-91BD-C8D993E6631B}"/>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4" name="Oval 21">
              <a:extLst>
                <a:ext uri="{FF2B5EF4-FFF2-40B4-BE49-F238E27FC236}">
                  <a16:creationId xmlns:a16="http://schemas.microsoft.com/office/drawing/2014/main" id="{874805E7-3BF1-4497-A28C-DAFB43DC9CD7}"/>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5" name="Freeform 22">
              <a:extLst>
                <a:ext uri="{FF2B5EF4-FFF2-40B4-BE49-F238E27FC236}">
                  <a16:creationId xmlns:a16="http://schemas.microsoft.com/office/drawing/2014/main" id="{A066F0CD-CC98-4DAC-9D86-DA70FB454084}"/>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6" name="Group 48">
              <a:extLst>
                <a:ext uri="{FF2B5EF4-FFF2-40B4-BE49-F238E27FC236}">
                  <a16:creationId xmlns:a16="http://schemas.microsoft.com/office/drawing/2014/main" id="{6C292984-0969-494B-BA7C-E45D826024BF}"/>
                </a:ext>
              </a:extLst>
            </p:cNvPr>
            <p:cNvGrpSpPr>
              <a:grpSpLocks/>
            </p:cNvGrpSpPr>
            <p:nvPr/>
          </p:nvGrpSpPr>
          <p:grpSpPr bwMode="auto">
            <a:xfrm>
              <a:off x="1188" y="3460"/>
              <a:ext cx="371" cy="593"/>
              <a:chOff x="1188" y="3460"/>
              <a:chExt cx="371" cy="593"/>
            </a:xfrm>
          </p:grpSpPr>
          <p:grpSp>
            <p:nvGrpSpPr>
              <p:cNvPr id="27" name="Group 25">
                <a:extLst>
                  <a:ext uri="{FF2B5EF4-FFF2-40B4-BE49-F238E27FC236}">
                    <a16:creationId xmlns:a16="http://schemas.microsoft.com/office/drawing/2014/main" id="{5A83FEAC-55D4-4F19-A058-58649C5ACF60}"/>
                  </a:ext>
                </a:extLst>
              </p:cNvPr>
              <p:cNvGrpSpPr>
                <a:grpSpLocks/>
              </p:cNvGrpSpPr>
              <p:nvPr/>
            </p:nvGrpSpPr>
            <p:grpSpPr bwMode="auto">
              <a:xfrm>
                <a:off x="1249" y="3460"/>
                <a:ext cx="234" cy="247"/>
                <a:chOff x="1249" y="3460"/>
                <a:chExt cx="234" cy="247"/>
              </a:xfrm>
            </p:grpSpPr>
            <p:sp>
              <p:nvSpPr>
                <p:cNvPr id="50" name="Oval 23">
                  <a:extLst>
                    <a:ext uri="{FF2B5EF4-FFF2-40B4-BE49-F238E27FC236}">
                      <a16:creationId xmlns:a16="http://schemas.microsoft.com/office/drawing/2014/main" id="{CAE9B504-8BB0-49EC-9994-01F724322F53}"/>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1" name="Oval 24">
                  <a:extLst>
                    <a:ext uri="{FF2B5EF4-FFF2-40B4-BE49-F238E27FC236}">
                      <a16:creationId xmlns:a16="http://schemas.microsoft.com/office/drawing/2014/main" id="{CD8D415E-B2A3-4CB4-92B4-A501855A2483}"/>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28" name="Group 47">
                <a:extLst>
                  <a:ext uri="{FF2B5EF4-FFF2-40B4-BE49-F238E27FC236}">
                    <a16:creationId xmlns:a16="http://schemas.microsoft.com/office/drawing/2014/main" id="{4ED56924-1CDD-42BC-9EEF-A2F25A0F3588}"/>
                  </a:ext>
                </a:extLst>
              </p:cNvPr>
              <p:cNvGrpSpPr>
                <a:grpSpLocks/>
              </p:cNvGrpSpPr>
              <p:nvPr/>
            </p:nvGrpSpPr>
            <p:grpSpPr bwMode="auto">
              <a:xfrm>
                <a:off x="1188" y="3512"/>
                <a:ext cx="371" cy="541"/>
                <a:chOff x="1188" y="3512"/>
                <a:chExt cx="371" cy="541"/>
              </a:xfrm>
            </p:grpSpPr>
            <p:sp>
              <p:nvSpPr>
                <p:cNvPr id="29" name="Freeform 26">
                  <a:extLst>
                    <a:ext uri="{FF2B5EF4-FFF2-40B4-BE49-F238E27FC236}">
                      <a16:creationId xmlns:a16="http://schemas.microsoft.com/office/drawing/2014/main" id="{10FC4559-C24C-4772-A51E-EFB5A9446F9A}"/>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0" name="Freeform 27">
                  <a:extLst>
                    <a:ext uri="{FF2B5EF4-FFF2-40B4-BE49-F238E27FC236}">
                      <a16:creationId xmlns:a16="http://schemas.microsoft.com/office/drawing/2014/main" id="{CCBEF34A-1E01-4633-AB15-66773087B56D}"/>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1" name="Freeform 28">
                  <a:extLst>
                    <a:ext uri="{FF2B5EF4-FFF2-40B4-BE49-F238E27FC236}">
                      <a16:creationId xmlns:a16="http://schemas.microsoft.com/office/drawing/2014/main" id="{E5B14EE0-1BB6-4BFB-AA5A-908BC4ADB38A}"/>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2" name="Group 46">
                  <a:extLst>
                    <a:ext uri="{FF2B5EF4-FFF2-40B4-BE49-F238E27FC236}">
                      <a16:creationId xmlns:a16="http://schemas.microsoft.com/office/drawing/2014/main" id="{744A2573-9E20-47F9-A2C6-54E60E054351}"/>
                    </a:ext>
                  </a:extLst>
                </p:cNvPr>
                <p:cNvGrpSpPr>
                  <a:grpSpLocks/>
                </p:cNvGrpSpPr>
                <p:nvPr/>
              </p:nvGrpSpPr>
              <p:grpSpPr bwMode="auto">
                <a:xfrm>
                  <a:off x="1231" y="3512"/>
                  <a:ext cx="328" cy="541"/>
                  <a:chOff x="1231" y="3512"/>
                  <a:chExt cx="328" cy="541"/>
                </a:xfrm>
              </p:grpSpPr>
              <p:sp>
                <p:nvSpPr>
                  <p:cNvPr id="33" name="Freeform 29">
                    <a:extLst>
                      <a:ext uri="{FF2B5EF4-FFF2-40B4-BE49-F238E27FC236}">
                        <a16:creationId xmlns:a16="http://schemas.microsoft.com/office/drawing/2014/main" id="{1F6D5B6B-BF82-4158-8FBD-AEED733B91FE}"/>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4" name="Group 37">
                    <a:extLst>
                      <a:ext uri="{FF2B5EF4-FFF2-40B4-BE49-F238E27FC236}">
                        <a16:creationId xmlns:a16="http://schemas.microsoft.com/office/drawing/2014/main" id="{512794E0-FB74-454B-A0E6-1D5A39310879}"/>
                      </a:ext>
                    </a:extLst>
                  </p:cNvPr>
                  <p:cNvGrpSpPr>
                    <a:grpSpLocks/>
                  </p:cNvGrpSpPr>
                  <p:nvPr/>
                </p:nvGrpSpPr>
                <p:grpSpPr bwMode="auto">
                  <a:xfrm>
                    <a:off x="1345" y="3626"/>
                    <a:ext cx="42" cy="42"/>
                    <a:chOff x="1345" y="3626"/>
                    <a:chExt cx="42" cy="42"/>
                  </a:xfrm>
                </p:grpSpPr>
                <p:grpSp>
                  <p:nvGrpSpPr>
                    <p:cNvPr id="43" name="Group 33">
                      <a:extLst>
                        <a:ext uri="{FF2B5EF4-FFF2-40B4-BE49-F238E27FC236}">
                          <a16:creationId xmlns:a16="http://schemas.microsoft.com/office/drawing/2014/main" id="{0C31850B-2371-475C-9663-B4A49E1C60D3}"/>
                        </a:ext>
                      </a:extLst>
                    </p:cNvPr>
                    <p:cNvGrpSpPr>
                      <a:grpSpLocks/>
                    </p:cNvGrpSpPr>
                    <p:nvPr/>
                  </p:nvGrpSpPr>
                  <p:grpSpPr bwMode="auto">
                    <a:xfrm>
                      <a:off x="1345" y="3626"/>
                      <a:ext cx="42" cy="42"/>
                      <a:chOff x="1345" y="3626"/>
                      <a:chExt cx="42" cy="42"/>
                    </a:xfrm>
                  </p:grpSpPr>
                  <p:sp>
                    <p:nvSpPr>
                      <p:cNvPr id="47" name="Oval 30">
                        <a:extLst>
                          <a:ext uri="{FF2B5EF4-FFF2-40B4-BE49-F238E27FC236}">
                            <a16:creationId xmlns:a16="http://schemas.microsoft.com/office/drawing/2014/main" id="{17EE45AA-7756-4FAE-86FC-213C9AC63FA0}"/>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8" name="Oval 31">
                        <a:extLst>
                          <a:ext uri="{FF2B5EF4-FFF2-40B4-BE49-F238E27FC236}">
                            <a16:creationId xmlns:a16="http://schemas.microsoft.com/office/drawing/2014/main" id="{A6B07A3D-4809-45E8-A115-979405FC9C8E}"/>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9" name="Oval 32">
                        <a:extLst>
                          <a:ext uri="{FF2B5EF4-FFF2-40B4-BE49-F238E27FC236}">
                            <a16:creationId xmlns:a16="http://schemas.microsoft.com/office/drawing/2014/main" id="{24AF29B7-6BF9-43DE-A9D3-F4CB31C58084}"/>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4" name="Oval 34">
                      <a:extLst>
                        <a:ext uri="{FF2B5EF4-FFF2-40B4-BE49-F238E27FC236}">
                          <a16:creationId xmlns:a16="http://schemas.microsoft.com/office/drawing/2014/main" id="{1B296FF1-3CAC-4366-8CEB-E66FE16EB892}"/>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5" name="Oval 35">
                      <a:extLst>
                        <a:ext uri="{FF2B5EF4-FFF2-40B4-BE49-F238E27FC236}">
                          <a16:creationId xmlns:a16="http://schemas.microsoft.com/office/drawing/2014/main" id="{9406689D-94AD-40BE-ABB9-E5AEB59E65D6}"/>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6" name="Oval 36">
                      <a:extLst>
                        <a:ext uri="{FF2B5EF4-FFF2-40B4-BE49-F238E27FC236}">
                          <a16:creationId xmlns:a16="http://schemas.microsoft.com/office/drawing/2014/main" id="{74405CB2-3713-48D3-AFED-B2520AEE8DA2}"/>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5" name="Group 45">
                    <a:extLst>
                      <a:ext uri="{FF2B5EF4-FFF2-40B4-BE49-F238E27FC236}">
                        <a16:creationId xmlns:a16="http://schemas.microsoft.com/office/drawing/2014/main" id="{058DE6EA-A9FD-4AA9-8518-0F74701E26BF}"/>
                      </a:ext>
                    </a:extLst>
                  </p:cNvPr>
                  <p:cNvGrpSpPr>
                    <a:grpSpLocks/>
                  </p:cNvGrpSpPr>
                  <p:nvPr/>
                </p:nvGrpSpPr>
                <p:grpSpPr bwMode="auto">
                  <a:xfrm>
                    <a:off x="1416" y="3569"/>
                    <a:ext cx="57" cy="43"/>
                    <a:chOff x="1416" y="3569"/>
                    <a:chExt cx="57" cy="43"/>
                  </a:xfrm>
                </p:grpSpPr>
                <p:grpSp>
                  <p:nvGrpSpPr>
                    <p:cNvPr id="36" name="Group 41">
                      <a:extLst>
                        <a:ext uri="{FF2B5EF4-FFF2-40B4-BE49-F238E27FC236}">
                          <a16:creationId xmlns:a16="http://schemas.microsoft.com/office/drawing/2014/main" id="{6540CAFF-5F43-4A26-95C6-5FD811C52714}"/>
                        </a:ext>
                      </a:extLst>
                    </p:cNvPr>
                    <p:cNvGrpSpPr>
                      <a:grpSpLocks/>
                    </p:cNvGrpSpPr>
                    <p:nvPr/>
                  </p:nvGrpSpPr>
                  <p:grpSpPr bwMode="auto">
                    <a:xfrm>
                      <a:off x="1416" y="3569"/>
                      <a:ext cx="57" cy="43"/>
                      <a:chOff x="1416" y="3569"/>
                      <a:chExt cx="57" cy="43"/>
                    </a:xfrm>
                  </p:grpSpPr>
                  <p:sp>
                    <p:nvSpPr>
                      <p:cNvPr id="40" name="Oval 38">
                        <a:extLst>
                          <a:ext uri="{FF2B5EF4-FFF2-40B4-BE49-F238E27FC236}">
                            <a16:creationId xmlns:a16="http://schemas.microsoft.com/office/drawing/2014/main" id="{99D75317-2973-4841-9824-28D90A79A290}"/>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1" name="Oval 39">
                        <a:extLst>
                          <a:ext uri="{FF2B5EF4-FFF2-40B4-BE49-F238E27FC236}">
                            <a16:creationId xmlns:a16="http://schemas.microsoft.com/office/drawing/2014/main" id="{34857D7F-AB4E-44AD-B25D-79DAE8880455}"/>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2" name="Oval 40">
                        <a:extLst>
                          <a:ext uri="{FF2B5EF4-FFF2-40B4-BE49-F238E27FC236}">
                            <a16:creationId xmlns:a16="http://schemas.microsoft.com/office/drawing/2014/main" id="{28A311A5-61AA-4107-80E6-8BC18FA7336E}"/>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37" name="Oval 42">
                      <a:extLst>
                        <a:ext uri="{FF2B5EF4-FFF2-40B4-BE49-F238E27FC236}">
                          <a16:creationId xmlns:a16="http://schemas.microsoft.com/office/drawing/2014/main" id="{BADA5E04-10FA-48AF-8DC6-0C4AD799D790}"/>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38" name="Oval 43">
                      <a:extLst>
                        <a:ext uri="{FF2B5EF4-FFF2-40B4-BE49-F238E27FC236}">
                          <a16:creationId xmlns:a16="http://schemas.microsoft.com/office/drawing/2014/main" id="{5D9E2027-EF2A-4ECF-B85B-B11E65FAE055}"/>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39" name="Oval 44">
                      <a:extLst>
                        <a:ext uri="{FF2B5EF4-FFF2-40B4-BE49-F238E27FC236}">
                          <a16:creationId xmlns:a16="http://schemas.microsoft.com/office/drawing/2014/main" id="{3F8F93FE-2018-45E3-AA3F-412531CA6267}"/>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sp>
        <p:nvSpPr>
          <p:cNvPr id="64" name="Espace réservé du pied de page 5">
            <a:extLst>
              <a:ext uri="{FF2B5EF4-FFF2-40B4-BE49-F238E27FC236}">
                <a16:creationId xmlns:a16="http://schemas.microsoft.com/office/drawing/2014/main" id="{EFDDCAB3-C98A-436E-9CB6-E4962361C930}"/>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1758805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500"/>
                                        <p:tgtEl>
                                          <p:spTgt spid="205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500"/>
                                        <p:tgtEl>
                                          <p:spTgt spid="2054"/>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2058"/>
                                        </p:tgtEl>
                                        <p:attrNameLst>
                                          <p:attrName>style.visibility</p:attrName>
                                        </p:attrNameLst>
                                      </p:cBhvr>
                                      <p:to>
                                        <p:strVal val="visible"/>
                                      </p:to>
                                    </p:set>
                                    <p:animEffect transition="in" filter="fade">
                                      <p:cBhvr>
                                        <p:cTn id="45" dur="500"/>
                                        <p:tgtEl>
                                          <p:spTgt spid="2058"/>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060"/>
                                        </p:tgtEl>
                                        <p:attrNameLst>
                                          <p:attrName>style.visibility</p:attrName>
                                        </p:attrNameLst>
                                      </p:cBhvr>
                                      <p:to>
                                        <p:strVal val="visible"/>
                                      </p:to>
                                    </p:set>
                                    <p:animEffect transition="in" filter="fade">
                                      <p:cBhvr>
                                        <p:cTn id="4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8" grpId="0" animBg="1"/>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4">
            <a:extLst>
              <a:ext uri="{FF2B5EF4-FFF2-40B4-BE49-F238E27FC236}">
                <a16:creationId xmlns:a16="http://schemas.microsoft.com/office/drawing/2014/main" id="{1DE9D1F3-9C39-4A38-8DB6-E7CC38FDBF11}"/>
              </a:ext>
            </a:extLst>
          </p:cNvPr>
          <p:cNvSpPr>
            <a:spLocks/>
          </p:cNvSpPr>
          <p:nvPr/>
        </p:nvSpPr>
        <p:spPr bwMode="auto">
          <a:xfrm rot="19982665">
            <a:off x="2953694" y="2194010"/>
            <a:ext cx="1908446" cy="1572154"/>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20" name="Oval 5">
            <a:extLst>
              <a:ext uri="{FF2B5EF4-FFF2-40B4-BE49-F238E27FC236}">
                <a16:creationId xmlns:a16="http://schemas.microsoft.com/office/drawing/2014/main" id="{229A8BD3-9FE8-4FEB-B4F0-9E29770D31AB}"/>
              </a:ext>
            </a:extLst>
          </p:cNvPr>
          <p:cNvSpPr>
            <a:spLocks noChangeArrowheads="1"/>
          </p:cNvSpPr>
          <p:nvPr/>
        </p:nvSpPr>
        <p:spPr bwMode="auto">
          <a:xfrm>
            <a:off x="3658788" y="1166620"/>
            <a:ext cx="5077086" cy="2019117"/>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pic>
        <p:nvPicPr>
          <p:cNvPr id="4" name="Image 3">
            <a:extLst>
              <a:ext uri="{FF2B5EF4-FFF2-40B4-BE49-F238E27FC236}">
                <a16:creationId xmlns:a16="http://schemas.microsoft.com/office/drawing/2014/main" id="{5F406C10-D6D4-4E67-8E8E-1CF92E478F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6701" y="1231389"/>
            <a:ext cx="2328664" cy="2004892"/>
          </a:xfrm>
          <a:prstGeom prst="rect">
            <a:avLst/>
          </a:prstGeom>
        </p:spPr>
      </p:pic>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4"/>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5"/>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C1.1</a:t>
            </a:r>
          </a:p>
        </p:txBody>
      </p:sp>
      <p:sp>
        <p:nvSpPr>
          <p:cNvPr id="12" name="Rectangle : carré corné 11">
            <a:extLst>
              <a:ext uri="{FF2B5EF4-FFF2-40B4-BE49-F238E27FC236}">
                <a16:creationId xmlns:a16="http://schemas.microsoft.com/office/drawing/2014/main" id="{4E30CBE2-CA88-491D-95E1-12589F22A79E}"/>
              </a:ext>
            </a:extLst>
          </p:cNvPr>
          <p:cNvSpPr/>
          <p:nvPr/>
        </p:nvSpPr>
        <p:spPr>
          <a:xfrm rot="21097482">
            <a:off x="437443" y="2896390"/>
            <a:ext cx="2195776" cy="122413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Savoir C1.S14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communication professionnelle orale et écrite</a:t>
            </a:r>
          </a:p>
        </p:txBody>
      </p:sp>
      <p:sp>
        <p:nvSpPr>
          <p:cNvPr id="14" name="ZoneTexte 13">
            <a:extLst>
              <a:ext uri="{FF2B5EF4-FFF2-40B4-BE49-F238E27FC236}">
                <a16:creationId xmlns:a16="http://schemas.microsoft.com/office/drawing/2014/main" id="{EEDE729F-9F81-4AF3-8C68-F3AAEED12B68}"/>
              </a:ext>
            </a:extLst>
          </p:cNvPr>
          <p:cNvSpPr txBox="1"/>
          <p:nvPr/>
        </p:nvSpPr>
        <p:spPr>
          <a:xfrm>
            <a:off x="4099436" y="1516812"/>
            <a:ext cx="4663281"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Limites</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Les composantes de la communication (acteurs, canal)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 contexte de la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Le contenu du message (qualité, argumentation)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p>
        </p:txBody>
      </p:sp>
      <p:pic>
        <p:nvPicPr>
          <p:cNvPr id="15" name="Image 14">
            <a:extLst>
              <a:ext uri="{FF2B5EF4-FFF2-40B4-BE49-F238E27FC236}">
                <a16:creationId xmlns:a16="http://schemas.microsoft.com/office/drawing/2014/main" id="{F06D6FFA-7B6E-4C1F-99A4-C3914B6C5F45}"/>
              </a:ext>
            </a:extLst>
          </p:cNvPr>
          <p:cNvPicPr>
            <a:picLocks noChangeAspect="1"/>
          </p:cNvPicPr>
          <p:nvPr/>
        </p:nvPicPr>
        <p:blipFill>
          <a:blip r:embed="rId6"/>
          <a:stretch>
            <a:fillRect/>
          </a:stretch>
        </p:blipFill>
        <p:spPr>
          <a:xfrm>
            <a:off x="4155347" y="1981444"/>
            <a:ext cx="285748" cy="180974"/>
          </a:xfrm>
          <a:prstGeom prst="rect">
            <a:avLst/>
          </a:prstGeom>
        </p:spPr>
      </p:pic>
      <p:pic>
        <p:nvPicPr>
          <p:cNvPr id="16" name="Image 15">
            <a:extLst>
              <a:ext uri="{FF2B5EF4-FFF2-40B4-BE49-F238E27FC236}">
                <a16:creationId xmlns:a16="http://schemas.microsoft.com/office/drawing/2014/main" id="{602745BC-BF8A-4BD3-833D-80530C9D2B01}"/>
              </a:ext>
            </a:extLst>
          </p:cNvPr>
          <p:cNvPicPr>
            <a:picLocks noChangeAspect="1"/>
          </p:cNvPicPr>
          <p:nvPr/>
        </p:nvPicPr>
        <p:blipFill>
          <a:blip r:embed="rId6"/>
          <a:stretch>
            <a:fillRect/>
          </a:stretch>
        </p:blipFill>
        <p:spPr>
          <a:xfrm>
            <a:off x="4155347" y="2203146"/>
            <a:ext cx="285748" cy="180974"/>
          </a:xfrm>
          <a:prstGeom prst="rect">
            <a:avLst/>
          </a:prstGeom>
        </p:spPr>
      </p:pic>
      <p:pic>
        <p:nvPicPr>
          <p:cNvPr id="17" name="Image 16">
            <a:extLst>
              <a:ext uri="{FF2B5EF4-FFF2-40B4-BE49-F238E27FC236}">
                <a16:creationId xmlns:a16="http://schemas.microsoft.com/office/drawing/2014/main" id="{9BDC0C7D-3CEB-4C5D-A497-C3747A0D0762}"/>
              </a:ext>
            </a:extLst>
          </p:cNvPr>
          <p:cNvPicPr>
            <a:picLocks noChangeAspect="1"/>
          </p:cNvPicPr>
          <p:nvPr/>
        </p:nvPicPr>
        <p:blipFill>
          <a:blip r:embed="rId6"/>
          <a:stretch>
            <a:fillRect/>
          </a:stretch>
        </p:blipFill>
        <p:spPr>
          <a:xfrm>
            <a:off x="4155347" y="2431690"/>
            <a:ext cx="285748" cy="180974"/>
          </a:xfrm>
          <a:prstGeom prst="rect">
            <a:avLst/>
          </a:prstGeom>
        </p:spPr>
      </p:pic>
      <p:pic>
        <p:nvPicPr>
          <p:cNvPr id="18" name="Image 17">
            <a:extLst>
              <a:ext uri="{FF2B5EF4-FFF2-40B4-BE49-F238E27FC236}">
                <a16:creationId xmlns:a16="http://schemas.microsoft.com/office/drawing/2014/main" id="{2ADD2826-0851-4DC6-A557-85C5C2E8F1CA}"/>
              </a:ext>
            </a:extLst>
          </p:cNvPr>
          <p:cNvPicPr>
            <a:picLocks noChangeAspect="1"/>
          </p:cNvPicPr>
          <p:nvPr/>
        </p:nvPicPr>
        <p:blipFill>
          <a:blip r:embed="rId6"/>
          <a:stretch>
            <a:fillRect/>
          </a:stretch>
        </p:blipFill>
        <p:spPr>
          <a:xfrm>
            <a:off x="4155347" y="2662228"/>
            <a:ext cx="285748" cy="180974"/>
          </a:xfrm>
          <a:prstGeom prst="rect">
            <a:avLst/>
          </a:prstGeom>
        </p:spPr>
      </p:pic>
      <p:pic>
        <p:nvPicPr>
          <p:cNvPr id="3074" name="Picture 2" descr="5 astuces pour une communication orale convaincante et naturelle. (5/6)">
            <a:extLst>
              <a:ext uri="{FF2B5EF4-FFF2-40B4-BE49-F238E27FC236}">
                <a16:creationId xmlns:a16="http://schemas.microsoft.com/office/drawing/2014/main" id="{00D48ABC-B5A0-4EC9-BB50-235F6421D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550" y="3512605"/>
            <a:ext cx="1732661" cy="1155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munication écrite | Leadership et Communication">
            <a:extLst>
              <a:ext uri="{FF2B5EF4-FFF2-40B4-BE49-F238E27FC236}">
                <a16:creationId xmlns:a16="http://schemas.microsoft.com/office/drawing/2014/main" id="{9363AF6B-3E80-411B-BC1C-7DFBF52861F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3117">
            <a:off x="6451748" y="3206951"/>
            <a:ext cx="2672506" cy="92809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avec coins rognés en diagonale 10">
            <a:extLst>
              <a:ext uri="{FF2B5EF4-FFF2-40B4-BE49-F238E27FC236}">
                <a16:creationId xmlns:a16="http://schemas.microsoft.com/office/drawing/2014/main" id="{D6FD0E9F-D8DE-4EB0-A51E-754404A64ED3}"/>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grpSp>
        <p:nvGrpSpPr>
          <p:cNvPr id="22" name="Group 49">
            <a:extLst>
              <a:ext uri="{FF2B5EF4-FFF2-40B4-BE49-F238E27FC236}">
                <a16:creationId xmlns:a16="http://schemas.microsoft.com/office/drawing/2014/main" id="{97E0A44B-6E91-47D0-A615-C327E06A5EEE}"/>
              </a:ext>
            </a:extLst>
          </p:cNvPr>
          <p:cNvGrpSpPr>
            <a:grpSpLocks/>
          </p:cNvGrpSpPr>
          <p:nvPr/>
        </p:nvGrpSpPr>
        <p:grpSpPr bwMode="auto">
          <a:xfrm>
            <a:off x="2857864" y="3879128"/>
            <a:ext cx="994074" cy="640905"/>
            <a:chOff x="462" y="3119"/>
            <a:chExt cx="1553" cy="1104"/>
          </a:xfrm>
        </p:grpSpPr>
        <p:grpSp>
          <p:nvGrpSpPr>
            <p:cNvPr id="23" name="Group 9">
              <a:extLst>
                <a:ext uri="{FF2B5EF4-FFF2-40B4-BE49-F238E27FC236}">
                  <a16:creationId xmlns:a16="http://schemas.microsoft.com/office/drawing/2014/main" id="{8DC3DDC3-F5C1-451A-A840-634E23F000DB}"/>
                </a:ext>
              </a:extLst>
            </p:cNvPr>
            <p:cNvGrpSpPr>
              <a:grpSpLocks/>
            </p:cNvGrpSpPr>
            <p:nvPr/>
          </p:nvGrpSpPr>
          <p:grpSpPr bwMode="auto">
            <a:xfrm>
              <a:off x="462" y="3867"/>
              <a:ext cx="1553" cy="356"/>
              <a:chOff x="462" y="3867"/>
              <a:chExt cx="1553" cy="356"/>
            </a:xfrm>
          </p:grpSpPr>
          <p:sp>
            <p:nvSpPr>
              <p:cNvPr id="63" name="Freeform 6">
                <a:extLst>
                  <a:ext uri="{FF2B5EF4-FFF2-40B4-BE49-F238E27FC236}">
                    <a16:creationId xmlns:a16="http://schemas.microsoft.com/office/drawing/2014/main" id="{E1C07F53-A408-42C9-8428-AB707993578F}"/>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4" name="Freeform 7">
                <a:extLst>
                  <a:ext uri="{FF2B5EF4-FFF2-40B4-BE49-F238E27FC236}">
                    <a16:creationId xmlns:a16="http://schemas.microsoft.com/office/drawing/2014/main" id="{1852182C-9EEE-486C-B645-51065BFB75BA}"/>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5" name="Freeform 8">
                <a:extLst>
                  <a:ext uri="{FF2B5EF4-FFF2-40B4-BE49-F238E27FC236}">
                    <a16:creationId xmlns:a16="http://schemas.microsoft.com/office/drawing/2014/main" id="{6E0AEC32-D29A-4422-B661-F11BA770D715}"/>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4" name="Oval 10">
              <a:extLst>
                <a:ext uri="{FF2B5EF4-FFF2-40B4-BE49-F238E27FC236}">
                  <a16:creationId xmlns:a16="http://schemas.microsoft.com/office/drawing/2014/main" id="{B0E6B59C-2AE7-4CD5-ACA4-F3C77AD9DBF2}"/>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5" name="Group 19">
              <a:extLst>
                <a:ext uri="{FF2B5EF4-FFF2-40B4-BE49-F238E27FC236}">
                  <a16:creationId xmlns:a16="http://schemas.microsoft.com/office/drawing/2014/main" id="{3E3AAE63-6722-4FBC-8DF8-C5694D3839A2}"/>
                </a:ext>
              </a:extLst>
            </p:cNvPr>
            <p:cNvGrpSpPr>
              <a:grpSpLocks/>
            </p:cNvGrpSpPr>
            <p:nvPr/>
          </p:nvGrpSpPr>
          <p:grpSpPr bwMode="auto">
            <a:xfrm>
              <a:off x="818" y="3427"/>
              <a:ext cx="385" cy="540"/>
              <a:chOff x="818" y="3427"/>
              <a:chExt cx="385" cy="540"/>
            </a:xfrm>
          </p:grpSpPr>
          <p:sp>
            <p:nvSpPr>
              <p:cNvPr id="55" name="Freeform 11">
                <a:extLst>
                  <a:ext uri="{FF2B5EF4-FFF2-40B4-BE49-F238E27FC236}">
                    <a16:creationId xmlns:a16="http://schemas.microsoft.com/office/drawing/2014/main" id="{B9983239-9D77-4770-ACBA-095A634F9AE0}"/>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6" name="Oval 12">
                <a:extLst>
                  <a:ext uri="{FF2B5EF4-FFF2-40B4-BE49-F238E27FC236}">
                    <a16:creationId xmlns:a16="http://schemas.microsoft.com/office/drawing/2014/main" id="{518EFDFC-3B30-4F04-A69B-B7AEABDE5E44}"/>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7" name="Oval 13">
                <a:extLst>
                  <a:ext uri="{FF2B5EF4-FFF2-40B4-BE49-F238E27FC236}">
                    <a16:creationId xmlns:a16="http://schemas.microsoft.com/office/drawing/2014/main" id="{61DC53E7-6B9D-4720-8AAB-91F92D08D680}"/>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8" name="Freeform 14">
                <a:extLst>
                  <a:ext uri="{FF2B5EF4-FFF2-40B4-BE49-F238E27FC236}">
                    <a16:creationId xmlns:a16="http://schemas.microsoft.com/office/drawing/2014/main" id="{B7ED7FB2-EC60-48AB-970C-DB512039401E}"/>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9" name="Freeform 15">
                <a:extLst>
                  <a:ext uri="{FF2B5EF4-FFF2-40B4-BE49-F238E27FC236}">
                    <a16:creationId xmlns:a16="http://schemas.microsoft.com/office/drawing/2014/main" id="{AF98D728-753B-463C-80E2-91E49B6EF879}"/>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0" name="Freeform 16">
                <a:extLst>
                  <a:ext uri="{FF2B5EF4-FFF2-40B4-BE49-F238E27FC236}">
                    <a16:creationId xmlns:a16="http://schemas.microsoft.com/office/drawing/2014/main" id="{5B4462BF-D4A6-4141-AF1B-ECC5A5AB9B44}"/>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61" name="Oval 17">
                <a:extLst>
                  <a:ext uri="{FF2B5EF4-FFF2-40B4-BE49-F238E27FC236}">
                    <a16:creationId xmlns:a16="http://schemas.microsoft.com/office/drawing/2014/main" id="{A8A39C18-9BEC-49F0-A3B7-9A91F75F4BDD}"/>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62" name="Oval 18">
                <a:extLst>
                  <a:ext uri="{FF2B5EF4-FFF2-40B4-BE49-F238E27FC236}">
                    <a16:creationId xmlns:a16="http://schemas.microsoft.com/office/drawing/2014/main" id="{DFAD6CCF-84F8-4D7B-A258-FC7263DFE225}"/>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6" name="Freeform 20">
              <a:extLst>
                <a:ext uri="{FF2B5EF4-FFF2-40B4-BE49-F238E27FC236}">
                  <a16:creationId xmlns:a16="http://schemas.microsoft.com/office/drawing/2014/main" id="{9F771A35-B7D3-4456-BEC4-15179BD7C4FE}"/>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7" name="Oval 21">
              <a:extLst>
                <a:ext uri="{FF2B5EF4-FFF2-40B4-BE49-F238E27FC236}">
                  <a16:creationId xmlns:a16="http://schemas.microsoft.com/office/drawing/2014/main" id="{86903613-A1B2-4828-990C-601BD424DD3E}"/>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8" name="Freeform 22">
              <a:extLst>
                <a:ext uri="{FF2B5EF4-FFF2-40B4-BE49-F238E27FC236}">
                  <a16:creationId xmlns:a16="http://schemas.microsoft.com/office/drawing/2014/main" id="{D6BDFE4C-38CD-4B7B-8069-5FBDBE6732C3}"/>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9" name="Group 48">
              <a:extLst>
                <a:ext uri="{FF2B5EF4-FFF2-40B4-BE49-F238E27FC236}">
                  <a16:creationId xmlns:a16="http://schemas.microsoft.com/office/drawing/2014/main" id="{85ECDAE5-6D23-400D-98F0-ADD1B476C014}"/>
                </a:ext>
              </a:extLst>
            </p:cNvPr>
            <p:cNvGrpSpPr>
              <a:grpSpLocks/>
            </p:cNvGrpSpPr>
            <p:nvPr/>
          </p:nvGrpSpPr>
          <p:grpSpPr bwMode="auto">
            <a:xfrm>
              <a:off x="1188" y="3460"/>
              <a:ext cx="371" cy="593"/>
              <a:chOff x="1188" y="3460"/>
              <a:chExt cx="371" cy="593"/>
            </a:xfrm>
          </p:grpSpPr>
          <p:grpSp>
            <p:nvGrpSpPr>
              <p:cNvPr id="30" name="Group 25">
                <a:extLst>
                  <a:ext uri="{FF2B5EF4-FFF2-40B4-BE49-F238E27FC236}">
                    <a16:creationId xmlns:a16="http://schemas.microsoft.com/office/drawing/2014/main" id="{872159A4-ED8E-494D-9A3E-88BB70214704}"/>
                  </a:ext>
                </a:extLst>
              </p:cNvPr>
              <p:cNvGrpSpPr>
                <a:grpSpLocks/>
              </p:cNvGrpSpPr>
              <p:nvPr/>
            </p:nvGrpSpPr>
            <p:grpSpPr bwMode="auto">
              <a:xfrm>
                <a:off x="1249" y="3460"/>
                <a:ext cx="234" cy="247"/>
                <a:chOff x="1249" y="3460"/>
                <a:chExt cx="234" cy="247"/>
              </a:xfrm>
            </p:grpSpPr>
            <p:sp>
              <p:nvSpPr>
                <p:cNvPr id="53" name="Oval 23">
                  <a:extLst>
                    <a:ext uri="{FF2B5EF4-FFF2-40B4-BE49-F238E27FC236}">
                      <a16:creationId xmlns:a16="http://schemas.microsoft.com/office/drawing/2014/main" id="{A8C3B44C-0CA7-4CE5-9536-6170CA87DD39}"/>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4" name="Oval 24">
                  <a:extLst>
                    <a:ext uri="{FF2B5EF4-FFF2-40B4-BE49-F238E27FC236}">
                      <a16:creationId xmlns:a16="http://schemas.microsoft.com/office/drawing/2014/main" id="{9819EA0E-321A-4A17-899F-4651D076071F}"/>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1" name="Group 47">
                <a:extLst>
                  <a:ext uri="{FF2B5EF4-FFF2-40B4-BE49-F238E27FC236}">
                    <a16:creationId xmlns:a16="http://schemas.microsoft.com/office/drawing/2014/main" id="{E3F104A8-2708-4B94-AC4B-4D145AB81871}"/>
                  </a:ext>
                </a:extLst>
              </p:cNvPr>
              <p:cNvGrpSpPr>
                <a:grpSpLocks/>
              </p:cNvGrpSpPr>
              <p:nvPr/>
            </p:nvGrpSpPr>
            <p:grpSpPr bwMode="auto">
              <a:xfrm>
                <a:off x="1188" y="3512"/>
                <a:ext cx="371" cy="541"/>
                <a:chOff x="1188" y="3512"/>
                <a:chExt cx="371" cy="541"/>
              </a:xfrm>
            </p:grpSpPr>
            <p:sp>
              <p:nvSpPr>
                <p:cNvPr id="32" name="Freeform 26">
                  <a:extLst>
                    <a:ext uri="{FF2B5EF4-FFF2-40B4-BE49-F238E27FC236}">
                      <a16:creationId xmlns:a16="http://schemas.microsoft.com/office/drawing/2014/main" id="{0E082A31-83CD-4B06-9907-C60F96BF7FA0}"/>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3" name="Freeform 27">
                  <a:extLst>
                    <a:ext uri="{FF2B5EF4-FFF2-40B4-BE49-F238E27FC236}">
                      <a16:creationId xmlns:a16="http://schemas.microsoft.com/office/drawing/2014/main" id="{8F4E7775-EE9B-4CAE-8E8F-D88295772FB1}"/>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4" name="Freeform 28">
                  <a:extLst>
                    <a:ext uri="{FF2B5EF4-FFF2-40B4-BE49-F238E27FC236}">
                      <a16:creationId xmlns:a16="http://schemas.microsoft.com/office/drawing/2014/main" id="{4DB26E3F-B7FD-4AFB-AA68-41C2DF4CD336}"/>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5" name="Group 46">
                  <a:extLst>
                    <a:ext uri="{FF2B5EF4-FFF2-40B4-BE49-F238E27FC236}">
                      <a16:creationId xmlns:a16="http://schemas.microsoft.com/office/drawing/2014/main" id="{3F8AA9FB-C761-4578-98C0-D5D9EBD17AEC}"/>
                    </a:ext>
                  </a:extLst>
                </p:cNvPr>
                <p:cNvGrpSpPr>
                  <a:grpSpLocks/>
                </p:cNvGrpSpPr>
                <p:nvPr/>
              </p:nvGrpSpPr>
              <p:grpSpPr bwMode="auto">
                <a:xfrm>
                  <a:off x="1231" y="3512"/>
                  <a:ext cx="328" cy="541"/>
                  <a:chOff x="1231" y="3512"/>
                  <a:chExt cx="328" cy="541"/>
                </a:xfrm>
              </p:grpSpPr>
              <p:sp>
                <p:nvSpPr>
                  <p:cNvPr id="36" name="Freeform 29">
                    <a:extLst>
                      <a:ext uri="{FF2B5EF4-FFF2-40B4-BE49-F238E27FC236}">
                        <a16:creationId xmlns:a16="http://schemas.microsoft.com/office/drawing/2014/main" id="{9BC4DF4C-8043-4CBD-8D7C-5432E00D2B4C}"/>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7" name="Group 37">
                    <a:extLst>
                      <a:ext uri="{FF2B5EF4-FFF2-40B4-BE49-F238E27FC236}">
                        <a16:creationId xmlns:a16="http://schemas.microsoft.com/office/drawing/2014/main" id="{4C483818-0FAE-4E1F-BDAA-836EA8DF776C}"/>
                      </a:ext>
                    </a:extLst>
                  </p:cNvPr>
                  <p:cNvGrpSpPr>
                    <a:grpSpLocks/>
                  </p:cNvGrpSpPr>
                  <p:nvPr/>
                </p:nvGrpSpPr>
                <p:grpSpPr bwMode="auto">
                  <a:xfrm>
                    <a:off x="1345" y="3626"/>
                    <a:ext cx="42" cy="42"/>
                    <a:chOff x="1345" y="3626"/>
                    <a:chExt cx="42" cy="42"/>
                  </a:xfrm>
                </p:grpSpPr>
                <p:grpSp>
                  <p:nvGrpSpPr>
                    <p:cNvPr id="46" name="Group 33">
                      <a:extLst>
                        <a:ext uri="{FF2B5EF4-FFF2-40B4-BE49-F238E27FC236}">
                          <a16:creationId xmlns:a16="http://schemas.microsoft.com/office/drawing/2014/main" id="{C2F28BE3-983C-4ABB-ACCC-406570E0F865}"/>
                        </a:ext>
                      </a:extLst>
                    </p:cNvPr>
                    <p:cNvGrpSpPr>
                      <a:grpSpLocks/>
                    </p:cNvGrpSpPr>
                    <p:nvPr/>
                  </p:nvGrpSpPr>
                  <p:grpSpPr bwMode="auto">
                    <a:xfrm>
                      <a:off x="1345" y="3626"/>
                      <a:ext cx="42" cy="42"/>
                      <a:chOff x="1345" y="3626"/>
                      <a:chExt cx="42" cy="42"/>
                    </a:xfrm>
                  </p:grpSpPr>
                  <p:sp>
                    <p:nvSpPr>
                      <p:cNvPr id="50" name="Oval 30">
                        <a:extLst>
                          <a:ext uri="{FF2B5EF4-FFF2-40B4-BE49-F238E27FC236}">
                            <a16:creationId xmlns:a16="http://schemas.microsoft.com/office/drawing/2014/main" id="{0536E3C9-8464-4C19-BA63-F36DB99BA9E4}"/>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1" name="Oval 31">
                        <a:extLst>
                          <a:ext uri="{FF2B5EF4-FFF2-40B4-BE49-F238E27FC236}">
                            <a16:creationId xmlns:a16="http://schemas.microsoft.com/office/drawing/2014/main" id="{8A8B2DED-2B3C-4F38-86E0-D7F6CC6BABEA}"/>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2" name="Oval 32">
                        <a:extLst>
                          <a:ext uri="{FF2B5EF4-FFF2-40B4-BE49-F238E27FC236}">
                            <a16:creationId xmlns:a16="http://schemas.microsoft.com/office/drawing/2014/main" id="{B304B545-ED59-4C2F-A2E4-9969D9D2DBF6}"/>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7" name="Oval 34">
                      <a:extLst>
                        <a:ext uri="{FF2B5EF4-FFF2-40B4-BE49-F238E27FC236}">
                          <a16:creationId xmlns:a16="http://schemas.microsoft.com/office/drawing/2014/main" id="{A7C5F684-237B-4701-96D6-A71286C7891F}"/>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8" name="Oval 35">
                      <a:extLst>
                        <a:ext uri="{FF2B5EF4-FFF2-40B4-BE49-F238E27FC236}">
                          <a16:creationId xmlns:a16="http://schemas.microsoft.com/office/drawing/2014/main" id="{574DEA22-403E-4C27-8AB2-3ADD9602A394}"/>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9" name="Oval 36">
                      <a:extLst>
                        <a:ext uri="{FF2B5EF4-FFF2-40B4-BE49-F238E27FC236}">
                          <a16:creationId xmlns:a16="http://schemas.microsoft.com/office/drawing/2014/main" id="{94F33E0D-E598-443B-8440-C06E76451E0E}"/>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8" name="Group 45">
                    <a:extLst>
                      <a:ext uri="{FF2B5EF4-FFF2-40B4-BE49-F238E27FC236}">
                        <a16:creationId xmlns:a16="http://schemas.microsoft.com/office/drawing/2014/main" id="{287E34C2-0AC4-4F82-A9C3-A977C442F9F5}"/>
                      </a:ext>
                    </a:extLst>
                  </p:cNvPr>
                  <p:cNvGrpSpPr>
                    <a:grpSpLocks/>
                  </p:cNvGrpSpPr>
                  <p:nvPr/>
                </p:nvGrpSpPr>
                <p:grpSpPr bwMode="auto">
                  <a:xfrm>
                    <a:off x="1416" y="3569"/>
                    <a:ext cx="57" cy="43"/>
                    <a:chOff x="1416" y="3569"/>
                    <a:chExt cx="57" cy="43"/>
                  </a:xfrm>
                </p:grpSpPr>
                <p:grpSp>
                  <p:nvGrpSpPr>
                    <p:cNvPr id="39" name="Group 41">
                      <a:extLst>
                        <a:ext uri="{FF2B5EF4-FFF2-40B4-BE49-F238E27FC236}">
                          <a16:creationId xmlns:a16="http://schemas.microsoft.com/office/drawing/2014/main" id="{828CA3CB-BC94-4E55-A396-6F4D403D75E4}"/>
                        </a:ext>
                      </a:extLst>
                    </p:cNvPr>
                    <p:cNvGrpSpPr>
                      <a:grpSpLocks/>
                    </p:cNvGrpSpPr>
                    <p:nvPr/>
                  </p:nvGrpSpPr>
                  <p:grpSpPr bwMode="auto">
                    <a:xfrm>
                      <a:off x="1416" y="3569"/>
                      <a:ext cx="57" cy="43"/>
                      <a:chOff x="1416" y="3569"/>
                      <a:chExt cx="57" cy="43"/>
                    </a:xfrm>
                  </p:grpSpPr>
                  <p:sp>
                    <p:nvSpPr>
                      <p:cNvPr id="43" name="Oval 38">
                        <a:extLst>
                          <a:ext uri="{FF2B5EF4-FFF2-40B4-BE49-F238E27FC236}">
                            <a16:creationId xmlns:a16="http://schemas.microsoft.com/office/drawing/2014/main" id="{0BD77E98-928D-423B-AA3B-FB4B408A52E7}"/>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4" name="Oval 39">
                        <a:extLst>
                          <a:ext uri="{FF2B5EF4-FFF2-40B4-BE49-F238E27FC236}">
                            <a16:creationId xmlns:a16="http://schemas.microsoft.com/office/drawing/2014/main" id="{FC8C2A73-C769-4BE3-A7AE-751BED1072FB}"/>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5" name="Oval 40">
                        <a:extLst>
                          <a:ext uri="{FF2B5EF4-FFF2-40B4-BE49-F238E27FC236}">
                            <a16:creationId xmlns:a16="http://schemas.microsoft.com/office/drawing/2014/main" id="{28A03549-9BBF-496F-A610-BB5AD3C60F26}"/>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0" name="Oval 42">
                      <a:extLst>
                        <a:ext uri="{FF2B5EF4-FFF2-40B4-BE49-F238E27FC236}">
                          <a16:creationId xmlns:a16="http://schemas.microsoft.com/office/drawing/2014/main" id="{129CB2B5-FF3A-4D9E-8B2E-2F05202BC22A}"/>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1" name="Oval 43">
                      <a:extLst>
                        <a:ext uri="{FF2B5EF4-FFF2-40B4-BE49-F238E27FC236}">
                          <a16:creationId xmlns:a16="http://schemas.microsoft.com/office/drawing/2014/main" id="{50032AE9-473F-4542-9942-443E38EA5237}"/>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2" name="Oval 44">
                      <a:extLst>
                        <a:ext uri="{FF2B5EF4-FFF2-40B4-BE49-F238E27FC236}">
                          <a16:creationId xmlns:a16="http://schemas.microsoft.com/office/drawing/2014/main" id="{5E959AAC-96C0-4F09-83C7-1E0A7A2A03D6}"/>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sp>
        <p:nvSpPr>
          <p:cNvPr id="66" name="Espace réservé du pied de page 5">
            <a:extLst>
              <a:ext uri="{FF2B5EF4-FFF2-40B4-BE49-F238E27FC236}">
                <a16:creationId xmlns:a16="http://schemas.microsoft.com/office/drawing/2014/main" id="{3D3946FC-3B34-421B-9116-3AE9317D07D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96381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500"/>
                                        <p:tgtEl>
                                          <p:spTgt spid="3074"/>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fade">
                                      <p:cBhvr>
                                        <p:cTn id="4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B97B8D6-EEB1-48B2-B320-F4EA3A1F2CAF}"/>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8" name="ZoneTexte 7">
            <a:extLst>
              <a:ext uri="{FF2B5EF4-FFF2-40B4-BE49-F238E27FC236}">
                <a16:creationId xmlns:a16="http://schemas.microsoft.com/office/drawing/2014/main" id="{E6F78645-1E1E-4644-BE4F-BC3CD79BA9E2}"/>
              </a:ext>
            </a:extLst>
          </p:cNvPr>
          <p:cNvSpPr txBox="1"/>
          <p:nvPr/>
        </p:nvSpPr>
        <p:spPr>
          <a:xfrm>
            <a:off x="1259632" y="633928"/>
            <a:ext cx="7344816"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C1.2 – Choisir les modalités de l’opération du transport</a:t>
            </a:r>
          </a:p>
        </p:txBody>
      </p:sp>
      <p:sp>
        <p:nvSpPr>
          <p:cNvPr id="10" name="Légende : flèche vers le bas 9">
            <a:extLst>
              <a:ext uri="{FF2B5EF4-FFF2-40B4-BE49-F238E27FC236}">
                <a16:creationId xmlns:a16="http://schemas.microsoft.com/office/drawing/2014/main" id="{60B5811A-0F7E-49F7-A19F-3DE8984BE9B6}"/>
              </a:ext>
            </a:extLst>
          </p:cNvPr>
          <p:cNvSpPr/>
          <p:nvPr/>
        </p:nvSpPr>
        <p:spPr>
          <a:xfrm>
            <a:off x="360000" y="1275606"/>
            <a:ext cx="3419912" cy="100311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A1.2C1</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Sélectionner le ou les mode(s) et/ou la technique de transport en tenant compte des contraintes et des impératifs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p:txBody>
      </p:sp>
      <p:sp>
        <p:nvSpPr>
          <p:cNvPr id="11" name="Légende : flèche vers le bas 10">
            <a:extLst>
              <a:ext uri="{FF2B5EF4-FFF2-40B4-BE49-F238E27FC236}">
                <a16:creationId xmlns:a16="http://schemas.microsoft.com/office/drawing/2014/main" id="{FEAC79CF-ED76-454B-9D03-EB8A3A78BF3B}"/>
              </a:ext>
            </a:extLst>
          </p:cNvPr>
          <p:cNvSpPr/>
          <p:nvPr/>
        </p:nvSpPr>
        <p:spPr>
          <a:xfrm>
            <a:off x="360000" y="2346434"/>
            <a:ext cx="3419912"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A1.2C2</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Choisir les moyens humains et matériels</a:t>
            </a:r>
          </a:p>
        </p:txBody>
      </p:sp>
      <p:sp>
        <p:nvSpPr>
          <p:cNvPr id="12" name="Légende : flèche vers le bas 11">
            <a:extLst>
              <a:ext uri="{FF2B5EF4-FFF2-40B4-BE49-F238E27FC236}">
                <a16:creationId xmlns:a16="http://schemas.microsoft.com/office/drawing/2014/main" id="{3010CB71-82B2-41FE-8BBC-FEDCF9C5994D}"/>
              </a:ext>
            </a:extLst>
          </p:cNvPr>
          <p:cNvSpPr/>
          <p:nvPr/>
        </p:nvSpPr>
        <p:spPr>
          <a:xfrm>
            <a:off x="360000" y="3147814"/>
            <a:ext cx="3419912" cy="86409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A1.2C3</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Prendre en compte les prestations associées à effectuer</a:t>
            </a:r>
          </a:p>
        </p:txBody>
      </p:sp>
      <p:sp>
        <p:nvSpPr>
          <p:cNvPr id="14" name="Rectangle 13">
            <a:extLst>
              <a:ext uri="{FF2B5EF4-FFF2-40B4-BE49-F238E27FC236}">
                <a16:creationId xmlns:a16="http://schemas.microsoft.com/office/drawing/2014/main" id="{F18000AB-98B0-4308-B650-480987C703FA}"/>
              </a:ext>
            </a:extLst>
          </p:cNvPr>
          <p:cNvSpPr/>
          <p:nvPr/>
        </p:nvSpPr>
        <p:spPr>
          <a:xfrm>
            <a:off x="361788" y="4079622"/>
            <a:ext cx="3419911" cy="5497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A1.2C4</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Sélectionner le ou les opérateur(s) de transport et/ou les sous-traitants</a:t>
            </a:r>
          </a:p>
        </p:txBody>
      </p:sp>
      <p:pic>
        <p:nvPicPr>
          <p:cNvPr id="2050" name="Picture 2" descr="Femme D'affaires De Dessin Animé En Costume D'entreprise Assis Au Bureau De  Travail En Tapant Sur Ordinateur Portable | Vecteur Premium">
            <a:extLst>
              <a:ext uri="{FF2B5EF4-FFF2-40B4-BE49-F238E27FC236}">
                <a16:creationId xmlns:a16="http://schemas.microsoft.com/office/drawing/2014/main" id="{C9F92B6B-A5A7-405D-A74A-4BA42C6C67A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00" t="6601" r="15001" b="6999"/>
          <a:stretch/>
        </p:blipFill>
        <p:spPr bwMode="auto">
          <a:xfrm>
            <a:off x="5652120" y="2364942"/>
            <a:ext cx="1485205" cy="169740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B93F1641-03D4-4FA2-AA8A-788F8E989CEB}"/>
              </a:ext>
            </a:extLst>
          </p:cNvPr>
          <p:cNvSpPr txBox="1"/>
          <p:nvPr/>
        </p:nvSpPr>
        <p:spPr>
          <a:xfrm>
            <a:off x="5868144" y="4139392"/>
            <a:ext cx="11521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Exploitation</a:t>
            </a:r>
          </a:p>
        </p:txBody>
      </p:sp>
      <p:pic>
        <p:nvPicPr>
          <p:cNvPr id="16" name="Image 15">
            <a:extLst>
              <a:ext uri="{FF2B5EF4-FFF2-40B4-BE49-F238E27FC236}">
                <a16:creationId xmlns:a16="http://schemas.microsoft.com/office/drawing/2014/main" id="{A24B9481-D925-4795-B8B5-1A6BB1B96839}"/>
              </a:ext>
            </a:extLst>
          </p:cNvPr>
          <p:cNvPicPr>
            <a:picLocks noChangeAspect="1"/>
          </p:cNvPicPr>
          <p:nvPr/>
        </p:nvPicPr>
        <p:blipFill>
          <a:blip r:embed="rId4"/>
          <a:stretch>
            <a:fillRect/>
          </a:stretch>
        </p:blipFill>
        <p:spPr>
          <a:xfrm>
            <a:off x="6084168" y="1340707"/>
            <a:ext cx="792088" cy="998192"/>
          </a:xfrm>
          <a:prstGeom prst="rect">
            <a:avLst/>
          </a:prstGeom>
        </p:spPr>
      </p:pic>
      <p:pic>
        <p:nvPicPr>
          <p:cNvPr id="4" name="Image 3">
            <a:extLst>
              <a:ext uri="{FF2B5EF4-FFF2-40B4-BE49-F238E27FC236}">
                <a16:creationId xmlns:a16="http://schemas.microsoft.com/office/drawing/2014/main" id="{6132AAA2-9E80-43B6-AC93-0F6B47C19D09}"/>
              </a:ext>
            </a:extLst>
          </p:cNvPr>
          <p:cNvPicPr>
            <a:picLocks noChangeAspect="1"/>
          </p:cNvPicPr>
          <p:nvPr/>
        </p:nvPicPr>
        <p:blipFill rotWithShape="1">
          <a:blip r:embed="rId5"/>
          <a:srcRect t="24768" r="31353"/>
          <a:stretch/>
        </p:blipFill>
        <p:spPr>
          <a:xfrm>
            <a:off x="4185359" y="1951253"/>
            <a:ext cx="1709386" cy="740578"/>
          </a:xfrm>
          <a:prstGeom prst="rect">
            <a:avLst/>
          </a:prstGeom>
        </p:spPr>
      </p:pic>
      <p:pic>
        <p:nvPicPr>
          <p:cNvPr id="1026" name="Picture 2" descr="35 687 postes de conducteurs routiers à pourvoir en France (Pôle emploi) -  FranceRoutes">
            <a:extLst>
              <a:ext uri="{FF2B5EF4-FFF2-40B4-BE49-F238E27FC236}">
                <a16:creationId xmlns:a16="http://schemas.microsoft.com/office/drawing/2014/main" id="{BE045628-638D-4A74-AFD2-F2107745D9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500771"/>
            <a:ext cx="869344" cy="578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ort Des Marchandises International Avec Le Globe Sur Le Fond Photo  stock - Image du avec, globe: 47476776">
            <a:extLst>
              <a:ext uri="{FF2B5EF4-FFF2-40B4-BE49-F238E27FC236}">
                <a16:creationId xmlns:a16="http://schemas.microsoft.com/office/drawing/2014/main" id="{4FDA9F70-738C-46D6-B802-500FB7D001FC}"/>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738" t="3800" r="4766" b="2400"/>
          <a:stretch/>
        </p:blipFill>
        <p:spPr bwMode="auto">
          <a:xfrm>
            <a:off x="7065679" y="1389055"/>
            <a:ext cx="1872208" cy="14418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int d interrogation - Direct Infos Gabon">
            <a:extLst>
              <a:ext uri="{FF2B5EF4-FFF2-40B4-BE49-F238E27FC236}">
                <a16:creationId xmlns:a16="http://schemas.microsoft.com/office/drawing/2014/main" id="{BA8AFE49-E94E-42D6-B364-16FEAB31E5F6}"/>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201" t="8000" r="14310" b="6602"/>
          <a:stretch/>
        </p:blipFill>
        <p:spPr bwMode="auto">
          <a:xfrm>
            <a:off x="6987932" y="1222963"/>
            <a:ext cx="487528" cy="62617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745E1EFB-6216-4A05-9B3C-3F0B34C8EE0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081304" y="1174202"/>
            <a:ext cx="1164620" cy="738585"/>
          </a:xfrm>
          <a:prstGeom prst="rect">
            <a:avLst/>
          </a:prstGeom>
        </p:spPr>
      </p:pic>
      <p:pic>
        <p:nvPicPr>
          <p:cNvPr id="1034" name="Picture 10" descr="Comment choisir son transporteur pour exporter ses produits ?">
            <a:extLst>
              <a:ext uri="{FF2B5EF4-FFF2-40B4-BE49-F238E27FC236}">
                <a16:creationId xmlns:a16="http://schemas.microsoft.com/office/drawing/2014/main" id="{6804051E-461B-4273-A4C2-ABFAD945654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7254" y="3269773"/>
            <a:ext cx="1929242" cy="128616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CA34D2E5-E546-42A7-8369-262F817F80FF}"/>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475460" y="3504098"/>
            <a:ext cx="896184" cy="612551"/>
          </a:xfrm>
          <a:prstGeom prst="rect">
            <a:avLst/>
          </a:prstGeom>
        </p:spPr>
      </p:pic>
      <p:pic>
        <p:nvPicPr>
          <p:cNvPr id="1040" name="Picture 16" descr="Votre marchandise est-elle bien assurée ? - OLNAFRET">
            <a:extLst>
              <a:ext uri="{FF2B5EF4-FFF2-40B4-BE49-F238E27FC236}">
                <a16:creationId xmlns:a16="http://schemas.microsoft.com/office/drawing/2014/main" id="{0BED79DB-0977-44DC-8E1E-04AAAB0A11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6504" y="2919397"/>
            <a:ext cx="1320169" cy="7461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ssurance transport de marchandises – ProActif Assurances">
            <a:extLst>
              <a:ext uri="{FF2B5EF4-FFF2-40B4-BE49-F238E27FC236}">
                <a16:creationId xmlns:a16="http://schemas.microsoft.com/office/drawing/2014/main" id="{8A85A438-7E58-4A42-8082-1C0AD741B7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931" y="3434099"/>
            <a:ext cx="1879019" cy="13650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avec coins rognés en diagonale 10">
            <a:extLst>
              <a:ext uri="{FF2B5EF4-FFF2-40B4-BE49-F238E27FC236}">
                <a16:creationId xmlns:a16="http://schemas.microsoft.com/office/drawing/2014/main" id="{7F3B3E4C-C87A-47BA-9622-CC758D8F52CE}"/>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C1.2</a:t>
            </a:r>
          </a:p>
        </p:txBody>
      </p:sp>
      <p:sp>
        <p:nvSpPr>
          <p:cNvPr id="22" name="Espace réservé du pied de page 5">
            <a:extLst>
              <a:ext uri="{FF2B5EF4-FFF2-40B4-BE49-F238E27FC236}">
                <a16:creationId xmlns:a16="http://schemas.microsoft.com/office/drawing/2014/main" id="{FB09BA0B-56F4-4D09-82FE-A1ED575C33E9}"/>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66578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par>
                                <p:cTn id="53" presetID="1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040"/>
                                        </p:tgtEl>
                                        <p:attrNameLst>
                                          <p:attrName>style.visibility</p:attrName>
                                        </p:attrNameLst>
                                      </p:cBhvr>
                                      <p:to>
                                        <p:strVal val="visible"/>
                                      </p:to>
                                    </p:set>
                                    <p:animEffect transition="in" filter="fade">
                                      <p:cBhvr>
                                        <p:cTn id="65" dur="500"/>
                                        <p:tgtEl>
                                          <p:spTgt spid="1040"/>
                                        </p:tgtEl>
                                      </p:cBhvr>
                                    </p:animEffect>
                                  </p:childTnLst>
                                </p:cTn>
                              </p:par>
                              <p:par>
                                <p:cTn id="66" presetID="10" presetClass="entr" presetSubtype="0" fill="hold" nodeType="withEffect">
                                  <p:stCondLst>
                                    <p:cond delay="0"/>
                                  </p:stCondLst>
                                  <p:childTnLst>
                                    <p:set>
                                      <p:cBhvr>
                                        <p:cTn id="67" dur="1" fill="hold">
                                          <p:stCondLst>
                                            <p:cond delay="0"/>
                                          </p:stCondLst>
                                        </p:cTn>
                                        <p:tgtEl>
                                          <p:spTgt spid="1038"/>
                                        </p:tgtEl>
                                        <p:attrNameLst>
                                          <p:attrName>style.visibility</p:attrName>
                                        </p:attrNameLst>
                                      </p:cBhvr>
                                      <p:to>
                                        <p:strVal val="visible"/>
                                      </p:to>
                                    </p:set>
                                    <p:animEffect transition="in" filter="fade">
                                      <p:cBhvr>
                                        <p:cTn id="68" dur="500"/>
                                        <p:tgtEl>
                                          <p:spTgt spid="103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10" presetClass="entr" presetSubtype="0"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fade">
                                      <p:cBhvr>
                                        <p:cTn id="78" dur="500"/>
                                        <p:tgtEl>
                                          <p:spTgt spid="1034"/>
                                        </p:tgtEl>
                                      </p:cBhvr>
                                    </p:animEffect>
                                  </p:childTnLst>
                                </p:cTn>
                              </p:par>
                              <p:par>
                                <p:cTn id="79" presetID="10"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NOUVELLE CERTIFICATION CACES® SUR LES FAMILLES : R 482, R 485, R 486, R 489  - Formation Caces® cariste Marseille, formation SST Aix en Provence - AST  Formation">
            <a:extLst>
              <a:ext uri="{FF2B5EF4-FFF2-40B4-BE49-F238E27FC236}">
                <a16:creationId xmlns:a16="http://schemas.microsoft.com/office/drawing/2014/main" id="{622D89B2-8D09-45CB-A996-79A2A9276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042" y="3930121"/>
            <a:ext cx="613753" cy="857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ccueil | Portail de la Direction Générale des Douanes et Droits Indirects">
            <a:extLst>
              <a:ext uri="{FF2B5EF4-FFF2-40B4-BE49-F238E27FC236}">
                <a16:creationId xmlns:a16="http://schemas.microsoft.com/office/drawing/2014/main" id="{DF1DED19-02A8-4AA3-887E-4337AF65C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0865">
            <a:off x="8134242" y="3103498"/>
            <a:ext cx="861839" cy="1062541"/>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a:extLst>
              <a:ext uri="{FF2B5EF4-FFF2-40B4-BE49-F238E27FC236}">
                <a16:creationId xmlns:a16="http://schemas.microsoft.com/office/drawing/2014/main" id="{E7AA2ED6-2EAD-4D43-9A83-57854EA3E113}"/>
              </a:ext>
            </a:extLst>
          </p:cNvPr>
          <p:cNvPicPr>
            <a:picLocks noChangeAspect="1"/>
          </p:cNvPicPr>
          <p:nvPr/>
        </p:nvPicPr>
        <p:blipFill rotWithShape="1">
          <a:blip r:embed="rId5"/>
          <a:srcRect t="24768" r="31353"/>
          <a:stretch/>
        </p:blipFill>
        <p:spPr>
          <a:xfrm>
            <a:off x="243908" y="3817401"/>
            <a:ext cx="1709386" cy="740578"/>
          </a:xfrm>
          <a:prstGeom prst="rect">
            <a:avLst/>
          </a:prstGeom>
        </p:spPr>
      </p:pic>
      <p:pic>
        <p:nvPicPr>
          <p:cNvPr id="2050" name="Picture 2" descr="Fiche métier : Affréteur aérien">
            <a:extLst>
              <a:ext uri="{FF2B5EF4-FFF2-40B4-BE49-F238E27FC236}">
                <a16:creationId xmlns:a16="http://schemas.microsoft.com/office/drawing/2014/main" id="{A9AEF21D-09D7-46BF-99B0-1AF23DF380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1310858"/>
            <a:ext cx="1415588" cy="8493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ransport Des Marchandises International Avec Le Globe Sur Le Fond Photo  stock - Image du avec, globe: 47476776">
            <a:extLst>
              <a:ext uri="{FF2B5EF4-FFF2-40B4-BE49-F238E27FC236}">
                <a16:creationId xmlns:a16="http://schemas.microsoft.com/office/drawing/2014/main" id="{BCF87AB4-A76B-4C21-80C9-EC001DFFD185}"/>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738" t="3800" r="4766" b="2400"/>
          <a:stretch/>
        </p:blipFill>
        <p:spPr bwMode="auto">
          <a:xfrm>
            <a:off x="3177371" y="1561939"/>
            <a:ext cx="1872208" cy="14418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Votre marchandise est-elle bien assurée ? - OLNAFRET">
            <a:extLst>
              <a:ext uri="{FF2B5EF4-FFF2-40B4-BE49-F238E27FC236}">
                <a16:creationId xmlns:a16="http://schemas.microsoft.com/office/drawing/2014/main" id="{74F1D3CD-2199-44FA-8C01-7505B708E3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403" y="1924613"/>
            <a:ext cx="1320169" cy="7461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3B3E16E-763C-4FFA-939E-6FC14E88B667}"/>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9" name="Rectangle : carré corné 8">
            <a:extLst>
              <a:ext uri="{FF2B5EF4-FFF2-40B4-BE49-F238E27FC236}">
                <a16:creationId xmlns:a16="http://schemas.microsoft.com/office/drawing/2014/main" id="{10790B98-DF9E-415E-A587-7407C16C49D6}"/>
              </a:ext>
            </a:extLst>
          </p:cNvPr>
          <p:cNvSpPr/>
          <p:nvPr/>
        </p:nvSpPr>
        <p:spPr>
          <a:xfrm>
            <a:off x="7374130" y="2014978"/>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C1.S17</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sous-traitance</a:t>
            </a:r>
          </a:p>
        </p:txBody>
      </p:sp>
      <p:sp>
        <p:nvSpPr>
          <p:cNvPr id="10" name="Rectangle : carré corné 9">
            <a:extLst>
              <a:ext uri="{FF2B5EF4-FFF2-40B4-BE49-F238E27FC236}">
                <a16:creationId xmlns:a16="http://schemas.microsoft.com/office/drawing/2014/main" id="{22EDE256-8683-440A-9860-73C2EAEB15C1}"/>
              </a:ext>
            </a:extLst>
          </p:cNvPr>
          <p:cNvSpPr/>
          <p:nvPr/>
        </p:nvSpPr>
        <p:spPr>
          <a:xfrm>
            <a:off x="5160845" y="1555123"/>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C1.S16</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matériels de transport et de manutention</a:t>
            </a:r>
          </a:p>
        </p:txBody>
      </p:sp>
      <p:sp>
        <p:nvSpPr>
          <p:cNvPr id="11" name="Rectangle : carré corné 10">
            <a:extLst>
              <a:ext uri="{FF2B5EF4-FFF2-40B4-BE49-F238E27FC236}">
                <a16:creationId xmlns:a16="http://schemas.microsoft.com/office/drawing/2014/main" id="{D599A568-955C-43C2-AE36-0F2D16B8ABB5}"/>
              </a:ext>
            </a:extLst>
          </p:cNvPr>
          <p:cNvSpPr/>
          <p:nvPr/>
        </p:nvSpPr>
        <p:spPr>
          <a:xfrm>
            <a:off x="806361" y="3080767"/>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C1.S18</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planigrammes</a:t>
            </a:r>
          </a:p>
        </p:txBody>
      </p:sp>
      <p:sp>
        <p:nvSpPr>
          <p:cNvPr id="12" name="Rectangle : carré corné 11">
            <a:extLst>
              <a:ext uri="{FF2B5EF4-FFF2-40B4-BE49-F238E27FC236}">
                <a16:creationId xmlns:a16="http://schemas.microsoft.com/office/drawing/2014/main" id="{9993D8D3-61A7-4E3E-91D6-414285E2D3B1}"/>
              </a:ext>
            </a:extLst>
          </p:cNvPr>
          <p:cNvSpPr/>
          <p:nvPr/>
        </p:nvSpPr>
        <p:spPr>
          <a:xfrm>
            <a:off x="2819034" y="3210096"/>
            <a:ext cx="1367055" cy="100980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C1.S19</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habilitations, les qualifications et les certifications du personnel</a:t>
            </a:r>
          </a:p>
        </p:txBody>
      </p:sp>
      <p:sp>
        <p:nvSpPr>
          <p:cNvPr id="14" name="Rectangle : carré corné 13">
            <a:extLst>
              <a:ext uri="{FF2B5EF4-FFF2-40B4-BE49-F238E27FC236}">
                <a16:creationId xmlns:a16="http://schemas.microsoft.com/office/drawing/2014/main" id="{E6C00E51-6C1B-44F7-B90D-6C1E99391F70}"/>
              </a:ext>
            </a:extLst>
          </p:cNvPr>
          <p:cNvSpPr/>
          <p:nvPr/>
        </p:nvSpPr>
        <p:spPr>
          <a:xfrm>
            <a:off x="6729748" y="3560180"/>
            <a:ext cx="1415588" cy="1058677"/>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C1.S21</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missions de l’administration des douanes et son périmètre d’action</a:t>
            </a:r>
          </a:p>
        </p:txBody>
      </p:sp>
      <p:sp>
        <p:nvSpPr>
          <p:cNvPr id="15" name="Rectangle : carré corné 14">
            <a:extLst>
              <a:ext uri="{FF2B5EF4-FFF2-40B4-BE49-F238E27FC236}">
                <a16:creationId xmlns:a16="http://schemas.microsoft.com/office/drawing/2014/main" id="{95BF5A9E-D28E-4D92-8DEC-BB6196559E46}"/>
              </a:ext>
            </a:extLst>
          </p:cNvPr>
          <p:cNvSpPr/>
          <p:nvPr/>
        </p:nvSpPr>
        <p:spPr>
          <a:xfrm>
            <a:off x="4750496" y="3172623"/>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C1.S20</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réglementation sociale</a:t>
            </a:r>
          </a:p>
        </p:txBody>
      </p:sp>
      <p:sp>
        <p:nvSpPr>
          <p:cNvPr id="22" name="ZoneTexte 21">
            <a:extLst>
              <a:ext uri="{FF2B5EF4-FFF2-40B4-BE49-F238E27FC236}">
                <a16:creationId xmlns:a16="http://schemas.microsoft.com/office/drawing/2014/main" id="{BB43B8AA-10C6-40D5-8252-247A4474008B}"/>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C1.2</a:t>
            </a:r>
          </a:p>
        </p:txBody>
      </p:sp>
      <p:sp>
        <p:nvSpPr>
          <p:cNvPr id="25" name="Rectangle : carré corné 24">
            <a:extLst>
              <a:ext uri="{FF2B5EF4-FFF2-40B4-BE49-F238E27FC236}">
                <a16:creationId xmlns:a16="http://schemas.microsoft.com/office/drawing/2014/main" id="{2A77275A-D9B0-4FDD-9CE7-12BF1AD90A82}"/>
              </a:ext>
            </a:extLst>
          </p:cNvPr>
          <p:cNvSpPr/>
          <p:nvPr/>
        </p:nvSpPr>
        <p:spPr>
          <a:xfrm>
            <a:off x="329924" y="1389052"/>
            <a:ext cx="1394818" cy="860428"/>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prestations associés</a:t>
            </a:r>
          </a:p>
        </p:txBody>
      </p:sp>
      <p:sp>
        <p:nvSpPr>
          <p:cNvPr id="26" name="Rectangle : carré corné 25">
            <a:extLst>
              <a:ext uri="{FF2B5EF4-FFF2-40B4-BE49-F238E27FC236}">
                <a16:creationId xmlns:a16="http://schemas.microsoft.com/office/drawing/2014/main" id="{8F84FAB2-A7B4-4081-832B-DCE33749DAA7}"/>
              </a:ext>
            </a:extLst>
          </p:cNvPr>
          <p:cNvSpPr/>
          <p:nvPr/>
        </p:nvSpPr>
        <p:spPr>
          <a:xfrm>
            <a:off x="2629511" y="1572149"/>
            <a:ext cx="1394818" cy="860428"/>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modes et techniques de transport</a:t>
            </a:r>
          </a:p>
        </p:txBody>
      </p:sp>
      <p:sp>
        <p:nvSpPr>
          <p:cNvPr id="6" name="Rectangle : carré corné 5">
            <a:extLst>
              <a:ext uri="{FF2B5EF4-FFF2-40B4-BE49-F238E27FC236}">
                <a16:creationId xmlns:a16="http://schemas.microsoft.com/office/drawing/2014/main" id="{34BE8455-A010-41EC-B140-9CD80B023ADB}"/>
              </a:ext>
            </a:extLst>
          </p:cNvPr>
          <p:cNvSpPr/>
          <p:nvPr/>
        </p:nvSpPr>
        <p:spPr>
          <a:xfrm>
            <a:off x="329924" y="1389052"/>
            <a:ext cx="1415530" cy="869682"/>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C1.S6</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prestations associées</a:t>
            </a:r>
          </a:p>
        </p:txBody>
      </p:sp>
      <p:sp>
        <p:nvSpPr>
          <p:cNvPr id="21" name="Rectangle : carré corné 20">
            <a:extLst>
              <a:ext uri="{FF2B5EF4-FFF2-40B4-BE49-F238E27FC236}">
                <a16:creationId xmlns:a16="http://schemas.microsoft.com/office/drawing/2014/main" id="{C69942C8-2F23-4AFF-B98F-6F93101A069B}"/>
              </a:ext>
            </a:extLst>
          </p:cNvPr>
          <p:cNvSpPr/>
          <p:nvPr/>
        </p:nvSpPr>
        <p:spPr>
          <a:xfrm>
            <a:off x="2629511" y="1568366"/>
            <a:ext cx="1394818" cy="876959"/>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C1.S8</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modes et techniques de transport</a:t>
            </a:r>
          </a:p>
        </p:txBody>
      </p:sp>
      <p:pic>
        <p:nvPicPr>
          <p:cNvPr id="20" name="Image 19">
            <a:extLst>
              <a:ext uri="{FF2B5EF4-FFF2-40B4-BE49-F238E27FC236}">
                <a16:creationId xmlns:a16="http://schemas.microsoft.com/office/drawing/2014/main" id="{2F4495CD-EDCA-4AC6-843B-A85B1E2C9E5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704963" y="2349603"/>
            <a:ext cx="1164620" cy="738585"/>
          </a:xfrm>
          <a:prstGeom prst="rect">
            <a:avLst/>
          </a:prstGeom>
        </p:spPr>
      </p:pic>
      <p:pic>
        <p:nvPicPr>
          <p:cNvPr id="2056" name="Picture 8" descr="Formation initiale minimale obligatoire du transport de marchandises - fimo  - Toulouse et Bordeaux">
            <a:extLst>
              <a:ext uri="{FF2B5EF4-FFF2-40B4-BE49-F238E27FC236}">
                <a16:creationId xmlns:a16="http://schemas.microsoft.com/office/drawing/2014/main" id="{6250D448-9601-49DF-985F-80D59F2FF56C}"/>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3330" y="3980847"/>
            <a:ext cx="779376" cy="77038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A9CA2A79-916F-4929-AA38-0B4D9D28FEAE}"/>
              </a:ext>
            </a:extLst>
          </p:cNvPr>
          <p:cNvPicPr>
            <a:picLocks noChangeAspect="1"/>
          </p:cNvPicPr>
          <p:nvPr/>
        </p:nvPicPr>
        <p:blipFill>
          <a:blip r:embed="rId11"/>
          <a:stretch>
            <a:fillRect/>
          </a:stretch>
        </p:blipFill>
        <p:spPr>
          <a:xfrm>
            <a:off x="1283823" y="608129"/>
            <a:ext cx="383032" cy="600274"/>
          </a:xfrm>
          <a:prstGeom prst="rect">
            <a:avLst/>
          </a:prstGeom>
        </p:spPr>
      </p:pic>
      <p:pic>
        <p:nvPicPr>
          <p:cNvPr id="29" name="Image 28">
            <a:extLst>
              <a:ext uri="{FF2B5EF4-FFF2-40B4-BE49-F238E27FC236}">
                <a16:creationId xmlns:a16="http://schemas.microsoft.com/office/drawing/2014/main" id="{0F8FBCF7-0F44-4A02-99A2-2714C514F253}"/>
              </a:ext>
            </a:extLst>
          </p:cNvPr>
          <p:cNvPicPr>
            <a:picLocks noChangeAspect="1"/>
          </p:cNvPicPr>
          <p:nvPr/>
        </p:nvPicPr>
        <p:blipFill>
          <a:blip r:embed="rId12"/>
          <a:stretch>
            <a:fillRect/>
          </a:stretch>
        </p:blipFill>
        <p:spPr>
          <a:xfrm>
            <a:off x="8197225" y="592534"/>
            <a:ext cx="445078" cy="557831"/>
          </a:xfrm>
          <a:prstGeom prst="rect">
            <a:avLst/>
          </a:prstGeom>
        </p:spPr>
      </p:pic>
      <p:sp>
        <p:nvSpPr>
          <p:cNvPr id="30" name="Rectangle avec coins rognés en diagonale 10">
            <a:extLst>
              <a:ext uri="{FF2B5EF4-FFF2-40B4-BE49-F238E27FC236}">
                <a16:creationId xmlns:a16="http://schemas.microsoft.com/office/drawing/2014/main" id="{961CCDA4-42A1-4941-8309-059DC338430D}"/>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C1.2</a:t>
            </a:r>
          </a:p>
        </p:txBody>
      </p:sp>
      <p:sp>
        <p:nvSpPr>
          <p:cNvPr id="31" name="Espace réservé du pied de page 5">
            <a:extLst>
              <a:ext uri="{FF2B5EF4-FFF2-40B4-BE49-F238E27FC236}">
                <a16:creationId xmlns:a16="http://schemas.microsoft.com/office/drawing/2014/main" id="{83161498-12F8-4CDA-A763-3463C60C1FE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
        <p:nvSpPr>
          <p:cNvPr id="32" name="ZoneTexte 31">
            <a:extLst>
              <a:ext uri="{FF2B5EF4-FFF2-40B4-BE49-F238E27FC236}">
                <a16:creationId xmlns:a16="http://schemas.microsoft.com/office/drawing/2014/main" id="{26954E3E-097F-4C18-B4A0-1DCEB67B3D20}"/>
              </a:ext>
            </a:extLst>
          </p:cNvPr>
          <p:cNvSpPr txBox="1"/>
          <p:nvPr/>
        </p:nvSpPr>
        <p:spPr>
          <a:xfrm rot="336587">
            <a:off x="4885800" y="4073344"/>
            <a:ext cx="1543257" cy="523220"/>
          </a:xfrm>
          <a:prstGeom prst="rect">
            <a:avLst/>
          </a:prstGeom>
          <a:solidFill>
            <a:schemeClr val="accent3">
              <a:lumMod val="60000"/>
              <a:lumOff val="40000"/>
            </a:schemeClr>
          </a:solidFill>
        </p:spPr>
        <p:txBody>
          <a:bodyPr wrap="square" rtlCol="0">
            <a:spAutoFit/>
          </a:bodyPr>
          <a:lstStyle/>
          <a:p>
            <a:pPr algn="ctr"/>
            <a:r>
              <a:rPr lang="fr-FR" sz="1400" b="1" cap="small"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Temps de conduite</a:t>
            </a:r>
          </a:p>
          <a:p>
            <a:pPr algn="ctr"/>
            <a:r>
              <a:rPr lang="fr-FR" sz="1400" b="1" cap="small"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 Temps de repos</a:t>
            </a:r>
          </a:p>
        </p:txBody>
      </p:sp>
    </p:spTree>
    <p:extLst>
      <p:ext uri="{BB962C8B-B14F-4D97-AF65-F5344CB8AC3E}">
        <p14:creationId xmlns:p14="http://schemas.microsoft.com/office/powerpoint/2010/main" val="3930706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fade">
                                      <p:cBhvr>
                                        <p:cTn id="53" dur="500"/>
                                        <p:tgtEl>
                                          <p:spTgt spid="2054"/>
                                        </p:tgtEl>
                                      </p:cBhvr>
                                    </p:animEffect>
                                  </p:childTnLst>
                                </p:cTn>
                              </p:par>
                              <p:par>
                                <p:cTn id="54" presetID="10" presetClass="entr" presetSubtype="0" fill="hold" nodeType="withEffect">
                                  <p:stCondLst>
                                    <p:cond delay="0"/>
                                  </p:stCondLst>
                                  <p:childTnLst>
                                    <p:set>
                                      <p:cBhvr>
                                        <p:cTn id="55" dur="1" fill="hold">
                                          <p:stCondLst>
                                            <p:cond delay="0"/>
                                          </p:stCondLst>
                                        </p:cTn>
                                        <p:tgtEl>
                                          <p:spTgt spid="2058"/>
                                        </p:tgtEl>
                                        <p:attrNameLst>
                                          <p:attrName>style.visibility</p:attrName>
                                        </p:attrNameLst>
                                      </p:cBhvr>
                                      <p:to>
                                        <p:strVal val="visible"/>
                                      </p:to>
                                    </p:set>
                                    <p:animEffect transition="in" filter="fade">
                                      <p:cBhvr>
                                        <p:cTn id="56" dur="500"/>
                                        <p:tgtEl>
                                          <p:spTgt spid="2058"/>
                                        </p:tgtEl>
                                      </p:cBhvr>
                                    </p:animEffect>
                                  </p:childTnLst>
                                </p:cTn>
                              </p:par>
                              <p:par>
                                <p:cTn id="57" presetID="10" presetClass="entr" presetSubtype="0" fill="hold" nodeType="withEffect">
                                  <p:stCondLst>
                                    <p:cond delay="0"/>
                                  </p:stCondLst>
                                  <p:childTnLst>
                                    <p:set>
                                      <p:cBhvr>
                                        <p:cTn id="58" dur="1" fill="hold">
                                          <p:stCondLst>
                                            <p:cond delay="0"/>
                                          </p:stCondLst>
                                        </p:cTn>
                                        <p:tgtEl>
                                          <p:spTgt spid="2056"/>
                                        </p:tgtEl>
                                        <p:attrNameLst>
                                          <p:attrName>style.visibility</p:attrName>
                                        </p:attrNameLst>
                                      </p:cBhvr>
                                      <p:to>
                                        <p:strVal val="visible"/>
                                      </p:to>
                                    </p:set>
                                    <p:animEffect transition="in" filter="fade">
                                      <p:cBhvr>
                                        <p:cTn id="59" dur="500"/>
                                        <p:tgtEl>
                                          <p:spTgt spid="2056"/>
                                        </p:tgtEl>
                                      </p:cBhvr>
                                    </p:animEffect>
                                  </p:childTnLst>
                                </p:cTn>
                              </p:par>
                              <p:par>
                                <p:cTn id="60" presetID="10" presetClass="entr" presetSubtype="0" fill="hold" nodeType="withEffect">
                                  <p:stCondLst>
                                    <p:cond delay="0"/>
                                  </p:stCondLst>
                                  <p:childTnLst>
                                    <p:set>
                                      <p:cBhvr>
                                        <p:cTn id="61" dur="1" fill="hold">
                                          <p:stCondLst>
                                            <p:cond delay="0"/>
                                          </p:stCondLst>
                                        </p:cTn>
                                        <p:tgtEl>
                                          <p:spTgt spid="2050"/>
                                        </p:tgtEl>
                                        <p:attrNameLst>
                                          <p:attrName>style.visibility</p:attrName>
                                        </p:attrNameLst>
                                      </p:cBhvr>
                                      <p:to>
                                        <p:strVal val="visible"/>
                                      </p:to>
                                    </p:set>
                                    <p:animEffect transition="in" filter="fade">
                                      <p:cBhvr>
                                        <p:cTn id="62" dur="500"/>
                                        <p:tgtEl>
                                          <p:spTgt spid="20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22" grpId="0" animBg="1"/>
      <p:bldP spid="25" grpId="0" animBg="1"/>
      <p:bldP spid="26" grpId="0" animBg="1"/>
      <p:bldP spid="6" grpId="0" animBg="1"/>
      <p:bldP spid="2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4">
            <a:extLst>
              <a:ext uri="{FF2B5EF4-FFF2-40B4-BE49-F238E27FC236}">
                <a16:creationId xmlns:a16="http://schemas.microsoft.com/office/drawing/2014/main" id="{745311DE-0805-4CD5-91F1-66631C3A3D6A}"/>
              </a:ext>
            </a:extLst>
          </p:cNvPr>
          <p:cNvSpPr>
            <a:spLocks/>
          </p:cNvSpPr>
          <p:nvPr/>
        </p:nvSpPr>
        <p:spPr bwMode="auto">
          <a:xfrm rot="19982665">
            <a:off x="3459082" y="2731865"/>
            <a:ext cx="1908446" cy="1265805"/>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18" name="Oval 5">
            <a:extLst>
              <a:ext uri="{FF2B5EF4-FFF2-40B4-BE49-F238E27FC236}">
                <a16:creationId xmlns:a16="http://schemas.microsoft.com/office/drawing/2014/main" id="{A19ECB1D-DFC6-4A95-81EC-25E04D753660}"/>
              </a:ext>
            </a:extLst>
          </p:cNvPr>
          <p:cNvSpPr>
            <a:spLocks noChangeArrowheads="1"/>
          </p:cNvSpPr>
          <p:nvPr/>
        </p:nvSpPr>
        <p:spPr bwMode="auto">
          <a:xfrm>
            <a:off x="4199676" y="2030557"/>
            <a:ext cx="4548788" cy="1477297"/>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3"/>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4"/>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C1.2</a:t>
            </a:r>
          </a:p>
        </p:txBody>
      </p:sp>
      <p:sp>
        <p:nvSpPr>
          <p:cNvPr id="13" name="ZoneTexte 12">
            <a:extLst>
              <a:ext uri="{FF2B5EF4-FFF2-40B4-BE49-F238E27FC236}">
                <a16:creationId xmlns:a16="http://schemas.microsoft.com/office/drawing/2014/main" id="{04313BC4-0387-4ED3-AB17-76A6DC105289}"/>
              </a:ext>
            </a:extLst>
          </p:cNvPr>
          <p:cNvSpPr txBox="1"/>
          <p:nvPr/>
        </p:nvSpPr>
        <p:spPr>
          <a:xfrm>
            <a:off x="4688359" y="2245728"/>
            <a:ext cx="4392489" cy="1323439"/>
          </a:xfrm>
          <a:prstGeom prst="rect">
            <a:avLst/>
          </a:prstGeom>
          <a:noFill/>
        </p:spPr>
        <p:txBody>
          <a:bodyPr wrap="square" rtlCol="0">
            <a:spAutoFit/>
          </a:bodyPr>
          <a:lstStyle/>
          <a:p>
            <a:r>
              <a:rPr lang="fr-FR" sz="1600" b="1" u="sng"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Limites</a:t>
            </a:r>
            <a:r>
              <a:rPr lang="fr-FR" sz="1600" dirty="0">
                <a:latin typeface="Calibri" panose="020F0502020204030204" pitchFamily="34" charset="0"/>
                <a:cs typeface="Calibri" panose="020F0502020204030204" pitchFamily="34" charset="0"/>
              </a:rPr>
              <a:t> :</a:t>
            </a:r>
          </a:p>
          <a:p>
            <a:endParaRPr lang="fr-FR" sz="800" dirty="0">
              <a:latin typeface="Calibri" panose="020F0502020204030204" pitchFamily="34" charset="0"/>
              <a:cs typeface="Calibri" panose="020F0502020204030204" pitchFamily="34" charset="0"/>
            </a:endParaRP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La réglementation sociale européenne sur les</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temps de conduite et de repos</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La réglementation française</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a:t>
            </a:r>
          </a:p>
        </p:txBody>
      </p:sp>
      <p:pic>
        <p:nvPicPr>
          <p:cNvPr id="15" name="Image 14">
            <a:extLst>
              <a:ext uri="{FF2B5EF4-FFF2-40B4-BE49-F238E27FC236}">
                <a16:creationId xmlns:a16="http://schemas.microsoft.com/office/drawing/2014/main" id="{4C2515CB-EC48-4219-9613-FAD4F03F438A}"/>
              </a:ext>
            </a:extLst>
          </p:cNvPr>
          <p:cNvPicPr>
            <a:picLocks noChangeAspect="1"/>
          </p:cNvPicPr>
          <p:nvPr/>
        </p:nvPicPr>
        <p:blipFill>
          <a:blip r:embed="rId5"/>
          <a:stretch>
            <a:fillRect/>
          </a:stretch>
        </p:blipFill>
        <p:spPr>
          <a:xfrm>
            <a:off x="4815136" y="2715828"/>
            <a:ext cx="285748" cy="180974"/>
          </a:xfrm>
          <a:prstGeom prst="rect">
            <a:avLst/>
          </a:prstGeom>
        </p:spPr>
      </p:pic>
      <p:pic>
        <p:nvPicPr>
          <p:cNvPr id="16" name="Image 15">
            <a:extLst>
              <a:ext uri="{FF2B5EF4-FFF2-40B4-BE49-F238E27FC236}">
                <a16:creationId xmlns:a16="http://schemas.microsoft.com/office/drawing/2014/main" id="{6B0F713E-D1F6-4EDA-85BC-40D53400ADF0}"/>
              </a:ext>
            </a:extLst>
          </p:cNvPr>
          <p:cNvPicPr>
            <a:picLocks noChangeAspect="1"/>
          </p:cNvPicPr>
          <p:nvPr/>
        </p:nvPicPr>
        <p:blipFill>
          <a:blip r:embed="rId5"/>
          <a:stretch>
            <a:fillRect/>
          </a:stretch>
        </p:blipFill>
        <p:spPr>
          <a:xfrm>
            <a:off x="4815136" y="3142631"/>
            <a:ext cx="285748" cy="180974"/>
          </a:xfrm>
          <a:prstGeom prst="rect">
            <a:avLst/>
          </a:prstGeom>
        </p:spPr>
      </p:pic>
      <p:pic>
        <p:nvPicPr>
          <p:cNvPr id="4098" name="Picture 2" descr="Le régime des astreintes depuis la loi travail LégiSocial">
            <a:extLst>
              <a:ext uri="{FF2B5EF4-FFF2-40B4-BE49-F238E27FC236}">
                <a16:creationId xmlns:a16="http://schemas.microsoft.com/office/drawing/2014/main" id="{AB67B937-EF84-481F-9A7C-C7B6CAF4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3836" y="3599672"/>
            <a:ext cx="1685869" cy="1125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pliJour - L'outil indispensable des transporteurs raisonnables">
            <a:extLst>
              <a:ext uri="{FF2B5EF4-FFF2-40B4-BE49-F238E27FC236}">
                <a16:creationId xmlns:a16="http://schemas.microsoft.com/office/drawing/2014/main" id="{40571055-06E2-4B2E-8201-58E3B14BAD1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5671" y="1152977"/>
            <a:ext cx="3051730" cy="8483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SE : La Règlementation sociale Européenne | Comment obtenir son permis C –  CE et devenir conducteur Routier">
            <a:extLst>
              <a:ext uri="{FF2B5EF4-FFF2-40B4-BE49-F238E27FC236}">
                <a16:creationId xmlns:a16="http://schemas.microsoft.com/office/drawing/2014/main" id="{F40338E6-8143-42B4-99D6-606431717F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81" y="1521783"/>
            <a:ext cx="1157860" cy="110559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avec coins rognés en diagonale 10">
            <a:extLst>
              <a:ext uri="{FF2B5EF4-FFF2-40B4-BE49-F238E27FC236}">
                <a16:creationId xmlns:a16="http://schemas.microsoft.com/office/drawing/2014/main" id="{D909A0E1-EAF3-4ED0-A7BE-B86104D9C360}"/>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C1.2</a:t>
            </a:r>
          </a:p>
        </p:txBody>
      </p:sp>
      <p:grpSp>
        <p:nvGrpSpPr>
          <p:cNvPr id="20" name="Group 49">
            <a:extLst>
              <a:ext uri="{FF2B5EF4-FFF2-40B4-BE49-F238E27FC236}">
                <a16:creationId xmlns:a16="http://schemas.microsoft.com/office/drawing/2014/main" id="{E422AF27-E6B8-4321-8F53-4BD37ADFC771}"/>
              </a:ext>
            </a:extLst>
          </p:cNvPr>
          <p:cNvGrpSpPr>
            <a:grpSpLocks/>
          </p:cNvGrpSpPr>
          <p:nvPr/>
        </p:nvGrpSpPr>
        <p:grpSpPr bwMode="auto">
          <a:xfrm>
            <a:off x="3279304" y="4105955"/>
            <a:ext cx="994074" cy="640905"/>
            <a:chOff x="462" y="3119"/>
            <a:chExt cx="1553" cy="1104"/>
          </a:xfrm>
        </p:grpSpPr>
        <p:grpSp>
          <p:nvGrpSpPr>
            <p:cNvPr id="21" name="Group 9">
              <a:extLst>
                <a:ext uri="{FF2B5EF4-FFF2-40B4-BE49-F238E27FC236}">
                  <a16:creationId xmlns:a16="http://schemas.microsoft.com/office/drawing/2014/main" id="{1FC58D58-C02E-4C69-83B7-12AFA93967CC}"/>
                </a:ext>
              </a:extLst>
            </p:cNvPr>
            <p:cNvGrpSpPr>
              <a:grpSpLocks/>
            </p:cNvGrpSpPr>
            <p:nvPr/>
          </p:nvGrpSpPr>
          <p:grpSpPr bwMode="auto">
            <a:xfrm>
              <a:off x="462" y="3867"/>
              <a:ext cx="1553" cy="356"/>
              <a:chOff x="462" y="3867"/>
              <a:chExt cx="1553" cy="356"/>
            </a:xfrm>
          </p:grpSpPr>
          <p:sp>
            <p:nvSpPr>
              <p:cNvPr id="61" name="Freeform 6">
                <a:extLst>
                  <a:ext uri="{FF2B5EF4-FFF2-40B4-BE49-F238E27FC236}">
                    <a16:creationId xmlns:a16="http://schemas.microsoft.com/office/drawing/2014/main" id="{F858321D-AC65-4B22-8C4E-9A1467422F34}"/>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2" name="Freeform 7">
                <a:extLst>
                  <a:ext uri="{FF2B5EF4-FFF2-40B4-BE49-F238E27FC236}">
                    <a16:creationId xmlns:a16="http://schemas.microsoft.com/office/drawing/2014/main" id="{F3413307-3F15-42C7-AD5C-5410AC51C49D}"/>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3" name="Freeform 8">
                <a:extLst>
                  <a:ext uri="{FF2B5EF4-FFF2-40B4-BE49-F238E27FC236}">
                    <a16:creationId xmlns:a16="http://schemas.microsoft.com/office/drawing/2014/main" id="{E1CD1696-E9D5-4230-A25A-8C0CCEE1BADC}"/>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2" name="Oval 10">
              <a:extLst>
                <a:ext uri="{FF2B5EF4-FFF2-40B4-BE49-F238E27FC236}">
                  <a16:creationId xmlns:a16="http://schemas.microsoft.com/office/drawing/2014/main" id="{1C554FE7-5AD4-4C41-A099-86AD22812A3C}"/>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3" name="Group 19">
              <a:extLst>
                <a:ext uri="{FF2B5EF4-FFF2-40B4-BE49-F238E27FC236}">
                  <a16:creationId xmlns:a16="http://schemas.microsoft.com/office/drawing/2014/main" id="{27CFA6F8-3F87-4C1B-BC16-4988BD66BD8B}"/>
                </a:ext>
              </a:extLst>
            </p:cNvPr>
            <p:cNvGrpSpPr>
              <a:grpSpLocks/>
            </p:cNvGrpSpPr>
            <p:nvPr/>
          </p:nvGrpSpPr>
          <p:grpSpPr bwMode="auto">
            <a:xfrm>
              <a:off x="818" y="3427"/>
              <a:ext cx="385" cy="540"/>
              <a:chOff x="818" y="3427"/>
              <a:chExt cx="385" cy="540"/>
            </a:xfrm>
          </p:grpSpPr>
          <p:sp>
            <p:nvSpPr>
              <p:cNvPr id="53" name="Freeform 11">
                <a:extLst>
                  <a:ext uri="{FF2B5EF4-FFF2-40B4-BE49-F238E27FC236}">
                    <a16:creationId xmlns:a16="http://schemas.microsoft.com/office/drawing/2014/main" id="{D977D44C-FB0B-4D1B-B5C1-6F1584B044F5}"/>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4" name="Oval 12">
                <a:extLst>
                  <a:ext uri="{FF2B5EF4-FFF2-40B4-BE49-F238E27FC236}">
                    <a16:creationId xmlns:a16="http://schemas.microsoft.com/office/drawing/2014/main" id="{025426FB-C794-42A2-A3FE-FE7C8BDED187}"/>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5" name="Oval 13">
                <a:extLst>
                  <a:ext uri="{FF2B5EF4-FFF2-40B4-BE49-F238E27FC236}">
                    <a16:creationId xmlns:a16="http://schemas.microsoft.com/office/drawing/2014/main" id="{AD3723AD-9961-428A-B442-BB00EDA66CDE}"/>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6" name="Freeform 14">
                <a:extLst>
                  <a:ext uri="{FF2B5EF4-FFF2-40B4-BE49-F238E27FC236}">
                    <a16:creationId xmlns:a16="http://schemas.microsoft.com/office/drawing/2014/main" id="{CCEBE4AB-E992-41E5-B09B-FD7C106543DE}"/>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7" name="Freeform 15">
                <a:extLst>
                  <a:ext uri="{FF2B5EF4-FFF2-40B4-BE49-F238E27FC236}">
                    <a16:creationId xmlns:a16="http://schemas.microsoft.com/office/drawing/2014/main" id="{B8EFAAE1-7D8C-4A5B-98EC-BD377BB25635}"/>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58" name="Freeform 16">
                <a:extLst>
                  <a:ext uri="{FF2B5EF4-FFF2-40B4-BE49-F238E27FC236}">
                    <a16:creationId xmlns:a16="http://schemas.microsoft.com/office/drawing/2014/main" id="{E866BFE9-282F-4451-8958-2E8165E80122}"/>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9" name="Oval 17">
                <a:extLst>
                  <a:ext uri="{FF2B5EF4-FFF2-40B4-BE49-F238E27FC236}">
                    <a16:creationId xmlns:a16="http://schemas.microsoft.com/office/drawing/2014/main" id="{DD607F95-9E6C-4E6E-A60F-AA82E4FE10A6}"/>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60" name="Oval 18">
                <a:extLst>
                  <a:ext uri="{FF2B5EF4-FFF2-40B4-BE49-F238E27FC236}">
                    <a16:creationId xmlns:a16="http://schemas.microsoft.com/office/drawing/2014/main" id="{C3E8B662-12FF-4A58-810A-EB57001161DD}"/>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4" name="Freeform 20">
              <a:extLst>
                <a:ext uri="{FF2B5EF4-FFF2-40B4-BE49-F238E27FC236}">
                  <a16:creationId xmlns:a16="http://schemas.microsoft.com/office/drawing/2014/main" id="{C2B3153F-8A2C-49F9-9307-8794069C7325}"/>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5" name="Oval 21">
              <a:extLst>
                <a:ext uri="{FF2B5EF4-FFF2-40B4-BE49-F238E27FC236}">
                  <a16:creationId xmlns:a16="http://schemas.microsoft.com/office/drawing/2014/main" id="{52A9FA14-4177-4ABB-A612-CBAD6634A4A3}"/>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6" name="Freeform 22">
              <a:extLst>
                <a:ext uri="{FF2B5EF4-FFF2-40B4-BE49-F238E27FC236}">
                  <a16:creationId xmlns:a16="http://schemas.microsoft.com/office/drawing/2014/main" id="{4D6ACB6C-06DF-4E2D-A6B3-EE1F11BA2969}"/>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7" name="Group 48">
              <a:extLst>
                <a:ext uri="{FF2B5EF4-FFF2-40B4-BE49-F238E27FC236}">
                  <a16:creationId xmlns:a16="http://schemas.microsoft.com/office/drawing/2014/main" id="{6F87785C-BFFD-4011-A8B2-E8404BBF5DBF}"/>
                </a:ext>
              </a:extLst>
            </p:cNvPr>
            <p:cNvGrpSpPr>
              <a:grpSpLocks/>
            </p:cNvGrpSpPr>
            <p:nvPr/>
          </p:nvGrpSpPr>
          <p:grpSpPr bwMode="auto">
            <a:xfrm>
              <a:off x="1188" y="3460"/>
              <a:ext cx="371" cy="593"/>
              <a:chOff x="1188" y="3460"/>
              <a:chExt cx="371" cy="593"/>
            </a:xfrm>
          </p:grpSpPr>
          <p:grpSp>
            <p:nvGrpSpPr>
              <p:cNvPr id="28" name="Group 25">
                <a:extLst>
                  <a:ext uri="{FF2B5EF4-FFF2-40B4-BE49-F238E27FC236}">
                    <a16:creationId xmlns:a16="http://schemas.microsoft.com/office/drawing/2014/main" id="{602D164E-CBE2-4022-9E9C-979D53E1B697}"/>
                  </a:ext>
                </a:extLst>
              </p:cNvPr>
              <p:cNvGrpSpPr>
                <a:grpSpLocks/>
              </p:cNvGrpSpPr>
              <p:nvPr/>
            </p:nvGrpSpPr>
            <p:grpSpPr bwMode="auto">
              <a:xfrm>
                <a:off x="1249" y="3460"/>
                <a:ext cx="234" cy="247"/>
                <a:chOff x="1249" y="3460"/>
                <a:chExt cx="234" cy="247"/>
              </a:xfrm>
            </p:grpSpPr>
            <p:sp>
              <p:nvSpPr>
                <p:cNvPr id="51" name="Oval 23">
                  <a:extLst>
                    <a:ext uri="{FF2B5EF4-FFF2-40B4-BE49-F238E27FC236}">
                      <a16:creationId xmlns:a16="http://schemas.microsoft.com/office/drawing/2014/main" id="{58E8CD57-9B23-480A-918A-B0E8B55E3F36}"/>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2" name="Oval 24">
                  <a:extLst>
                    <a:ext uri="{FF2B5EF4-FFF2-40B4-BE49-F238E27FC236}">
                      <a16:creationId xmlns:a16="http://schemas.microsoft.com/office/drawing/2014/main" id="{94BE5EBA-E4F4-4A3A-B837-7658AFDA1E7A}"/>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29" name="Group 47">
                <a:extLst>
                  <a:ext uri="{FF2B5EF4-FFF2-40B4-BE49-F238E27FC236}">
                    <a16:creationId xmlns:a16="http://schemas.microsoft.com/office/drawing/2014/main" id="{70C71D0A-64FF-4500-ADC0-685AA9464F33}"/>
                  </a:ext>
                </a:extLst>
              </p:cNvPr>
              <p:cNvGrpSpPr>
                <a:grpSpLocks/>
              </p:cNvGrpSpPr>
              <p:nvPr/>
            </p:nvGrpSpPr>
            <p:grpSpPr bwMode="auto">
              <a:xfrm>
                <a:off x="1188" y="3512"/>
                <a:ext cx="371" cy="541"/>
                <a:chOff x="1188" y="3512"/>
                <a:chExt cx="371" cy="541"/>
              </a:xfrm>
            </p:grpSpPr>
            <p:sp>
              <p:nvSpPr>
                <p:cNvPr id="30" name="Freeform 26">
                  <a:extLst>
                    <a:ext uri="{FF2B5EF4-FFF2-40B4-BE49-F238E27FC236}">
                      <a16:creationId xmlns:a16="http://schemas.microsoft.com/office/drawing/2014/main" id="{5E33E335-29F3-4F3A-94B8-AABDB2B035AD}"/>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1" name="Freeform 27">
                  <a:extLst>
                    <a:ext uri="{FF2B5EF4-FFF2-40B4-BE49-F238E27FC236}">
                      <a16:creationId xmlns:a16="http://schemas.microsoft.com/office/drawing/2014/main" id="{14020394-637B-4E7C-9D50-CFE6003D4736}"/>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2" name="Freeform 28">
                  <a:extLst>
                    <a:ext uri="{FF2B5EF4-FFF2-40B4-BE49-F238E27FC236}">
                      <a16:creationId xmlns:a16="http://schemas.microsoft.com/office/drawing/2014/main" id="{C6B9B52A-93A3-46BD-A89C-9518D4DFE9E3}"/>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3" name="Group 46">
                  <a:extLst>
                    <a:ext uri="{FF2B5EF4-FFF2-40B4-BE49-F238E27FC236}">
                      <a16:creationId xmlns:a16="http://schemas.microsoft.com/office/drawing/2014/main" id="{DDAC8F1C-3A58-460B-8855-4D3CB83ED50B}"/>
                    </a:ext>
                  </a:extLst>
                </p:cNvPr>
                <p:cNvGrpSpPr>
                  <a:grpSpLocks/>
                </p:cNvGrpSpPr>
                <p:nvPr/>
              </p:nvGrpSpPr>
              <p:grpSpPr bwMode="auto">
                <a:xfrm>
                  <a:off x="1231" y="3512"/>
                  <a:ext cx="328" cy="541"/>
                  <a:chOff x="1231" y="3512"/>
                  <a:chExt cx="328" cy="541"/>
                </a:xfrm>
              </p:grpSpPr>
              <p:sp>
                <p:nvSpPr>
                  <p:cNvPr id="34" name="Freeform 29">
                    <a:extLst>
                      <a:ext uri="{FF2B5EF4-FFF2-40B4-BE49-F238E27FC236}">
                        <a16:creationId xmlns:a16="http://schemas.microsoft.com/office/drawing/2014/main" id="{670C8C69-C90F-4A88-82A0-539DA897B2C4}"/>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5" name="Group 37">
                    <a:extLst>
                      <a:ext uri="{FF2B5EF4-FFF2-40B4-BE49-F238E27FC236}">
                        <a16:creationId xmlns:a16="http://schemas.microsoft.com/office/drawing/2014/main" id="{BCABD402-2807-4F50-AC87-CB6B9A332F83}"/>
                      </a:ext>
                    </a:extLst>
                  </p:cNvPr>
                  <p:cNvGrpSpPr>
                    <a:grpSpLocks/>
                  </p:cNvGrpSpPr>
                  <p:nvPr/>
                </p:nvGrpSpPr>
                <p:grpSpPr bwMode="auto">
                  <a:xfrm>
                    <a:off x="1345" y="3626"/>
                    <a:ext cx="42" cy="42"/>
                    <a:chOff x="1345" y="3626"/>
                    <a:chExt cx="42" cy="42"/>
                  </a:xfrm>
                </p:grpSpPr>
                <p:grpSp>
                  <p:nvGrpSpPr>
                    <p:cNvPr id="44" name="Group 33">
                      <a:extLst>
                        <a:ext uri="{FF2B5EF4-FFF2-40B4-BE49-F238E27FC236}">
                          <a16:creationId xmlns:a16="http://schemas.microsoft.com/office/drawing/2014/main" id="{8F1F623A-197F-4E8A-A985-CE6B430E711A}"/>
                        </a:ext>
                      </a:extLst>
                    </p:cNvPr>
                    <p:cNvGrpSpPr>
                      <a:grpSpLocks/>
                    </p:cNvGrpSpPr>
                    <p:nvPr/>
                  </p:nvGrpSpPr>
                  <p:grpSpPr bwMode="auto">
                    <a:xfrm>
                      <a:off x="1345" y="3626"/>
                      <a:ext cx="42" cy="42"/>
                      <a:chOff x="1345" y="3626"/>
                      <a:chExt cx="42" cy="42"/>
                    </a:xfrm>
                  </p:grpSpPr>
                  <p:sp>
                    <p:nvSpPr>
                      <p:cNvPr id="48" name="Oval 30">
                        <a:extLst>
                          <a:ext uri="{FF2B5EF4-FFF2-40B4-BE49-F238E27FC236}">
                            <a16:creationId xmlns:a16="http://schemas.microsoft.com/office/drawing/2014/main" id="{E48BA502-CF18-412A-AEB1-7CF1215217C7}"/>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9" name="Oval 31">
                        <a:extLst>
                          <a:ext uri="{FF2B5EF4-FFF2-40B4-BE49-F238E27FC236}">
                            <a16:creationId xmlns:a16="http://schemas.microsoft.com/office/drawing/2014/main" id="{17CF4A5A-E281-4A7D-B091-4B39C27A645D}"/>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0" name="Oval 32">
                        <a:extLst>
                          <a:ext uri="{FF2B5EF4-FFF2-40B4-BE49-F238E27FC236}">
                            <a16:creationId xmlns:a16="http://schemas.microsoft.com/office/drawing/2014/main" id="{BD0D42F3-5197-4A9F-BC76-F06843067EEF}"/>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5" name="Oval 34">
                      <a:extLst>
                        <a:ext uri="{FF2B5EF4-FFF2-40B4-BE49-F238E27FC236}">
                          <a16:creationId xmlns:a16="http://schemas.microsoft.com/office/drawing/2014/main" id="{172B1FE3-1EB8-4E4D-97AE-FAB0983561C6}"/>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6" name="Oval 35">
                      <a:extLst>
                        <a:ext uri="{FF2B5EF4-FFF2-40B4-BE49-F238E27FC236}">
                          <a16:creationId xmlns:a16="http://schemas.microsoft.com/office/drawing/2014/main" id="{1530CF34-57F0-482B-901B-3A1CC59E281B}"/>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7" name="Oval 36">
                      <a:extLst>
                        <a:ext uri="{FF2B5EF4-FFF2-40B4-BE49-F238E27FC236}">
                          <a16:creationId xmlns:a16="http://schemas.microsoft.com/office/drawing/2014/main" id="{7A24B21E-A559-4290-A452-8C77350F1C9A}"/>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6" name="Group 45">
                    <a:extLst>
                      <a:ext uri="{FF2B5EF4-FFF2-40B4-BE49-F238E27FC236}">
                        <a16:creationId xmlns:a16="http://schemas.microsoft.com/office/drawing/2014/main" id="{573FBA4F-A038-4352-8648-019318B9FBE5}"/>
                      </a:ext>
                    </a:extLst>
                  </p:cNvPr>
                  <p:cNvGrpSpPr>
                    <a:grpSpLocks/>
                  </p:cNvGrpSpPr>
                  <p:nvPr/>
                </p:nvGrpSpPr>
                <p:grpSpPr bwMode="auto">
                  <a:xfrm>
                    <a:off x="1416" y="3569"/>
                    <a:ext cx="57" cy="43"/>
                    <a:chOff x="1416" y="3569"/>
                    <a:chExt cx="57" cy="43"/>
                  </a:xfrm>
                </p:grpSpPr>
                <p:grpSp>
                  <p:nvGrpSpPr>
                    <p:cNvPr id="37" name="Group 41">
                      <a:extLst>
                        <a:ext uri="{FF2B5EF4-FFF2-40B4-BE49-F238E27FC236}">
                          <a16:creationId xmlns:a16="http://schemas.microsoft.com/office/drawing/2014/main" id="{37241515-4396-4555-A63F-165F1F53F3C8}"/>
                        </a:ext>
                      </a:extLst>
                    </p:cNvPr>
                    <p:cNvGrpSpPr>
                      <a:grpSpLocks/>
                    </p:cNvGrpSpPr>
                    <p:nvPr/>
                  </p:nvGrpSpPr>
                  <p:grpSpPr bwMode="auto">
                    <a:xfrm>
                      <a:off x="1416" y="3569"/>
                      <a:ext cx="57" cy="43"/>
                      <a:chOff x="1416" y="3569"/>
                      <a:chExt cx="57" cy="43"/>
                    </a:xfrm>
                  </p:grpSpPr>
                  <p:sp>
                    <p:nvSpPr>
                      <p:cNvPr id="41" name="Oval 38">
                        <a:extLst>
                          <a:ext uri="{FF2B5EF4-FFF2-40B4-BE49-F238E27FC236}">
                            <a16:creationId xmlns:a16="http://schemas.microsoft.com/office/drawing/2014/main" id="{80A52BDC-1FC5-4CE8-85B5-25C2424A8417}"/>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2" name="Oval 39">
                        <a:extLst>
                          <a:ext uri="{FF2B5EF4-FFF2-40B4-BE49-F238E27FC236}">
                            <a16:creationId xmlns:a16="http://schemas.microsoft.com/office/drawing/2014/main" id="{61BB0A10-302C-488C-AFD8-AFB4001937D6}"/>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3" name="Oval 40">
                        <a:extLst>
                          <a:ext uri="{FF2B5EF4-FFF2-40B4-BE49-F238E27FC236}">
                            <a16:creationId xmlns:a16="http://schemas.microsoft.com/office/drawing/2014/main" id="{F8951930-2D62-4935-9DA6-0638C6AC4E75}"/>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38" name="Oval 42">
                      <a:extLst>
                        <a:ext uri="{FF2B5EF4-FFF2-40B4-BE49-F238E27FC236}">
                          <a16:creationId xmlns:a16="http://schemas.microsoft.com/office/drawing/2014/main" id="{C1BAECC9-B1C4-434F-8482-66CE9268615A}"/>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39" name="Oval 43">
                      <a:extLst>
                        <a:ext uri="{FF2B5EF4-FFF2-40B4-BE49-F238E27FC236}">
                          <a16:creationId xmlns:a16="http://schemas.microsoft.com/office/drawing/2014/main" id="{23824D62-4C68-4B99-9F62-FBD20737243F}"/>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0" name="Oval 44">
                      <a:extLst>
                        <a:ext uri="{FF2B5EF4-FFF2-40B4-BE49-F238E27FC236}">
                          <a16:creationId xmlns:a16="http://schemas.microsoft.com/office/drawing/2014/main" id="{76DE462D-79EA-41F8-937A-ACBE241398BF}"/>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sp>
        <p:nvSpPr>
          <p:cNvPr id="64" name="Espace réservé du pied de page 5">
            <a:extLst>
              <a:ext uri="{FF2B5EF4-FFF2-40B4-BE49-F238E27FC236}">
                <a16:creationId xmlns:a16="http://schemas.microsoft.com/office/drawing/2014/main" id="{9E59F18C-A5B7-4472-BEFC-3DDFA1356BFF}"/>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
        <p:nvSpPr>
          <p:cNvPr id="65" name="ZoneTexte 64">
            <a:extLst>
              <a:ext uri="{FF2B5EF4-FFF2-40B4-BE49-F238E27FC236}">
                <a16:creationId xmlns:a16="http://schemas.microsoft.com/office/drawing/2014/main" id="{33B19E66-545F-4A9B-994D-2469C89589A6}"/>
              </a:ext>
            </a:extLst>
          </p:cNvPr>
          <p:cNvSpPr txBox="1"/>
          <p:nvPr/>
        </p:nvSpPr>
        <p:spPr>
          <a:xfrm rot="710821">
            <a:off x="536751" y="2167484"/>
            <a:ext cx="2122335" cy="707886"/>
          </a:xfrm>
          <a:prstGeom prst="rect">
            <a:avLst/>
          </a:prstGeom>
          <a:solidFill>
            <a:schemeClr val="tx2">
              <a:lumMod val="20000"/>
              <a:lumOff val="80000"/>
            </a:schemeClr>
          </a:solidFill>
        </p:spPr>
        <p:txBody>
          <a:bodyPr wrap="square" rtlCol="0">
            <a:spAutoFit/>
          </a:bodyPr>
          <a:lstStyle/>
          <a:p>
            <a:pPr algn="ctr"/>
            <a:r>
              <a:rPr lang="fr-FR" sz="2000" b="1" cap="small"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Temps de conduite</a:t>
            </a:r>
          </a:p>
          <a:p>
            <a:pPr algn="ctr"/>
            <a:r>
              <a:rPr lang="fr-FR" sz="2000" b="1" cap="small"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 Temps de repos</a:t>
            </a:r>
          </a:p>
        </p:txBody>
      </p:sp>
      <p:sp>
        <p:nvSpPr>
          <p:cNvPr id="12" name="Rectangle : carré corné 11">
            <a:extLst>
              <a:ext uri="{FF2B5EF4-FFF2-40B4-BE49-F238E27FC236}">
                <a16:creationId xmlns:a16="http://schemas.microsoft.com/office/drawing/2014/main" id="{4E30CBE2-CA88-491D-95E1-12589F22A79E}"/>
              </a:ext>
            </a:extLst>
          </p:cNvPr>
          <p:cNvSpPr/>
          <p:nvPr/>
        </p:nvSpPr>
        <p:spPr>
          <a:xfrm>
            <a:off x="844905" y="2999418"/>
            <a:ext cx="2195776" cy="122413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Savoir C1.S20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réglementation sociale</a:t>
            </a:r>
          </a:p>
        </p:txBody>
      </p:sp>
    </p:spTree>
    <p:extLst>
      <p:ext uri="{BB962C8B-B14F-4D97-AF65-F5344CB8AC3E}">
        <p14:creationId xmlns:p14="http://schemas.microsoft.com/office/powerpoint/2010/main" val="1390175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cTn>
                              </p:par>
                              <p:par>
                                <p:cTn id="36" presetID="10" presetClass="entr" presetSubtype="0" fill="hold" nodeType="with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fade">
                                      <p:cBhvr>
                                        <p:cTn id="38" dur="500"/>
                                        <p:tgtEl>
                                          <p:spTgt spid="4100"/>
                                        </p:tgtEl>
                                      </p:cBhvr>
                                    </p:animEffect>
                                  </p:childTnLst>
                                </p:cTn>
                              </p:par>
                              <p:par>
                                <p:cTn id="39" presetID="10" presetClass="entr" presetSubtype="0" fill="hold" nodeType="withEffect">
                                  <p:stCondLst>
                                    <p:cond delay="0"/>
                                  </p:stCondLst>
                                  <p:childTnLst>
                                    <p:set>
                                      <p:cBhvr>
                                        <p:cTn id="40" dur="1" fill="hold">
                                          <p:stCondLst>
                                            <p:cond delay="0"/>
                                          </p:stCondLst>
                                        </p:cTn>
                                        <p:tgtEl>
                                          <p:spTgt spid="4102"/>
                                        </p:tgtEl>
                                        <p:attrNameLst>
                                          <p:attrName>style.visibility</p:attrName>
                                        </p:attrNameLst>
                                      </p:cBhvr>
                                      <p:to>
                                        <p:strVal val="visible"/>
                                      </p:to>
                                    </p:set>
                                    <p:animEffect transition="in" filter="fade">
                                      <p:cBhvr>
                                        <p:cTn id="4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p:bldP spid="6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
            <a:extLst>
              <a:ext uri="{FF2B5EF4-FFF2-40B4-BE49-F238E27FC236}">
                <a16:creationId xmlns:a16="http://schemas.microsoft.com/office/drawing/2014/main" id="{8528215D-2047-4B84-90D0-0612099BDCEF}"/>
              </a:ext>
            </a:extLst>
          </p:cNvPr>
          <p:cNvSpPr>
            <a:spLocks/>
          </p:cNvSpPr>
          <p:nvPr/>
        </p:nvSpPr>
        <p:spPr bwMode="auto">
          <a:xfrm rot="19982665">
            <a:off x="3565991" y="2650701"/>
            <a:ext cx="1842569" cy="1450163"/>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19" name="Oval 5">
            <a:extLst>
              <a:ext uri="{FF2B5EF4-FFF2-40B4-BE49-F238E27FC236}">
                <a16:creationId xmlns:a16="http://schemas.microsoft.com/office/drawing/2014/main" id="{A8FBBBCB-C865-474F-B700-21BA076F0E72}"/>
              </a:ext>
            </a:extLst>
          </p:cNvPr>
          <p:cNvSpPr>
            <a:spLocks noChangeArrowheads="1"/>
          </p:cNvSpPr>
          <p:nvPr/>
        </p:nvSpPr>
        <p:spPr bwMode="auto">
          <a:xfrm>
            <a:off x="4059489" y="2260017"/>
            <a:ext cx="4548788" cy="1477297"/>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3"/>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4"/>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C1.2</a:t>
            </a:r>
          </a:p>
        </p:txBody>
      </p:sp>
      <p:sp>
        <p:nvSpPr>
          <p:cNvPr id="12" name="Rectangle : carré corné 11">
            <a:extLst>
              <a:ext uri="{FF2B5EF4-FFF2-40B4-BE49-F238E27FC236}">
                <a16:creationId xmlns:a16="http://schemas.microsoft.com/office/drawing/2014/main" id="{4E30CBE2-CA88-491D-95E1-12589F22A79E}"/>
              </a:ext>
            </a:extLst>
          </p:cNvPr>
          <p:cNvSpPr/>
          <p:nvPr/>
        </p:nvSpPr>
        <p:spPr>
          <a:xfrm>
            <a:off x="899592" y="1540987"/>
            <a:ext cx="2555816" cy="1944216"/>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Savoir C1.S21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missions de l’administration des douanes et de son périmètre d’action</a:t>
            </a:r>
          </a:p>
        </p:txBody>
      </p:sp>
      <p:pic>
        <p:nvPicPr>
          <p:cNvPr id="13" name="Picture 6" descr="Accueil | Portail de la Direction Générale des Douanes et Droits Indirects">
            <a:extLst>
              <a:ext uri="{FF2B5EF4-FFF2-40B4-BE49-F238E27FC236}">
                <a16:creationId xmlns:a16="http://schemas.microsoft.com/office/drawing/2014/main" id="{992BDA84-9CB6-45E0-943D-DB4731210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47640">
            <a:off x="245571" y="3073245"/>
            <a:ext cx="1072688" cy="132249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B34063-3CA3-49A3-967B-8AC782E63C39}"/>
              </a:ext>
            </a:extLst>
          </p:cNvPr>
          <p:cNvSpPr txBox="1"/>
          <p:nvPr/>
        </p:nvSpPr>
        <p:spPr>
          <a:xfrm>
            <a:off x="4572000" y="2452472"/>
            <a:ext cx="4392489" cy="1138773"/>
          </a:xfrm>
          <a:prstGeom prst="rect">
            <a:avLst/>
          </a:prstGeom>
          <a:noFill/>
        </p:spPr>
        <p:txBody>
          <a:bodyPr wrap="square" rtlCol="0">
            <a:spAutoFit/>
          </a:bodyPr>
          <a:lstStyle/>
          <a:p>
            <a:r>
              <a:rPr lang="fr-FR" sz="1600" b="1" u="sng"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Limites</a:t>
            </a:r>
            <a:r>
              <a:rPr lang="fr-FR" sz="1600" dirty="0">
                <a:latin typeface="Calibri" panose="020F0502020204030204" pitchFamily="34" charset="0"/>
                <a:cs typeface="Calibri" panose="020F0502020204030204" pitchFamily="34" charset="0"/>
              </a:rPr>
              <a:t> :</a:t>
            </a:r>
          </a:p>
          <a:p>
            <a:endParaRPr lang="fr-FR" sz="800" dirty="0">
              <a:latin typeface="Calibri" panose="020F0502020204030204" pitchFamily="34" charset="0"/>
              <a:cs typeface="Calibri" panose="020F0502020204030204" pitchFamily="34" charset="0"/>
            </a:endParaRP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missions de la douane et son périmètre</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 territoire douanier de l’union européenne</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La notion de territoire fiscal</a:t>
            </a:r>
          </a:p>
        </p:txBody>
      </p:sp>
      <p:pic>
        <p:nvPicPr>
          <p:cNvPr id="15" name="Image 14">
            <a:extLst>
              <a:ext uri="{FF2B5EF4-FFF2-40B4-BE49-F238E27FC236}">
                <a16:creationId xmlns:a16="http://schemas.microsoft.com/office/drawing/2014/main" id="{28B303A2-9DBA-4854-B4A7-3AA30B2E630B}"/>
              </a:ext>
            </a:extLst>
          </p:cNvPr>
          <p:cNvPicPr>
            <a:picLocks noChangeAspect="1"/>
          </p:cNvPicPr>
          <p:nvPr/>
        </p:nvPicPr>
        <p:blipFill>
          <a:blip r:embed="rId6"/>
          <a:stretch>
            <a:fillRect/>
          </a:stretch>
        </p:blipFill>
        <p:spPr>
          <a:xfrm>
            <a:off x="4697970" y="2907847"/>
            <a:ext cx="285748" cy="180974"/>
          </a:xfrm>
          <a:prstGeom prst="rect">
            <a:avLst/>
          </a:prstGeom>
        </p:spPr>
      </p:pic>
      <p:pic>
        <p:nvPicPr>
          <p:cNvPr id="16" name="Image 15">
            <a:extLst>
              <a:ext uri="{FF2B5EF4-FFF2-40B4-BE49-F238E27FC236}">
                <a16:creationId xmlns:a16="http://schemas.microsoft.com/office/drawing/2014/main" id="{5ACD10CB-708B-4B6C-9296-2118B8556053}"/>
              </a:ext>
            </a:extLst>
          </p:cNvPr>
          <p:cNvPicPr>
            <a:picLocks noChangeAspect="1"/>
          </p:cNvPicPr>
          <p:nvPr/>
        </p:nvPicPr>
        <p:blipFill>
          <a:blip r:embed="rId6"/>
          <a:stretch>
            <a:fillRect/>
          </a:stretch>
        </p:blipFill>
        <p:spPr>
          <a:xfrm>
            <a:off x="4697970" y="3122398"/>
            <a:ext cx="285748" cy="180974"/>
          </a:xfrm>
          <a:prstGeom prst="rect">
            <a:avLst/>
          </a:prstGeom>
        </p:spPr>
      </p:pic>
      <p:pic>
        <p:nvPicPr>
          <p:cNvPr id="17" name="Image 16">
            <a:extLst>
              <a:ext uri="{FF2B5EF4-FFF2-40B4-BE49-F238E27FC236}">
                <a16:creationId xmlns:a16="http://schemas.microsoft.com/office/drawing/2014/main" id="{DAA46880-BD90-4047-8E70-7D0BA5CBBDEC}"/>
              </a:ext>
            </a:extLst>
          </p:cNvPr>
          <p:cNvPicPr>
            <a:picLocks noChangeAspect="1"/>
          </p:cNvPicPr>
          <p:nvPr/>
        </p:nvPicPr>
        <p:blipFill>
          <a:blip r:embed="rId6"/>
          <a:stretch>
            <a:fillRect/>
          </a:stretch>
        </p:blipFill>
        <p:spPr>
          <a:xfrm>
            <a:off x="4697970" y="3325921"/>
            <a:ext cx="285748" cy="180974"/>
          </a:xfrm>
          <a:prstGeom prst="rect">
            <a:avLst/>
          </a:prstGeom>
        </p:spPr>
      </p:pic>
      <p:pic>
        <p:nvPicPr>
          <p:cNvPr id="5122" name="Picture 2" descr="Procédures douanières">
            <a:extLst>
              <a:ext uri="{FF2B5EF4-FFF2-40B4-BE49-F238E27FC236}">
                <a16:creationId xmlns:a16="http://schemas.microsoft.com/office/drawing/2014/main" id="{847D33F6-5A82-46B8-848C-4488DD63579C}"/>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3078" t="18767" r="8527" b="4231"/>
          <a:stretch/>
        </p:blipFill>
        <p:spPr bwMode="auto">
          <a:xfrm>
            <a:off x="6618673" y="1061380"/>
            <a:ext cx="2167710" cy="1832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rritoires douanier &amp; fiscaux - Pourquoi Luxembourg - Single Window for  Logistics - Luxembourg">
            <a:extLst>
              <a:ext uri="{FF2B5EF4-FFF2-40B4-BE49-F238E27FC236}">
                <a16:creationId xmlns:a16="http://schemas.microsoft.com/office/drawing/2014/main" id="{8FA7C9D5-33D3-4E2B-A1CC-4CD90CDFB2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75594">
            <a:off x="4007395" y="1377190"/>
            <a:ext cx="2387625" cy="7958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uide des imports des fichiers dans l'atelier fiscal">
            <a:extLst>
              <a:ext uri="{FF2B5EF4-FFF2-40B4-BE49-F238E27FC236}">
                <a16:creationId xmlns:a16="http://schemas.microsoft.com/office/drawing/2014/main" id="{398F77DC-77CC-40A2-8ABB-4E6BB67FCBEB}"/>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0897" t="11896" r="39336" b="59918"/>
          <a:stretch/>
        </p:blipFill>
        <p:spPr bwMode="auto">
          <a:xfrm>
            <a:off x="5744193" y="3801525"/>
            <a:ext cx="2049884" cy="87163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avec coins rognés en diagonale 10">
            <a:extLst>
              <a:ext uri="{FF2B5EF4-FFF2-40B4-BE49-F238E27FC236}">
                <a16:creationId xmlns:a16="http://schemas.microsoft.com/office/drawing/2014/main" id="{3D9B4222-BA8B-4454-8D49-FB7A675AAB57}"/>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C1.2</a:t>
            </a:r>
          </a:p>
        </p:txBody>
      </p:sp>
      <p:grpSp>
        <p:nvGrpSpPr>
          <p:cNvPr id="21" name="Group 49">
            <a:extLst>
              <a:ext uri="{FF2B5EF4-FFF2-40B4-BE49-F238E27FC236}">
                <a16:creationId xmlns:a16="http://schemas.microsoft.com/office/drawing/2014/main" id="{4234A015-A39A-4C2C-B609-3E27F2DD6424}"/>
              </a:ext>
            </a:extLst>
          </p:cNvPr>
          <p:cNvGrpSpPr>
            <a:grpSpLocks/>
          </p:cNvGrpSpPr>
          <p:nvPr/>
        </p:nvGrpSpPr>
        <p:grpSpPr bwMode="auto">
          <a:xfrm>
            <a:off x="3329135" y="4136437"/>
            <a:ext cx="994074" cy="640905"/>
            <a:chOff x="462" y="3119"/>
            <a:chExt cx="1553" cy="1104"/>
          </a:xfrm>
        </p:grpSpPr>
        <p:grpSp>
          <p:nvGrpSpPr>
            <p:cNvPr id="22" name="Group 9">
              <a:extLst>
                <a:ext uri="{FF2B5EF4-FFF2-40B4-BE49-F238E27FC236}">
                  <a16:creationId xmlns:a16="http://schemas.microsoft.com/office/drawing/2014/main" id="{99A80793-063B-40C3-84E3-6CA104188DE2}"/>
                </a:ext>
              </a:extLst>
            </p:cNvPr>
            <p:cNvGrpSpPr>
              <a:grpSpLocks/>
            </p:cNvGrpSpPr>
            <p:nvPr/>
          </p:nvGrpSpPr>
          <p:grpSpPr bwMode="auto">
            <a:xfrm>
              <a:off x="462" y="3867"/>
              <a:ext cx="1553" cy="356"/>
              <a:chOff x="462" y="3867"/>
              <a:chExt cx="1553" cy="356"/>
            </a:xfrm>
          </p:grpSpPr>
          <p:sp>
            <p:nvSpPr>
              <p:cNvPr id="62" name="Freeform 6">
                <a:extLst>
                  <a:ext uri="{FF2B5EF4-FFF2-40B4-BE49-F238E27FC236}">
                    <a16:creationId xmlns:a16="http://schemas.microsoft.com/office/drawing/2014/main" id="{BB3457A1-7D54-4F74-B415-9113165C6618}"/>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3" name="Freeform 7">
                <a:extLst>
                  <a:ext uri="{FF2B5EF4-FFF2-40B4-BE49-F238E27FC236}">
                    <a16:creationId xmlns:a16="http://schemas.microsoft.com/office/drawing/2014/main" id="{D16045B1-71B7-4CD6-B18E-61E5747848EB}"/>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4" name="Freeform 8">
                <a:extLst>
                  <a:ext uri="{FF2B5EF4-FFF2-40B4-BE49-F238E27FC236}">
                    <a16:creationId xmlns:a16="http://schemas.microsoft.com/office/drawing/2014/main" id="{2900E16C-61D8-4C70-B71B-C19E5BB4442A}"/>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3" name="Oval 10">
              <a:extLst>
                <a:ext uri="{FF2B5EF4-FFF2-40B4-BE49-F238E27FC236}">
                  <a16:creationId xmlns:a16="http://schemas.microsoft.com/office/drawing/2014/main" id="{8971E81D-15A5-46C0-B990-08B9CB68533F}"/>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4" name="Group 19">
              <a:extLst>
                <a:ext uri="{FF2B5EF4-FFF2-40B4-BE49-F238E27FC236}">
                  <a16:creationId xmlns:a16="http://schemas.microsoft.com/office/drawing/2014/main" id="{56B62EFA-AC38-4827-B134-579880A6990F}"/>
                </a:ext>
              </a:extLst>
            </p:cNvPr>
            <p:cNvGrpSpPr>
              <a:grpSpLocks/>
            </p:cNvGrpSpPr>
            <p:nvPr/>
          </p:nvGrpSpPr>
          <p:grpSpPr bwMode="auto">
            <a:xfrm>
              <a:off x="818" y="3427"/>
              <a:ext cx="385" cy="540"/>
              <a:chOff x="818" y="3427"/>
              <a:chExt cx="385" cy="540"/>
            </a:xfrm>
          </p:grpSpPr>
          <p:sp>
            <p:nvSpPr>
              <p:cNvPr id="54" name="Freeform 11">
                <a:extLst>
                  <a:ext uri="{FF2B5EF4-FFF2-40B4-BE49-F238E27FC236}">
                    <a16:creationId xmlns:a16="http://schemas.microsoft.com/office/drawing/2014/main" id="{DD1429BD-84C8-4579-AE1E-6933EFAAB910}"/>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5" name="Oval 12">
                <a:extLst>
                  <a:ext uri="{FF2B5EF4-FFF2-40B4-BE49-F238E27FC236}">
                    <a16:creationId xmlns:a16="http://schemas.microsoft.com/office/drawing/2014/main" id="{8545C952-D45C-4D58-A58E-7B1169F5CB0B}"/>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6" name="Oval 13">
                <a:extLst>
                  <a:ext uri="{FF2B5EF4-FFF2-40B4-BE49-F238E27FC236}">
                    <a16:creationId xmlns:a16="http://schemas.microsoft.com/office/drawing/2014/main" id="{755F54E8-17E9-4165-80C4-5776B3B14E30}"/>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7" name="Freeform 14">
                <a:extLst>
                  <a:ext uri="{FF2B5EF4-FFF2-40B4-BE49-F238E27FC236}">
                    <a16:creationId xmlns:a16="http://schemas.microsoft.com/office/drawing/2014/main" id="{7F7067E3-96F4-49B9-9ED0-75601D233823}"/>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8" name="Freeform 15">
                <a:extLst>
                  <a:ext uri="{FF2B5EF4-FFF2-40B4-BE49-F238E27FC236}">
                    <a16:creationId xmlns:a16="http://schemas.microsoft.com/office/drawing/2014/main" id="{69D08749-CB1B-4B21-AFA3-B19E5C87402A}"/>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59" name="Freeform 16">
                <a:extLst>
                  <a:ext uri="{FF2B5EF4-FFF2-40B4-BE49-F238E27FC236}">
                    <a16:creationId xmlns:a16="http://schemas.microsoft.com/office/drawing/2014/main" id="{6CED3D93-68DC-4B9B-ABA7-AB62F35A5659}"/>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60" name="Oval 17">
                <a:extLst>
                  <a:ext uri="{FF2B5EF4-FFF2-40B4-BE49-F238E27FC236}">
                    <a16:creationId xmlns:a16="http://schemas.microsoft.com/office/drawing/2014/main" id="{134C561F-710C-49F9-83BA-83130BDE3F82}"/>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61" name="Oval 18">
                <a:extLst>
                  <a:ext uri="{FF2B5EF4-FFF2-40B4-BE49-F238E27FC236}">
                    <a16:creationId xmlns:a16="http://schemas.microsoft.com/office/drawing/2014/main" id="{85A4483C-1095-437A-9726-B366AD16A1C8}"/>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5" name="Freeform 20">
              <a:extLst>
                <a:ext uri="{FF2B5EF4-FFF2-40B4-BE49-F238E27FC236}">
                  <a16:creationId xmlns:a16="http://schemas.microsoft.com/office/drawing/2014/main" id="{37BEB057-B3CD-4C1B-A0F3-8D561384A4F7}"/>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6" name="Oval 21">
              <a:extLst>
                <a:ext uri="{FF2B5EF4-FFF2-40B4-BE49-F238E27FC236}">
                  <a16:creationId xmlns:a16="http://schemas.microsoft.com/office/drawing/2014/main" id="{F01E3376-8137-4314-8E55-7180FDA9CD65}"/>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7" name="Freeform 22">
              <a:extLst>
                <a:ext uri="{FF2B5EF4-FFF2-40B4-BE49-F238E27FC236}">
                  <a16:creationId xmlns:a16="http://schemas.microsoft.com/office/drawing/2014/main" id="{E3BD8551-3BB9-4BF1-ADCF-BE903E32E69A}"/>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8" name="Group 48">
              <a:extLst>
                <a:ext uri="{FF2B5EF4-FFF2-40B4-BE49-F238E27FC236}">
                  <a16:creationId xmlns:a16="http://schemas.microsoft.com/office/drawing/2014/main" id="{61BEA5F4-AEC4-4B70-8543-8FD3AE19F71E}"/>
                </a:ext>
              </a:extLst>
            </p:cNvPr>
            <p:cNvGrpSpPr>
              <a:grpSpLocks/>
            </p:cNvGrpSpPr>
            <p:nvPr/>
          </p:nvGrpSpPr>
          <p:grpSpPr bwMode="auto">
            <a:xfrm>
              <a:off x="1188" y="3460"/>
              <a:ext cx="371" cy="593"/>
              <a:chOff x="1188" y="3460"/>
              <a:chExt cx="371" cy="593"/>
            </a:xfrm>
          </p:grpSpPr>
          <p:grpSp>
            <p:nvGrpSpPr>
              <p:cNvPr id="29" name="Group 25">
                <a:extLst>
                  <a:ext uri="{FF2B5EF4-FFF2-40B4-BE49-F238E27FC236}">
                    <a16:creationId xmlns:a16="http://schemas.microsoft.com/office/drawing/2014/main" id="{741E4EF3-9966-4EA3-8C71-CDA955E7A5CC}"/>
                  </a:ext>
                </a:extLst>
              </p:cNvPr>
              <p:cNvGrpSpPr>
                <a:grpSpLocks/>
              </p:cNvGrpSpPr>
              <p:nvPr/>
            </p:nvGrpSpPr>
            <p:grpSpPr bwMode="auto">
              <a:xfrm>
                <a:off x="1249" y="3460"/>
                <a:ext cx="234" cy="247"/>
                <a:chOff x="1249" y="3460"/>
                <a:chExt cx="234" cy="247"/>
              </a:xfrm>
            </p:grpSpPr>
            <p:sp>
              <p:nvSpPr>
                <p:cNvPr id="52" name="Oval 23">
                  <a:extLst>
                    <a:ext uri="{FF2B5EF4-FFF2-40B4-BE49-F238E27FC236}">
                      <a16:creationId xmlns:a16="http://schemas.microsoft.com/office/drawing/2014/main" id="{E271FB86-4366-419C-82B8-6913C0BC4EB1}"/>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3" name="Oval 24">
                  <a:extLst>
                    <a:ext uri="{FF2B5EF4-FFF2-40B4-BE49-F238E27FC236}">
                      <a16:creationId xmlns:a16="http://schemas.microsoft.com/office/drawing/2014/main" id="{2A1554F8-9AB3-42C3-A64F-C3EB05B6E02E}"/>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0" name="Group 47">
                <a:extLst>
                  <a:ext uri="{FF2B5EF4-FFF2-40B4-BE49-F238E27FC236}">
                    <a16:creationId xmlns:a16="http://schemas.microsoft.com/office/drawing/2014/main" id="{7ECF7D47-B602-4A70-A27F-C7FFDE1B4C5E}"/>
                  </a:ext>
                </a:extLst>
              </p:cNvPr>
              <p:cNvGrpSpPr>
                <a:grpSpLocks/>
              </p:cNvGrpSpPr>
              <p:nvPr/>
            </p:nvGrpSpPr>
            <p:grpSpPr bwMode="auto">
              <a:xfrm>
                <a:off x="1188" y="3512"/>
                <a:ext cx="371" cy="541"/>
                <a:chOff x="1188" y="3512"/>
                <a:chExt cx="371" cy="541"/>
              </a:xfrm>
            </p:grpSpPr>
            <p:sp>
              <p:nvSpPr>
                <p:cNvPr id="31" name="Freeform 26">
                  <a:extLst>
                    <a:ext uri="{FF2B5EF4-FFF2-40B4-BE49-F238E27FC236}">
                      <a16:creationId xmlns:a16="http://schemas.microsoft.com/office/drawing/2014/main" id="{0832AF90-F8D2-455C-852A-C9E8E06541A2}"/>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2" name="Freeform 27">
                  <a:extLst>
                    <a:ext uri="{FF2B5EF4-FFF2-40B4-BE49-F238E27FC236}">
                      <a16:creationId xmlns:a16="http://schemas.microsoft.com/office/drawing/2014/main" id="{6C8AFAED-8C12-430E-94FE-944ABE43D734}"/>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3" name="Freeform 28">
                  <a:extLst>
                    <a:ext uri="{FF2B5EF4-FFF2-40B4-BE49-F238E27FC236}">
                      <a16:creationId xmlns:a16="http://schemas.microsoft.com/office/drawing/2014/main" id="{64934594-166F-4962-937B-A33624811A45}"/>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4" name="Group 46">
                  <a:extLst>
                    <a:ext uri="{FF2B5EF4-FFF2-40B4-BE49-F238E27FC236}">
                      <a16:creationId xmlns:a16="http://schemas.microsoft.com/office/drawing/2014/main" id="{B7C270F0-C3E1-420B-A1AD-242C7ED31F86}"/>
                    </a:ext>
                  </a:extLst>
                </p:cNvPr>
                <p:cNvGrpSpPr>
                  <a:grpSpLocks/>
                </p:cNvGrpSpPr>
                <p:nvPr/>
              </p:nvGrpSpPr>
              <p:grpSpPr bwMode="auto">
                <a:xfrm>
                  <a:off x="1231" y="3512"/>
                  <a:ext cx="328" cy="541"/>
                  <a:chOff x="1231" y="3512"/>
                  <a:chExt cx="328" cy="541"/>
                </a:xfrm>
              </p:grpSpPr>
              <p:sp>
                <p:nvSpPr>
                  <p:cNvPr id="35" name="Freeform 29">
                    <a:extLst>
                      <a:ext uri="{FF2B5EF4-FFF2-40B4-BE49-F238E27FC236}">
                        <a16:creationId xmlns:a16="http://schemas.microsoft.com/office/drawing/2014/main" id="{1F245D1D-51DC-4B22-8F5F-1046C379D6B8}"/>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6" name="Group 37">
                    <a:extLst>
                      <a:ext uri="{FF2B5EF4-FFF2-40B4-BE49-F238E27FC236}">
                        <a16:creationId xmlns:a16="http://schemas.microsoft.com/office/drawing/2014/main" id="{03FD3DC9-0FD7-4FD3-AC7F-55B0787D3A37}"/>
                      </a:ext>
                    </a:extLst>
                  </p:cNvPr>
                  <p:cNvGrpSpPr>
                    <a:grpSpLocks/>
                  </p:cNvGrpSpPr>
                  <p:nvPr/>
                </p:nvGrpSpPr>
                <p:grpSpPr bwMode="auto">
                  <a:xfrm>
                    <a:off x="1345" y="3626"/>
                    <a:ext cx="42" cy="42"/>
                    <a:chOff x="1345" y="3626"/>
                    <a:chExt cx="42" cy="42"/>
                  </a:xfrm>
                </p:grpSpPr>
                <p:grpSp>
                  <p:nvGrpSpPr>
                    <p:cNvPr id="45" name="Group 33">
                      <a:extLst>
                        <a:ext uri="{FF2B5EF4-FFF2-40B4-BE49-F238E27FC236}">
                          <a16:creationId xmlns:a16="http://schemas.microsoft.com/office/drawing/2014/main" id="{A222AFF2-4707-4DDE-9456-9901E6D8A36D}"/>
                        </a:ext>
                      </a:extLst>
                    </p:cNvPr>
                    <p:cNvGrpSpPr>
                      <a:grpSpLocks/>
                    </p:cNvGrpSpPr>
                    <p:nvPr/>
                  </p:nvGrpSpPr>
                  <p:grpSpPr bwMode="auto">
                    <a:xfrm>
                      <a:off x="1345" y="3626"/>
                      <a:ext cx="42" cy="42"/>
                      <a:chOff x="1345" y="3626"/>
                      <a:chExt cx="42" cy="42"/>
                    </a:xfrm>
                  </p:grpSpPr>
                  <p:sp>
                    <p:nvSpPr>
                      <p:cNvPr id="49" name="Oval 30">
                        <a:extLst>
                          <a:ext uri="{FF2B5EF4-FFF2-40B4-BE49-F238E27FC236}">
                            <a16:creationId xmlns:a16="http://schemas.microsoft.com/office/drawing/2014/main" id="{5319024C-BB56-4324-898E-AE971C808134}"/>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0" name="Oval 31">
                        <a:extLst>
                          <a:ext uri="{FF2B5EF4-FFF2-40B4-BE49-F238E27FC236}">
                            <a16:creationId xmlns:a16="http://schemas.microsoft.com/office/drawing/2014/main" id="{72D935FD-C8E1-479E-AAEE-4A05379AE973}"/>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1" name="Oval 32">
                        <a:extLst>
                          <a:ext uri="{FF2B5EF4-FFF2-40B4-BE49-F238E27FC236}">
                            <a16:creationId xmlns:a16="http://schemas.microsoft.com/office/drawing/2014/main" id="{8F79F382-78B9-4F54-A3C8-CAFCB885CF5A}"/>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6" name="Oval 34">
                      <a:extLst>
                        <a:ext uri="{FF2B5EF4-FFF2-40B4-BE49-F238E27FC236}">
                          <a16:creationId xmlns:a16="http://schemas.microsoft.com/office/drawing/2014/main" id="{3F337822-E11D-468F-BB4F-F45D0A107AA7}"/>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7" name="Oval 35">
                      <a:extLst>
                        <a:ext uri="{FF2B5EF4-FFF2-40B4-BE49-F238E27FC236}">
                          <a16:creationId xmlns:a16="http://schemas.microsoft.com/office/drawing/2014/main" id="{D103A455-4D6B-4308-A17A-397382A97D15}"/>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8" name="Oval 36">
                      <a:extLst>
                        <a:ext uri="{FF2B5EF4-FFF2-40B4-BE49-F238E27FC236}">
                          <a16:creationId xmlns:a16="http://schemas.microsoft.com/office/drawing/2014/main" id="{D37D333E-ED09-47A8-89DD-990EEDCD481B}"/>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7" name="Group 45">
                    <a:extLst>
                      <a:ext uri="{FF2B5EF4-FFF2-40B4-BE49-F238E27FC236}">
                        <a16:creationId xmlns:a16="http://schemas.microsoft.com/office/drawing/2014/main" id="{22F8C3B0-1519-4A14-A6E7-427DB8267AE2}"/>
                      </a:ext>
                    </a:extLst>
                  </p:cNvPr>
                  <p:cNvGrpSpPr>
                    <a:grpSpLocks/>
                  </p:cNvGrpSpPr>
                  <p:nvPr/>
                </p:nvGrpSpPr>
                <p:grpSpPr bwMode="auto">
                  <a:xfrm>
                    <a:off x="1416" y="3569"/>
                    <a:ext cx="57" cy="43"/>
                    <a:chOff x="1416" y="3569"/>
                    <a:chExt cx="57" cy="43"/>
                  </a:xfrm>
                </p:grpSpPr>
                <p:grpSp>
                  <p:nvGrpSpPr>
                    <p:cNvPr id="38" name="Group 41">
                      <a:extLst>
                        <a:ext uri="{FF2B5EF4-FFF2-40B4-BE49-F238E27FC236}">
                          <a16:creationId xmlns:a16="http://schemas.microsoft.com/office/drawing/2014/main" id="{D123D46D-A604-443C-99D3-F402B2FB7267}"/>
                        </a:ext>
                      </a:extLst>
                    </p:cNvPr>
                    <p:cNvGrpSpPr>
                      <a:grpSpLocks/>
                    </p:cNvGrpSpPr>
                    <p:nvPr/>
                  </p:nvGrpSpPr>
                  <p:grpSpPr bwMode="auto">
                    <a:xfrm>
                      <a:off x="1416" y="3569"/>
                      <a:ext cx="57" cy="43"/>
                      <a:chOff x="1416" y="3569"/>
                      <a:chExt cx="57" cy="43"/>
                    </a:xfrm>
                  </p:grpSpPr>
                  <p:sp>
                    <p:nvSpPr>
                      <p:cNvPr id="42" name="Oval 38">
                        <a:extLst>
                          <a:ext uri="{FF2B5EF4-FFF2-40B4-BE49-F238E27FC236}">
                            <a16:creationId xmlns:a16="http://schemas.microsoft.com/office/drawing/2014/main" id="{4ABEDC39-4C85-432B-94B7-6AFBF411EF74}"/>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3" name="Oval 39">
                        <a:extLst>
                          <a:ext uri="{FF2B5EF4-FFF2-40B4-BE49-F238E27FC236}">
                            <a16:creationId xmlns:a16="http://schemas.microsoft.com/office/drawing/2014/main" id="{D373C02F-7FDD-42AE-B571-B5574D369A21}"/>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4" name="Oval 40">
                        <a:extLst>
                          <a:ext uri="{FF2B5EF4-FFF2-40B4-BE49-F238E27FC236}">
                            <a16:creationId xmlns:a16="http://schemas.microsoft.com/office/drawing/2014/main" id="{4811134B-15B4-44A5-8744-BA3E98C7D93C}"/>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39" name="Oval 42">
                      <a:extLst>
                        <a:ext uri="{FF2B5EF4-FFF2-40B4-BE49-F238E27FC236}">
                          <a16:creationId xmlns:a16="http://schemas.microsoft.com/office/drawing/2014/main" id="{ADDEBB1E-0BAB-4EE9-8AE5-64CB7D8BD6F3}"/>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0" name="Oval 43">
                      <a:extLst>
                        <a:ext uri="{FF2B5EF4-FFF2-40B4-BE49-F238E27FC236}">
                          <a16:creationId xmlns:a16="http://schemas.microsoft.com/office/drawing/2014/main" id="{23B7B2B8-253D-4224-A0EA-0FE096142D8E}"/>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1" name="Oval 44">
                      <a:extLst>
                        <a:ext uri="{FF2B5EF4-FFF2-40B4-BE49-F238E27FC236}">
                          <a16:creationId xmlns:a16="http://schemas.microsoft.com/office/drawing/2014/main" id="{B612D35D-4CE4-4164-939B-703B216F2120}"/>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sp>
        <p:nvSpPr>
          <p:cNvPr id="65" name="Espace réservé du pied de page 5">
            <a:extLst>
              <a:ext uri="{FF2B5EF4-FFF2-40B4-BE49-F238E27FC236}">
                <a16:creationId xmlns:a16="http://schemas.microsoft.com/office/drawing/2014/main" id="{D569906C-EC1F-49FF-8DDF-E5404BCC33EE}"/>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198638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fade">
                                      <p:cBhvr>
                                        <p:cTn id="38" dur="500"/>
                                        <p:tgtEl>
                                          <p:spTgt spid="5122"/>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fade">
                                      <p:cBhvr>
                                        <p:cTn id="42" dur="500"/>
                                        <p:tgtEl>
                                          <p:spTgt spid="5124"/>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5126"/>
                                        </p:tgtEl>
                                        <p:attrNameLst>
                                          <p:attrName>style.visibility</p:attrName>
                                        </p:attrNameLst>
                                      </p:cBhvr>
                                      <p:to>
                                        <p:strVal val="visible"/>
                                      </p:to>
                                    </p:set>
                                    <p:animEffect transition="in" filter="fade">
                                      <p:cBhvr>
                                        <p:cTn id="4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2"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795A042-ED98-42C4-B0EE-03EB922063A3}"/>
              </a:ext>
            </a:extLst>
          </p:cNvPr>
          <p:cNvSpPr txBox="1"/>
          <p:nvPr/>
        </p:nvSpPr>
        <p:spPr>
          <a:xfrm>
            <a:off x="1179463" y="227424"/>
            <a:ext cx="7553790"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cap="small"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 RAP au Référentiel de compétences</a:t>
            </a:r>
          </a:p>
        </p:txBody>
      </p:sp>
      <p:sp>
        <p:nvSpPr>
          <p:cNvPr id="9" name="ZoneTexte 8">
            <a:extLst>
              <a:ext uri="{FF2B5EF4-FFF2-40B4-BE49-F238E27FC236}">
                <a16:creationId xmlns:a16="http://schemas.microsoft.com/office/drawing/2014/main" id="{EF160166-F0C3-4927-ADC8-BCCB994AD1C8}"/>
              </a:ext>
            </a:extLst>
          </p:cNvPr>
          <p:cNvSpPr txBox="1"/>
          <p:nvPr/>
        </p:nvSpPr>
        <p:spPr>
          <a:xfrm>
            <a:off x="396009" y="916727"/>
            <a:ext cx="3800203"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200"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Activités professionnelles</a:t>
            </a:r>
          </a:p>
        </p:txBody>
      </p:sp>
      <p:sp>
        <p:nvSpPr>
          <p:cNvPr id="10" name="ZoneTexte 9">
            <a:extLst>
              <a:ext uri="{FF2B5EF4-FFF2-40B4-BE49-F238E27FC236}">
                <a16:creationId xmlns:a16="http://schemas.microsoft.com/office/drawing/2014/main" id="{9B183A61-2A18-4526-AE44-C74728E7D5C3}"/>
              </a:ext>
            </a:extLst>
          </p:cNvPr>
          <p:cNvSpPr txBox="1"/>
          <p:nvPr/>
        </p:nvSpPr>
        <p:spPr>
          <a:xfrm>
            <a:off x="4947790" y="914651"/>
            <a:ext cx="3800674"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200"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Compétences professionnelles</a:t>
            </a:r>
          </a:p>
        </p:txBody>
      </p:sp>
      <p:sp>
        <p:nvSpPr>
          <p:cNvPr id="13" name="Légende : flèche vers le bas 12">
            <a:extLst>
              <a:ext uri="{FF2B5EF4-FFF2-40B4-BE49-F238E27FC236}">
                <a16:creationId xmlns:a16="http://schemas.microsoft.com/office/drawing/2014/main" id="{8F1855C6-AA5A-4D26-BF8E-E172F8EDF0B0}"/>
              </a:ext>
            </a:extLst>
          </p:cNvPr>
          <p:cNvSpPr/>
          <p:nvPr/>
        </p:nvSpPr>
        <p:spPr>
          <a:xfrm>
            <a:off x="411220" y="1555630"/>
            <a:ext cx="3800203" cy="1028769"/>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Pôle d’activité 1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préparation des opérations de transport</a:t>
            </a:r>
          </a:p>
        </p:txBody>
      </p:sp>
      <p:sp>
        <p:nvSpPr>
          <p:cNvPr id="16" name="Rectangle 15">
            <a:extLst>
              <a:ext uri="{FF2B5EF4-FFF2-40B4-BE49-F238E27FC236}">
                <a16:creationId xmlns:a16="http://schemas.microsoft.com/office/drawing/2014/main" id="{7C380DDE-A27A-4D38-9FEE-6D34CCBEE6A7}"/>
              </a:ext>
            </a:extLst>
          </p:cNvPr>
          <p:cNvSpPr/>
          <p:nvPr/>
        </p:nvSpPr>
        <p:spPr>
          <a:xfrm>
            <a:off x="382166" y="4006872"/>
            <a:ext cx="3829257" cy="7200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Pôle d’activité 3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contribution à l’amélioration de l’activité de transport</a:t>
            </a:r>
          </a:p>
        </p:txBody>
      </p:sp>
      <p:sp>
        <p:nvSpPr>
          <p:cNvPr id="17" name="Légende : flèche vers le bas 16">
            <a:extLst>
              <a:ext uri="{FF2B5EF4-FFF2-40B4-BE49-F238E27FC236}">
                <a16:creationId xmlns:a16="http://schemas.microsoft.com/office/drawing/2014/main" id="{53F707E9-40C0-4615-8249-06002BB9C44B}"/>
              </a:ext>
            </a:extLst>
          </p:cNvPr>
          <p:cNvSpPr/>
          <p:nvPr/>
        </p:nvSpPr>
        <p:spPr>
          <a:xfrm>
            <a:off x="4947790" y="1579031"/>
            <a:ext cx="3800674" cy="1028769"/>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1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Préparer les opérations de transport</a:t>
            </a:r>
          </a:p>
        </p:txBody>
      </p:sp>
      <p:sp>
        <p:nvSpPr>
          <p:cNvPr id="22" name="Légende : flèche vers le bas 21">
            <a:extLst>
              <a:ext uri="{FF2B5EF4-FFF2-40B4-BE49-F238E27FC236}">
                <a16:creationId xmlns:a16="http://schemas.microsoft.com/office/drawing/2014/main" id="{02DED821-6EF2-4178-A5D8-F071435603E3}"/>
              </a:ext>
            </a:extLst>
          </p:cNvPr>
          <p:cNvSpPr/>
          <p:nvPr/>
        </p:nvSpPr>
        <p:spPr>
          <a:xfrm>
            <a:off x="411220" y="2695720"/>
            <a:ext cx="3800203" cy="1218558"/>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Pôle d’activité 2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mise en œuvre et le suivi de l’opération de transport</a:t>
            </a:r>
          </a:p>
        </p:txBody>
      </p:sp>
      <p:sp>
        <p:nvSpPr>
          <p:cNvPr id="23" name="Légende : flèche vers le bas 22">
            <a:extLst>
              <a:ext uri="{FF2B5EF4-FFF2-40B4-BE49-F238E27FC236}">
                <a16:creationId xmlns:a16="http://schemas.microsoft.com/office/drawing/2014/main" id="{54492DB1-E911-4569-B479-027D2B3A47C2}"/>
              </a:ext>
            </a:extLst>
          </p:cNvPr>
          <p:cNvSpPr/>
          <p:nvPr/>
        </p:nvSpPr>
        <p:spPr>
          <a:xfrm>
            <a:off x="4947790" y="2667160"/>
            <a:ext cx="3800674" cy="1247118"/>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2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FR" sz="17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Mettre en œuvre et suivre les opérations de transport</a:t>
            </a:r>
          </a:p>
        </p:txBody>
      </p:sp>
      <p:sp>
        <p:nvSpPr>
          <p:cNvPr id="24" name="Rectangle 23">
            <a:extLst>
              <a:ext uri="{FF2B5EF4-FFF2-40B4-BE49-F238E27FC236}">
                <a16:creationId xmlns:a16="http://schemas.microsoft.com/office/drawing/2014/main" id="{794C24ED-6218-46A0-A2D3-317350CCD070}"/>
              </a:ext>
            </a:extLst>
          </p:cNvPr>
          <p:cNvSpPr/>
          <p:nvPr/>
        </p:nvSpPr>
        <p:spPr>
          <a:xfrm>
            <a:off x="4933498" y="4011911"/>
            <a:ext cx="3829257" cy="7200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cap="small">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3 </a:t>
            </a: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Contribuer à l’amélioration de l’activité de transport</a:t>
            </a:r>
          </a:p>
        </p:txBody>
      </p:sp>
      <p:pic>
        <p:nvPicPr>
          <p:cNvPr id="25" name="Image 24">
            <a:extLst>
              <a:ext uri="{FF2B5EF4-FFF2-40B4-BE49-F238E27FC236}">
                <a16:creationId xmlns:a16="http://schemas.microsoft.com/office/drawing/2014/main" id="{E9D0BE7F-E31B-4FD3-AB3D-DE299E075FC3}"/>
              </a:ext>
            </a:extLst>
          </p:cNvPr>
          <p:cNvPicPr>
            <a:picLocks noChangeAspect="1"/>
          </p:cNvPicPr>
          <p:nvPr/>
        </p:nvPicPr>
        <p:blipFill>
          <a:blip r:embed="rId3"/>
          <a:stretch>
            <a:fillRect/>
          </a:stretch>
        </p:blipFill>
        <p:spPr>
          <a:xfrm>
            <a:off x="4357687" y="972931"/>
            <a:ext cx="428625" cy="314325"/>
          </a:xfrm>
          <a:prstGeom prst="rect">
            <a:avLst/>
          </a:prstGeom>
        </p:spPr>
      </p:pic>
      <p:sp>
        <p:nvSpPr>
          <p:cNvPr id="14" name="Espace réservé du pied de page 5">
            <a:extLst>
              <a:ext uri="{FF2B5EF4-FFF2-40B4-BE49-F238E27FC236}">
                <a16:creationId xmlns:a16="http://schemas.microsoft.com/office/drawing/2014/main" id="{B898C563-E2E2-40C2-9BB0-7C149FFC79B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232175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0" presetClass="entr" presetSubtype="0" decel="10000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strVal val="#ppt_w+.3"/>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Effect transition="in" filter="fade">
                                      <p:cBhvr>
                                        <p:cTn id="37" dur="1000"/>
                                        <p:tgtEl>
                                          <p:spTgt spid="25"/>
                                        </p:tgtEl>
                                      </p:cBhvr>
                                    </p:animEffect>
                                  </p:childTnLst>
                                </p:cTn>
                              </p:par>
                            </p:childTnLst>
                          </p:cTn>
                        </p:par>
                        <p:par>
                          <p:cTn id="38" fill="hold">
                            <p:stCondLst>
                              <p:cond delay="5500"/>
                            </p:stCondLst>
                            <p:childTnLst>
                              <p:par>
                                <p:cTn id="39" presetID="50" presetClass="entr" presetSubtype="0" decel="10000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3"/>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6" grpId="0" animBg="1"/>
      <p:bldP spid="17"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B97B8D6-EEB1-48B2-B320-F4EA3A1F2CAF}"/>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8" name="ZoneTexte 7">
            <a:extLst>
              <a:ext uri="{FF2B5EF4-FFF2-40B4-BE49-F238E27FC236}">
                <a16:creationId xmlns:a16="http://schemas.microsoft.com/office/drawing/2014/main" id="{E6F78645-1E1E-4644-BE4F-BC3CD79BA9E2}"/>
              </a:ext>
            </a:extLst>
          </p:cNvPr>
          <p:cNvSpPr txBox="1"/>
          <p:nvPr/>
        </p:nvSpPr>
        <p:spPr>
          <a:xfrm>
            <a:off x="1265396" y="613230"/>
            <a:ext cx="7344816"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C1.3 – Optimiser l’offre de transport</a:t>
            </a:r>
          </a:p>
        </p:txBody>
      </p:sp>
      <p:sp>
        <p:nvSpPr>
          <p:cNvPr id="11" name="Légende : flèche vers le bas 10">
            <a:extLst>
              <a:ext uri="{FF2B5EF4-FFF2-40B4-BE49-F238E27FC236}">
                <a16:creationId xmlns:a16="http://schemas.microsoft.com/office/drawing/2014/main" id="{FEAC79CF-ED76-454B-9D03-EB8A3A78BF3B}"/>
              </a:ext>
            </a:extLst>
          </p:cNvPr>
          <p:cNvSpPr/>
          <p:nvPr/>
        </p:nvSpPr>
        <p:spPr>
          <a:xfrm>
            <a:off x="360000" y="1491630"/>
            <a:ext cx="3419912" cy="949957"/>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A1.3C1</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Déterminer ou sélectionner un itinéraire</a:t>
            </a:r>
          </a:p>
        </p:txBody>
      </p:sp>
      <p:sp>
        <p:nvSpPr>
          <p:cNvPr id="12" name="Légende : flèche vers le bas 11">
            <a:extLst>
              <a:ext uri="{FF2B5EF4-FFF2-40B4-BE49-F238E27FC236}">
                <a16:creationId xmlns:a16="http://schemas.microsoft.com/office/drawing/2014/main" id="{3010CB71-82B2-41FE-8BBC-FEDCF9C5994D}"/>
              </a:ext>
            </a:extLst>
          </p:cNvPr>
          <p:cNvSpPr/>
          <p:nvPr/>
        </p:nvSpPr>
        <p:spPr>
          <a:xfrm>
            <a:off x="370312" y="2552540"/>
            <a:ext cx="3419912" cy="10966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A1.3C2</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Déterminer les temps de conduite, de repos et de travail</a:t>
            </a:r>
          </a:p>
        </p:txBody>
      </p:sp>
      <p:sp>
        <p:nvSpPr>
          <p:cNvPr id="14" name="Rectangle 13">
            <a:extLst>
              <a:ext uri="{FF2B5EF4-FFF2-40B4-BE49-F238E27FC236}">
                <a16:creationId xmlns:a16="http://schemas.microsoft.com/office/drawing/2014/main" id="{F18000AB-98B0-4308-B650-480987C703FA}"/>
              </a:ext>
            </a:extLst>
          </p:cNvPr>
          <p:cNvSpPr/>
          <p:nvPr/>
        </p:nvSpPr>
        <p:spPr>
          <a:xfrm>
            <a:off x="370313" y="3768213"/>
            <a:ext cx="3419911" cy="626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A1.3C3</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Élaborer un plan de chargement</a:t>
            </a:r>
          </a:p>
        </p:txBody>
      </p:sp>
      <p:pic>
        <p:nvPicPr>
          <p:cNvPr id="13" name="Picture 2" descr="Vecteurs Programmeur gratuits, 3 000+ Illustrations format AI, EPS">
            <a:extLst>
              <a:ext uri="{FF2B5EF4-FFF2-40B4-BE49-F238E27FC236}">
                <a16:creationId xmlns:a16="http://schemas.microsoft.com/office/drawing/2014/main" id="{414F2D01-2775-4223-B3FA-A592D36BBF20}"/>
              </a:ext>
            </a:extLst>
          </p:cNvPr>
          <p:cNvPicPr>
            <a:picLocks noChangeAspect="1" noChangeArrowheads="1"/>
          </p:cNvPicPr>
          <p:nvPr/>
        </p:nvPicPr>
        <p:blipFill rotWithShape="1">
          <a:blip r:embed="rId3">
            <a:clrChange>
              <a:clrFrom>
                <a:srgbClr val="FAFBFD"/>
              </a:clrFrom>
              <a:clrTo>
                <a:srgbClr val="FAFBFD">
                  <a:alpha val="0"/>
                </a:srgbClr>
              </a:clrTo>
            </a:clrChange>
            <a:extLst>
              <a:ext uri="{28A0092B-C50C-407E-A947-70E740481C1C}">
                <a14:useLocalDpi xmlns:a14="http://schemas.microsoft.com/office/drawing/2010/main" val="0"/>
              </a:ext>
            </a:extLst>
          </a:blip>
          <a:srcRect l="5077" t="26920" r="5457" b="14638"/>
          <a:stretch/>
        </p:blipFill>
        <p:spPr bwMode="auto">
          <a:xfrm>
            <a:off x="5437286" y="2620276"/>
            <a:ext cx="1948546" cy="1272841"/>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22C6A213-8B88-4941-9B00-7650132BC9AE}"/>
              </a:ext>
            </a:extLst>
          </p:cNvPr>
          <p:cNvSpPr txBox="1"/>
          <p:nvPr/>
        </p:nvSpPr>
        <p:spPr>
          <a:xfrm>
            <a:off x="7028260" y="3083906"/>
            <a:ext cx="11521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Exploitation</a:t>
            </a:r>
          </a:p>
        </p:txBody>
      </p:sp>
      <p:pic>
        <p:nvPicPr>
          <p:cNvPr id="16" name="Image 15">
            <a:extLst>
              <a:ext uri="{FF2B5EF4-FFF2-40B4-BE49-F238E27FC236}">
                <a16:creationId xmlns:a16="http://schemas.microsoft.com/office/drawing/2014/main" id="{1813FA6A-10DF-4510-A787-A9BD903EE0A8}"/>
              </a:ext>
            </a:extLst>
          </p:cNvPr>
          <p:cNvPicPr>
            <a:picLocks noChangeAspect="1"/>
          </p:cNvPicPr>
          <p:nvPr/>
        </p:nvPicPr>
        <p:blipFill>
          <a:blip r:embed="rId4"/>
          <a:stretch>
            <a:fillRect/>
          </a:stretch>
        </p:blipFill>
        <p:spPr>
          <a:xfrm>
            <a:off x="6107306" y="1529853"/>
            <a:ext cx="753813" cy="949957"/>
          </a:xfrm>
          <a:prstGeom prst="rect">
            <a:avLst/>
          </a:prstGeom>
        </p:spPr>
      </p:pic>
      <p:pic>
        <p:nvPicPr>
          <p:cNvPr id="3074" name="Picture 2" descr="Tribune] L'Ubérisation du transport routier de marchandises  bénéficie-t-elle aux entreprises ?">
            <a:extLst>
              <a:ext uri="{FF2B5EF4-FFF2-40B4-BE49-F238E27FC236}">
                <a16:creationId xmlns:a16="http://schemas.microsoft.com/office/drawing/2014/main" id="{6989AADC-71F2-4DD0-A910-A2D87193B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730" y="1222704"/>
            <a:ext cx="1689978" cy="8449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iciel de Gestion de Flotte">
            <a:extLst>
              <a:ext uri="{FF2B5EF4-FFF2-40B4-BE49-F238E27FC236}">
                <a16:creationId xmlns:a16="http://schemas.microsoft.com/office/drawing/2014/main" id="{D8ADE1BE-63C4-4372-BEB1-0CF3149D0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248" y="1977380"/>
            <a:ext cx="2331752" cy="10966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AQ | EasyCargo - Planifier efficacement">
            <a:extLst>
              <a:ext uri="{FF2B5EF4-FFF2-40B4-BE49-F238E27FC236}">
                <a16:creationId xmlns:a16="http://schemas.microsoft.com/office/drawing/2014/main" id="{62AAA674-D163-47C5-A2EB-ECCC8CCEA472}"/>
              </a:ext>
            </a:extLst>
          </p:cNvPr>
          <p:cNvPicPr>
            <a:picLocks noChangeAspect="1" noChangeArrowheads="1"/>
          </p:cNvPicPr>
          <p:nvPr/>
        </p:nvPicPr>
        <p:blipFill rotWithShape="1">
          <a:blip r:embed="rId7">
            <a:clrChange>
              <a:clrFrom>
                <a:srgbClr val="B9B9B9"/>
              </a:clrFrom>
              <a:clrTo>
                <a:srgbClr val="B9B9B9">
                  <a:alpha val="0"/>
                </a:srgbClr>
              </a:clrTo>
            </a:clrChange>
            <a:extLst>
              <a:ext uri="{28A0092B-C50C-407E-A947-70E740481C1C}">
                <a14:useLocalDpi xmlns:a14="http://schemas.microsoft.com/office/drawing/2010/main" val="0"/>
              </a:ext>
            </a:extLst>
          </a:blip>
          <a:srcRect l="32468" t="26200" r="14964" b="16400"/>
          <a:stretch/>
        </p:blipFill>
        <p:spPr bwMode="auto">
          <a:xfrm>
            <a:off x="4079239" y="3543263"/>
            <a:ext cx="1948546" cy="121046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xpédier - Terciel">
            <a:extLst>
              <a:ext uri="{FF2B5EF4-FFF2-40B4-BE49-F238E27FC236}">
                <a16:creationId xmlns:a16="http://schemas.microsoft.com/office/drawing/2014/main" id="{764BE107-C0EB-4A8F-ACC8-41EB8BD051CB}"/>
              </a:ext>
            </a:extLst>
          </p:cNvPr>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98862" y="3442399"/>
            <a:ext cx="1845017" cy="106657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avec coins rognés en diagonale 10">
            <a:extLst>
              <a:ext uri="{FF2B5EF4-FFF2-40B4-BE49-F238E27FC236}">
                <a16:creationId xmlns:a16="http://schemas.microsoft.com/office/drawing/2014/main" id="{64E7DB31-F6F6-473B-8833-DF6F1359CD94}"/>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C1.3</a:t>
            </a:r>
          </a:p>
        </p:txBody>
      </p:sp>
      <p:sp>
        <p:nvSpPr>
          <p:cNvPr id="19" name="Espace réservé du pied de page 5">
            <a:extLst>
              <a:ext uri="{FF2B5EF4-FFF2-40B4-BE49-F238E27FC236}">
                <a16:creationId xmlns:a16="http://schemas.microsoft.com/office/drawing/2014/main" id="{376E6340-C7FB-41A8-8723-0630C4C2F839}"/>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
        <p:nvSpPr>
          <p:cNvPr id="18" name="ZoneTexte 17">
            <a:extLst>
              <a:ext uri="{FF2B5EF4-FFF2-40B4-BE49-F238E27FC236}">
                <a16:creationId xmlns:a16="http://schemas.microsoft.com/office/drawing/2014/main" id="{280B004C-2B5D-4088-B3BC-6B9DC9F2FB04}"/>
              </a:ext>
            </a:extLst>
          </p:cNvPr>
          <p:cNvSpPr txBox="1"/>
          <p:nvPr/>
        </p:nvSpPr>
        <p:spPr>
          <a:xfrm rot="20461543">
            <a:off x="4032984" y="1742571"/>
            <a:ext cx="1899576" cy="584775"/>
          </a:xfrm>
          <a:prstGeom prst="rect">
            <a:avLst/>
          </a:prstGeom>
          <a:solidFill>
            <a:schemeClr val="tx2">
              <a:lumMod val="20000"/>
              <a:lumOff val="80000"/>
            </a:schemeClr>
          </a:solidFill>
        </p:spPr>
        <p:txBody>
          <a:bodyPr wrap="square" rtlCol="0">
            <a:spAutoFit/>
          </a:bodyPr>
          <a:lstStyle/>
          <a:p>
            <a:pPr algn="ctr"/>
            <a:r>
              <a:rPr lang="fr-FR" sz="1600" b="1" cap="small"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Temps de conduite</a:t>
            </a:r>
          </a:p>
          <a:p>
            <a:pPr algn="ctr"/>
            <a:r>
              <a:rPr lang="fr-FR" sz="1600" b="1" cap="small"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 Temps de repos</a:t>
            </a:r>
          </a:p>
        </p:txBody>
      </p:sp>
    </p:spTree>
    <p:extLst>
      <p:ext uri="{BB962C8B-B14F-4D97-AF65-F5344CB8AC3E}">
        <p14:creationId xmlns:p14="http://schemas.microsoft.com/office/powerpoint/2010/main" val="68235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500"/>
                                        <p:tgtEl>
                                          <p:spTgt spid="3074"/>
                                        </p:tgtEl>
                                      </p:cBhvr>
                                    </p:animEffect>
                                  </p:childTnLst>
                                </p:cTn>
                              </p:par>
                              <p:par>
                                <p:cTn id="37" presetID="10" presetClass="entr" presetSubtype="0"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5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3082"/>
                                        </p:tgtEl>
                                        <p:attrNameLst>
                                          <p:attrName>style.visibility</p:attrName>
                                        </p:attrNameLst>
                                      </p:cBhvr>
                                      <p:to>
                                        <p:strVal val="visible"/>
                                      </p:to>
                                    </p:set>
                                    <p:animEffect transition="in" filter="fade">
                                      <p:cBhvr>
                                        <p:cTn id="59" dur="500"/>
                                        <p:tgtEl>
                                          <p:spTgt spid="3082"/>
                                        </p:tgtEl>
                                      </p:cBhvr>
                                    </p:animEffect>
                                  </p:childTnLst>
                                </p:cTn>
                              </p:par>
                              <p:par>
                                <p:cTn id="60" presetID="10" presetClass="entr" presetSubtype="0" fill="hold" nodeType="withEffect">
                                  <p:stCondLst>
                                    <p:cond delay="0"/>
                                  </p:stCondLst>
                                  <p:childTnLst>
                                    <p:set>
                                      <p:cBhvr>
                                        <p:cTn id="61" dur="1" fill="hold">
                                          <p:stCondLst>
                                            <p:cond delay="0"/>
                                          </p:stCondLst>
                                        </p:cTn>
                                        <p:tgtEl>
                                          <p:spTgt spid="3084"/>
                                        </p:tgtEl>
                                        <p:attrNameLst>
                                          <p:attrName>style.visibility</p:attrName>
                                        </p:attrNameLst>
                                      </p:cBhvr>
                                      <p:to>
                                        <p:strVal val="visible"/>
                                      </p:to>
                                    </p:set>
                                    <p:animEffect transition="in" filter="fade">
                                      <p:cBhvr>
                                        <p:cTn id="6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C398E5CA-B3C8-4056-8FBD-86D00F70CB60}"/>
              </a:ext>
            </a:extLst>
          </p:cNvPr>
          <p:cNvSpPr txBox="1"/>
          <p:nvPr/>
        </p:nvSpPr>
        <p:spPr>
          <a:xfrm rot="20928728">
            <a:off x="828080" y="2133886"/>
            <a:ext cx="1899576" cy="584775"/>
          </a:xfrm>
          <a:prstGeom prst="rect">
            <a:avLst/>
          </a:prstGeom>
          <a:solidFill>
            <a:schemeClr val="tx2">
              <a:lumMod val="20000"/>
              <a:lumOff val="80000"/>
            </a:schemeClr>
          </a:solidFill>
        </p:spPr>
        <p:txBody>
          <a:bodyPr wrap="square" rtlCol="0">
            <a:spAutoFit/>
          </a:bodyPr>
          <a:lstStyle/>
          <a:p>
            <a:pPr algn="ctr"/>
            <a:r>
              <a:rPr lang="fr-FR" sz="1600" b="1" cap="small"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Temps de conduite</a:t>
            </a:r>
          </a:p>
          <a:p>
            <a:pPr algn="ctr"/>
            <a:r>
              <a:rPr lang="fr-FR" sz="1600" b="1" cap="small"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 Temps de repos</a:t>
            </a:r>
          </a:p>
        </p:txBody>
      </p:sp>
      <p:pic>
        <p:nvPicPr>
          <p:cNvPr id="1026" name="Picture 2" descr="Les meilleurs logiciels de gestion logistique et transport - SupplyChainInfo">
            <a:extLst>
              <a:ext uri="{FF2B5EF4-FFF2-40B4-BE49-F238E27FC236}">
                <a16:creationId xmlns:a16="http://schemas.microsoft.com/office/drawing/2014/main" id="{1CCE3886-A9AA-40C4-8857-F8CC5AFA9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423" y="3077948"/>
            <a:ext cx="2634377" cy="13752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arte Avec Itinéraire Marqué | Vecteur Gratuite">
            <a:extLst>
              <a:ext uri="{FF2B5EF4-FFF2-40B4-BE49-F238E27FC236}">
                <a16:creationId xmlns:a16="http://schemas.microsoft.com/office/drawing/2014/main" id="{82AA0CEA-C593-4DF7-ABDF-C6BCA496AE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000" b="19201"/>
          <a:stretch/>
        </p:blipFill>
        <p:spPr bwMode="auto">
          <a:xfrm>
            <a:off x="2941020" y="1390283"/>
            <a:ext cx="1302892" cy="114428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3B3E16E-763C-4FFA-939E-6FC14E88B667}"/>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6" name="Rectangle : carré corné 5">
            <a:extLst>
              <a:ext uri="{FF2B5EF4-FFF2-40B4-BE49-F238E27FC236}">
                <a16:creationId xmlns:a16="http://schemas.microsoft.com/office/drawing/2014/main" id="{34BE8455-A010-41EC-B140-9CD80B023ADB}"/>
              </a:ext>
            </a:extLst>
          </p:cNvPr>
          <p:cNvSpPr/>
          <p:nvPr/>
        </p:nvSpPr>
        <p:spPr>
          <a:xfrm>
            <a:off x="358211" y="1348607"/>
            <a:ext cx="1367054"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C1.S20</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réglementation sociale</a:t>
            </a:r>
          </a:p>
        </p:txBody>
      </p:sp>
      <p:sp>
        <p:nvSpPr>
          <p:cNvPr id="9" name="Rectangle : carré corné 8">
            <a:extLst>
              <a:ext uri="{FF2B5EF4-FFF2-40B4-BE49-F238E27FC236}">
                <a16:creationId xmlns:a16="http://schemas.microsoft.com/office/drawing/2014/main" id="{10790B98-DF9E-415E-A587-7407C16C49D6}"/>
              </a:ext>
            </a:extLst>
          </p:cNvPr>
          <p:cNvSpPr/>
          <p:nvPr/>
        </p:nvSpPr>
        <p:spPr>
          <a:xfrm>
            <a:off x="5824262" y="1334800"/>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C1.S23</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plans de chargement</a:t>
            </a:r>
          </a:p>
        </p:txBody>
      </p:sp>
      <p:sp>
        <p:nvSpPr>
          <p:cNvPr id="10" name="Rectangle : carré corné 9">
            <a:extLst>
              <a:ext uri="{FF2B5EF4-FFF2-40B4-BE49-F238E27FC236}">
                <a16:creationId xmlns:a16="http://schemas.microsoft.com/office/drawing/2014/main" id="{22EDE256-8683-440A-9860-73C2EAEB15C1}"/>
              </a:ext>
            </a:extLst>
          </p:cNvPr>
          <p:cNvSpPr/>
          <p:nvPr/>
        </p:nvSpPr>
        <p:spPr>
          <a:xfrm>
            <a:off x="4005477" y="1819967"/>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C1.S22</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itinéraires</a:t>
            </a:r>
          </a:p>
        </p:txBody>
      </p:sp>
      <p:sp>
        <p:nvSpPr>
          <p:cNvPr id="14" name="Rectangle : carré corné 13">
            <a:extLst>
              <a:ext uri="{FF2B5EF4-FFF2-40B4-BE49-F238E27FC236}">
                <a16:creationId xmlns:a16="http://schemas.microsoft.com/office/drawing/2014/main" id="{E6C00E51-6C1B-44F7-B90D-6C1E99391F70}"/>
              </a:ext>
            </a:extLst>
          </p:cNvPr>
          <p:cNvSpPr/>
          <p:nvPr/>
        </p:nvSpPr>
        <p:spPr>
          <a:xfrm>
            <a:off x="5578637" y="3834724"/>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C1.S27</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logiciels bureautiques, les progiciels</a:t>
            </a:r>
          </a:p>
        </p:txBody>
      </p:sp>
      <p:sp>
        <p:nvSpPr>
          <p:cNvPr id="15" name="Rectangle : carré corné 14">
            <a:extLst>
              <a:ext uri="{FF2B5EF4-FFF2-40B4-BE49-F238E27FC236}">
                <a16:creationId xmlns:a16="http://schemas.microsoft.com/office/drawing/2014/main" id="{95BF5A9E-D28E-4D92-8DEC-BB6196559E46}"/>
              </a:ext>
            </a:extLst>
          </p:cNvPr>
          <p:cNvSpPr/>
          <p:nvPr/>
        </p:nvSpPr>
        <p:spPr>
          <a:xfrm>
            <a:off x="3958001" y="3145726"/>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C1.S25</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supports de charge</a:t>
            </a:r>
          </a:p>
        </p:txBody>
      </p:sp>
      <p:sp>
        <p:nvSpPr>
          <p:cNvPr id="13" name="ZoneTexte 12">
            <a:extLst>
              <a:ext uri="{FF2B5EF4-FFF2-40B4-BE49-F238E27FC236}">
                <a16:creationId xmlns:a16="http://schemas.microsoft.com/office/drawing/2014/main" id="{45D84288-E787-4C44-917E-4BAC6A3F1D5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C1.3</a:t>
            </a:r>
          </a:p>
        </p:txBody>
      </p:sp>
      <p:pic>
        <p:nvPicPr>
          <p:cNvPr id="19" name="Picture 12" descr="Expédier - Terciel">
            <a:extLst>
              <a:ext uri="{FF2B5EF4-FFF2-40B4-BE49-F238E27FC236}">
                <a16:creationId xmlns:a16="http://schemas.microsoft.com/office/drawing/2014/main" id="{531BBFC4-0293-401D-9332-6F91CEF52E5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6463" y="1721554"/>
            <a:ext cx="1845017" cy="10665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ntégration des bourses de fret aux logiciels de gestion logistique -  Blog Wtransnet France">
            <a:extLst>
              <a:ext uri="{FF2B5EF4-FFF2-40B4-BE49-F238E27FC236}">
                <a16:creationId xmlns:a16="http://schemas.microsoft.com/office/drawing/2014/main" id="{CA6DA6FF-FCD6-4F7F-9EA9-CE7B6FEE37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90" y="2883980"/>
            <a:ext cx="1788237" cy="1238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arré corné 10">
            <a:extLst>
              <a:ext uri="{FF2B5EF4-FFF2-40B4-BE49-F238E27FC236}">
                <a16:creationId xmlns:a16="http://schemas.microsoft.com/office/drawing/2014/main" id="{D599A568-955C-43C2-AE36-0F2D16B8ABB5}"/>
              </a:ext>
            </a:extLst>
          </p:cNvPr>
          <p:cNvSpPr/>
          <p:nvPr/>
        </p:nvSpPr>
        <p:spPr>
          <a:xfrm>
            <a:off x="1287360" y="3834724"/>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C1.S24</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bourse de fret</a:t>
            </a:r>
          </a:p>
        </p:txBody>
      </p:sp>
      <p:pic>
        <p:nvPicPr>
          <p:cNvPr id="4102" name="Picture 6" descr="Palettes en bois - ORTH S.A. Fabrication de palettes en Alsace et Lorraine">
            <a:extLst>
              <a:ext uri="{FF2B5EF4-FFF2-40B4-BE49-F238E27FC236}">
                <a16:creationId xmlns:a16="http://schemas.microsoft.com/office/drawing/2014/main" id="{FF4FFCC0-EB3F-4F3B-8A49-1944B7BE3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499" y="2897388"/>
            <a:ext cx="1188914" cy="6045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nteneur à toit ouvert | OPEN TOP | Contact CONTAINERZ">
            <a:extLst>
              <a:ext uri="{FF2B5EF4-FFF2-40B4-BE49-F238E27FC236}">
                <a16:creationId xmlns:a16="http://schemas.microsoft.com/office/drawing/2014/main" id="{F03B6694-ED82-4B57-ACAD-2B64E64649E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1401" y="3556487"/>
            <a:ext cx="1997388" cy="149804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324CC08F-F640-4AF0-8714-AAB5BB322D55}"/>
              </a:ext>
            </a:extLst>
          </p:cNvPr>
          <p:cNvPicPr>
            <a:picLocks noChangeAspect="1"/>
          </p:cNvPicPr>
          <p:nvPr/>
        </p:nvPicPr>
        <p:blipFill>
          <a:blip r:embed="rId9"/>
          <a:stretch>
            <a:fillRect/>
          </a:stretch>
        </p:blipFill>
        <p:spPr>
          <a:xfrm>
            <a:off x="1283823" y="608129"/>
            <a:ext cx="383032" cy="600274"/>
          </a:xfrm>
          <a:prstGeom prst="rect">
            <a:avLst/>
          </a:prstGeom>
        </p:spPr>
      </p:pic>
      <p:pic>
        <p:nvPicPr>
          <p:cNvPr id="21" name="Image 20">
            <a:extLst>
              <a:ext uri="{FF2B5EF4-FFF2-40B4-BE49-F238E27FC236}">
                <a16:creationId xmlns:a16="http://schemas.microsoft.com/office/drawing/2014/main" id="{392AAD8A-EF09-4291-85EC-E84990176B59}"/>
              </a:ext>
            </a:extLst>
          </p:cNvPr>
          <p:cNvPicPr>
            <a:picLocks noChangeAspect="1"/>
          </p:cNvPicPr>
          <p:nvPr/>
        </p:nvPicPr>
        <p:blipFill>
          <a:blip r:embed="rId10"/>
          <a:stretch>
            <a:fillRect/>
          </a:stretch>
        </p:blipFill>
        <p:spPr>
          <a:xfrm>
            <a:off x="8197225" y="592534"/>
            <a:ext cx="445078" cy="557831"/>
          </a:xfrm>
          <a:prstGeom prst="rect">
            <a:avLst/>
          </a:prstGeom>
        </p:spPr>
      </p:pic>
      <p:sp>
        <p:nvSpPr>
          <p:cNvPr id="22" name="Rectangle avec coins rognés en diagonale 10">
            <a:extLst>
              <a:ext uri="{FF2B5EF4-FFF2-40B4-BE49-F238E27FC236}">
                <a16:creationId xmlns:a16="http://schemas.microsoft.com/office/drawing/2014/main" id="{6CCF2360-C9BF-44A2-9BA4-20BF0A079EA0}"/>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C1.3</a:t>
            </a:r>
          </a:p>
        </p:txBody>
      </p:sp>
      <p:sp>
        <p:nvSpPr>
          <p:cNvPr id="23" name="Espace réservé du pied de page 5">
            <a:extLst>
              <a:ext uri="{FF2B5EF4-FFF2-40B4-BE49-F238E27FC236}">
                <a16:creationId xmlns:a16="http://schemas.microsoft.com/office/drawing/2014/main" id="{B89E1144-0A80-4AC9-AC2E-8E733F2AA5EE}"/>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1462601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fade">
                                      <p:cBhvr>
                                        <p:cTn id="38" dur="500"/>
                                        <p:tgtEl>
                                          <p:spTgt spid="4100"/>
                                        </p:tgtEl>
                                      </p:cBhvr>
                                    </p:animEffect>
                                  </p:childTnLst>
                                </p:cTn>
                              </p:par>
                              <p:par>
                                <p:cTn id="39" presetID="10" presetClass="entr" presetSubtype="0" fill="hold" nodeType="with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500"/>
                                        <p:tgtEl>
                                          <p:spTgt spid="4098"/>
                                        </p:tgtEl>
                                      </p:cBhvr>
                                    </p:animEffect>
                                  </p:childTnLst>
                                </p:cTn>
                              </p:par>
                              <p:par>
                                <p:cTn id="42" presetID="10" presetClass="entr" presetSubtype="0" fill="hold" nodeType="with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fade">
                                      <p:cBhvr>
                                        <p:cTn id="44" dur="500"/>
                                        <p:tgtEl>
                                          <p:spTgt spid="4102"/>
                                        </p:tgtEl>
                                      </p:cBhvr>
                                    </p:animEffect>
                                  </p:childTnLst>
                                </p:cTn>
                              </p:par>
                              <p:par>
                                <p:cTn id="45" presetID="10" presetClass="entr" presetSubtype="0" fill="hold" nodeType="with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fade">
                                      <p:cBhvr>
                                        <p:cTn id="47" dur="500"/>
                                        <p:tgtEl>
                                          <p:spTgt spid="4104"/>
                                        </p:tgtEl>
                                      </p:cBhvr>
                                    </p:animEffect>
                                  </p:childTnLst>
                                </p:cTn>
                              </p:par>
                              <p:par>
                                <p:cTn id="48" presetID="10" presetClass="entr" presetSubtype="0"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500"/>
                                        <p:tgtEl>
                                          <p:spTgt spid="10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9" grpId="0" animBg="1"/>
      <p:bldP spid="10" grpId="0" animBg="1"/>
      <p:bldP spid="14" grpId="0" animBg="1"/>
      <p:bldP spid="15" grpId="0" animBg="1"/>
      <p:bldP spid="13"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
            <a:extLst>
              <a:ext uri="{FF2B5EF4-FFF2-40B4-BE49-F238E27FC236}">
                <a16:creationId xmlns:a16="http://schemas.microsoft.com/office/drawing/2014/main" id="{7441FA11-5C1A-40ED-BE01-AA583CE72AAD}"/>
              </a:ext>
            </a:extLst>
          </p:cNvPr>
          <p:cNvSpPr>
            <a:spLocks/>
          </p:cNvSpPr>
          <p:nvPr/>
        </p:nvSpPr>
        <p:spPr bwMode="auto">
          <a:xfrm rot="19982665">
            <a:off x="2577445" y="2305375"/>
            <a:ext cx="2232198" cy="1620503"/>
          </a:xfrm>
          <a:custGeom>
            <a:avLst/>
            <a:gdLst>
              <a:gd name="T0" fmla="*/ 0 w 2791"/>
              <a:gd name="T1" fmla="*/ 2147483646 h 2385"/>
              <a:gd name="T2" fmla="*/ 2147483646 w 2791"/>
              <a:gd name="T3" fmla="*/ 0 h 2385"/>
              <a:gd name="T4" fmla="*/ 2147483646 w 2791"/>
              <a:gd name="T5" fmla="*/ 2147483646 h 2385"/>
              <a:gd name="T6" fmla="*/ 2147483646 w 2791"/>
              <a:gd name="T7" fmla="*/ 2147483646 h 2385"/>
              <a:gd name="T8" fmla="*/ 0 w 2791"/>
              <a:gd name="T9" fmla="*/ 2147483646 h 2385"/>
              <a:gd name="T10" fmla="*/ 0 60000 65536"/>
              <a:gd name="T11" fmla="*/ 0 60000 65536"/>
              <a:gd name="T12" fmla="*/ 0 60000 65536"/>
              <a:gd name="T13" fmla="*/ 0 60000 65536"/>
              <a:gd name="T14" fmla="*/ 0 60000 65536"/>
              <a:gd name="T15" fmla="*/ 0 w 2791"/>
              <a:gd name="T16" fmla="*/ 0 h 2385"/>
              <a:gd name="T17" fmla="*/ 2791 w 2791"/>
              <a:gd name="T18" fmla="*/ 2385 h 2385"/>
            </a:gdLst>
            <a:ahLst/>
            <a:cxnLst>
              <a:cxn ang="T10">
                <a:pos x="T0" y="T1"/>
              </a:cxn>
              <a:cxn ang="T11">
                <a:pos x="T2" y="T3"/>
              </a:cxn>
              <a:cxn ang="T12">
                <a:pos x="T4" y="T5"/>
              </a:cxn>
              <a:cxn ang="T13">
                <a:pos x="T6" y="T7"/>
              </a:cxn>
              <a:cxn ang="T14">
                <a:pos x="T8" y="T9"/>
              </a:cxn>
            </a:cxnLst>
            <a:rect l="T15" t="T16" r="T17" b="T18"/>
            <a:pathLst>
              <a:path w="2791" h="2385">
                <a:moveTo>
                  <a:pt x="0" y="2043"/>
                </a:moveTo>
                <a:lnTo>
                  <a:pt x="1580" y="0"/>
                </a:lnTo>
                <a:lnTo>
                  <a:pt x="2790" y="2072"/>
                </a:lnTo>
                <a:lnTo>
                  <a:pt x="328" y="2384"/>
                </a:lnTo>
                <a:lnTo>
                  <a:pt x="0" y="2043"/>
                </a:lnTo>
              </a:path>
            </a:pathLst>
          </a:custGeom>
          <a:solidFill>
            <a:srgbClr val="FFFF99"/>
          </a:solidFill>
          <a:ln w="12699" cap="rnd" cmpd="sng">
            <a:solidFill>
              <a:srgbClr val="FFFF99"/>
            </a:solidFill>
            <a:prstDash val="solid"/>
            <a:round/>
            <a:headEnd/>
            <a:tailEnd/>
          </a:ln>
        </p:spPr>
        <p:txBody>
          <a:bodyPr/>
          <a:lstStyle/>
          <a:p>
            <a:endParaRPr lang="en-US"/>
          </a:p>
        </p:txBody>
      </p:sp>
      <p:sp>
        <p:nvSpPr>
          <p:cNvPr id="18" name="Oval 5">
            <a:extLst>
              <a:ext uri="{FF2B5EF4-FFF2-40B4-BE49-F238E27FC236}">
                <a16:creationId xmlns:a16="http://schemas.microsoft.com/office/drawing/2014/main" id="{459F773E-2990-4AC4-B0D2-9E64970C0701}"/>
              </a:ext>
            </a:extLst>
          </p:cNvPr>
          <p:cNvSpPr>
            <a:spLocks noChangeArrowheads="1"/>
          </p:cNvSpPr>
          <p:nvPr/>
        </p:nvSpPr>
        <p:spPr bwMode="auto">
          <a:xfrm>
            <a:off x="3416716" y="1724571"/>
            <a:ext cx="4548788" cy="1538318"/>
          </a:xfrm>
          <a:prstGeom prst="ellipse">
            <a:avLst/>
          </a:prstGeom>
          <a:solidFill>
            <a:srgbClr val="FEF930"/>
          </a:solidFill>
          <a:ln w="12699">
            <a:solidFill>
              <a:srgbClr val="FFFF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buNone/>
            </a:pPr>
            <a:endParaRPr lang="fr-FR" sz="1200" b="0" i="0" dirty="0">
              <a:solidFill>
                <a:srgbClr val="000000"/>
              </a:solidFill>
              <a:effectLst/>
            </a:endParaRPr>
          </a:p>
        </p:txBody>
      </p:sp>
      <p:pic>
        <p:nvPicPr>
          <p:cNvPr id="8198" name="Picture 6" descr="La nouvelle certification des compétences numériques des élèves">
            <a:extLst>
              <a:ext uri="{FF2B5EF4-FFF2-40B4-BE49-F238E27FC236}">
                <a16:creationId xmlns:a16="http://schemas.microsoft.com/office/drawing/2014/main" id="{DADCAB5D-9274-4EB9-A797-94528EE234C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48492">
            <a:off x="7620502" y="2394199"/>
            <a:ext cx="1435131" cy="20274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 meilleurs logiciels de gestion logistique et transport - SupplyChainInfo">
            <a:extLst>
              <a:ext uri="{FF2B5EF4-FFF2-40B4-BE49-F238E27FC236}">
                <a16:creationId xmlns:a16="http://schemas.microsoft.com/office/drawing/2014/main" id="{9B4D5219-5B2D-498A-AEEB-224A6245F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75" y="1550848"/>
            <a:ext cx="2305751" cy="120371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23352CF-8A75-46D0-B438-4C8BE9EC7FD8}"/>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pic>
        <p:nvPicPr>
          <p:cNvPr id="9" name="Image 8">
            <a:extLst>
              <a:ext uri="{FF2B5EF4-FFF2-40B4-BE49-F238E27FC236}">
                <a16:creationId xmlns:a16="http://schemas.microsoft.com/office/drawing/2014/main" id="{3BC91FD9-44C3-414E-92D5-42671937AD53}"/>
              </a:ext>
            </a:extLst>
          </p:cNvPr>
          <p:cNvPicPr>
            <a:picLocks noChangeAspect="1"/>
          </p:cNvPicPr>
          <p:nvPr/>
        </p:nvPicPr>
        <p:blipFill>
          <a:blip r:embed="rId5"/>
          <a:stretch>
            <a:fillRect/>
          </a:stretch>
        </p:blipFill>
        <p:spPr>
          <a:xfrm>
            <a:off x="1283823" y="608129"/>
            <a:ext cx="383032" cy="600274"/>
          </a:xfrm>
          <a:prstGeom prst="rect">
            <a:avLst/>
          </a:prstGeom>
        </p:spPr>
      </p:pic>
      <p:pic>
        <p:nvPicPr>
          <p:cNvPr id="10" name="Image 9">
            <a:extLst>
              <a:ext uri="{FF2B5EF4-FFF2-40B4-BE49-F238E27FC236}">
                <a16:creationId xmlns:a16="http://schemas.microsoft.com/office/drawing/2014/main" id="{6612E899-937F-4AB0-82A0-2F89B6DE5635}"/>
              </a:ext>
            </a:extLst>
          </p:cNvPr>
          <p:cNvPicPr>
            <a:picLocks noChangeAspect="1"/>
          </p:cNvPicPr>
          <p:nvPr/>
        </p:nvPicPr>
        <p:blipFill>
          <a:blip r:embed="rId6"/>
          <a:stretch>
            <a:fillRect/>
          </a:stretch>
        </p:blipFill>
        <p:spPr>
          <a:xfrm>
            <a:off x="8197225" y="592534"/>
            <a:ext cx="445078" cy="557831"/>
          </a:xfrm>
          <a:prstGeom prst="rect">
            <a:avLst/>
          </a:prstGeom>
        </p:spPr>
      </p:pic>
      <p:sp>
        <p:nvSpPr>
          <p:cNvPr id="11" name="ZoneTexte 10">
            <a:extLst>
              <a:ext uri="{FF2B5EF4-FFF2-40B4-BE49-F238E27FC236}">
                <a16:creationId xmlns:a16="http://schemas.microsoft.com/office/drawing/2014/main" id="{92A8FCDC-0ABD-414E-8A69-E71C58750A92}"/>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C1.3</a:t>
            </a:r>
          </a:p>
        </p:txBody>
      </p:sp>
      <p:sp>
        <p:nvSpPr>
          <p:cNvPr id="12" name="Rectangle : carré corné 11">
            <a:extLst>
              <a:ext uri="{FF2B5EF4-FFF2-40B4-BE49-F238E27FC236}">
                <a16:creationId xmlns:a16="http://schemas.microsoft.com/office/drawing/2014/main" id="{4E30CBE2-CA88-491D-95E1-12589F22A79E}"/>
              </a:ext>
            </a:extLst>
          </p:cNvPr>
          <p:cNvSpPr/>
          <p:nvPr/>
        </p:nvSpPr>
        <p:spPr>
          <a:xfrm rot="20881665">
            <a:off x="483443" y="2785398"/>
            <a:ext cx="2195776" cy="129614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Savoir C1.S27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logiciels bureautiques, les progiciels</a:t>
            </a:r>
          </a:p>
        </p:txBody>
      </p:sp>
      <p:pic>
        <p:nvPicPr>
          <p:cNvPr id="8194" name="Picture 2" descr="Cadre de référence des compétences numériques (CRCN) — ÉcoGest">
            <a:extLst>
              <a:ext uri="{FF2B5EF4-FFF2-40B4-BE49-F238E27FC236}">
                <a16:creationId xmlns:a16="http://schemas.microsoft.com/office/drawing/2014/main" id="{E1ED790C-F568-4E19-9A6F-D9D7194EDC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7220" y="3262889"/>
            <a:ext cx="2548170" cy="148490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E89C97E-016F-4826-9B9B-882E307D071F}"/>
              </a:ext>
            </a:extLst>
          </p:cNvPr>
          <p:cNvSpPr txBox="1"/>
          <p:nvPr/>
        </p:nvSpPr>
        <p:spPr>
          <a:xfrm>
            <a:off x="4064505" y="1841496"/>
            <a:ext cx="4392489" cy="1354217"/>
          </a:xfrm>
          <a:prstGeom prst="rect">
            <a:avLst/>
          </a:prstGeom>
          <a:noFill/>
        </p:spPr>
        <p:txBody>
          <a:bodyPr wrap="square" rtlCol="0">
            <a:spAutoFit/>
          </a:bodyPr>
          <a:lstStyle/>
          <a:p>
            <a:r>
              <a:rPr lang="fr-FR" sz="1600" b="1" u="sng"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Limites</a:t>
            </a:r>
            <a:r>
              <a:rPr lang="fr-FR" sz="1600" dirty="0">
                <a:latin typeface="Calibri" panose="020F0502020204030204" pitchFamily="34" charset="0"/>
                <a:cs typeface="Calibri" panose="020F0502020204030204" pitchFamily="34" charset="0"/>
              </a:rPr>
              <a:t> :</a:t>
            </a:r>
          </a:p>
          <a:p>
            <a:endParaRPr lang="fr-FR" sz="800" dirty="0">
              <a:latin typeface="Calibri" panose="020F0502020204030204" pitchFamily="34" charset="0"/>
              <a:cs typeface="Calibri" panose="020F0502020204030204" pitchFamily="34" charset="0"/>
            </a:endParaRP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 texteur</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 tableur</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Les logiciel professionnel de cartographie,</a:t>
            </a:r>
          </a:p>
          <a:p>
            <a:r>
              <a:rPr lang="fr-FR" sz="1400" b="1" dirty="0">
                <a:solidFill>
                  <a:schemeClr val="accent1">
                    <a:lumMod val="90000"/>
                    <a:lumOff val="10000"/>
                  </a:schemeClr>
                </a:solidFill>
                <a:latin typeface="Calibri" panose="020F0502020204030204" pitchFamily="34" charset="0"/>
                <a:cs typeface="Calibri" panose="020F0502020204030204" pitchFamily="34" charset="0"/>
              </a:rPr>
              <a:t>         d’itinéraires, d’exploitation (TMS)</a:t>
            </a:r>
          </a:p>
        </p:txBody>
      </p:sp>
      <p:pic>
        <p:nvPicPr>
          <p:cNvPr id="15" name="Image 14">
            <a:extLst>
              <a:ext uri="{FF2B5EF4-FFF2-40B4-BE49-F238E27FC236}">
                <a16:creationId xmlns:a16="http://schemas.microsoft.com/office/drawing/2014/main" id="{BD623AEC-B7F6-4C67-AA8F-E00B4E5241DA}"/>
              </a:ext>
            </a:extLst>
          </p:cNvPr>
          <p:cNvPicPr>
            <a:picLocks noChangeAspect="1"/>
          </p:cNvPicPr>
          <p:nvPr/>
        </p:nvPicPr>
        <p:blipFill>
          <a:blip r:embed="rId8"/>
          <a:stretch>
            <a:fillRect/>
          </a:stretch>
        </p:blipFill>
        <p:spPr>
          <a:xfrm>
            <a:off x="4133455" y="2324787"/>
            <a:ext cx="285748" cy="180974"/>
          </a:xfrm>
          <a:prstGeom prst="rect">
            <a:avLst/>
          </a:prstGeom>
        </p:spPr>
      </p:pic>
      <p:pic>
        <p:nvPicPr>
          <p:cNvPr id="16" name="Image 15">
            <a:extLst>
              <a:ext uri="{FF2B5EF4-FFF2-40B4-BE49-F238E27FC236}">
                <a16:creationId xmlns:a16="http://schemas.microsoft.com/office/drawing/2014/main" id="{208267A7-F641-472B-96BF-E3D29099201A}"/>
              </a:ext>
            </a:extLst>
          </p:cNvPr>
          <p:cNvPicPr>
            <a:picLocks noChangeAspect="1"/>
          </p:cNvPicPr>
          <p:nvPr/>
        </p:nvPicPr>
        <p:blipFill>
          <a:blip r:embed="rId8"/>
          <a:stretch>
            <a:fillRect/>
          </a:stretch>
        </p:blipFill>
        <p:spPr>
          <a:xfrm>
            <a:off x="4133455" y="2523594"/>
            <a:ext cx="285748" cy="180974"/>
          </a:xfrm>
          <a:prstGeom prst="rect">
            <a:avLst/>
          </a:prstGeom>
        </p:spPr>
      </p:pic>
      <p:pic>
        <p:nvPicPr>
          <p:cNvPr id="17" name="Image 16">
            <a:extLst>
              <a:ext uri="{FF2B5EF4-FFF2-40B4-BE49-F238E27FC236}">
                <a16:creationId xmlns:a16="http://schemas.microsoft.com/office/drawing/2014/main" id="{490826BF-7381-469F-AFF7-275CA29265F9}"/>
              </a:ext>
            </a:extLst>
          </p:cNvPr>
          <p:cNvPicPr>
            <a:picLocks noChangeAspect="1"/>
          </p:cNvPicPr>
          <p:nvPr/>
        </p:nvPicPr>
        <p:blipFill>
          <a:blip r:embed="rId8"/>
          <a:stretch>
            <a:fillRect/>
          </a:stretch>
        </p:blipFill>
        <p:spPr>
          <a:xfrm>
            <a:off x="4133455" y="2722401"/>
            <a:ext cx="285748" cy="180974"/>
          </a:xfrm>
          <a:prstGeom prst="rect">
            <a:avLst/>
          </a:prstGeom>
        </p:spPr>
      </p:pic>
      <p:pic>
        <p:nvPicPr>
          <p:cNvPr id="6146" name="Picture 2" descr="Logiciel TMS gestion d'exploitation transporteur de lot, demi-lot,  affrètement, messagerie...">
            <a:extLst>
              <a:ext uri="{FF2B5EF4-FFF2-40B4-BE49-F238E27FC236}">
                <a16:creationId xmlns:a16="http://schemas.microsoft.com/office/drawing/2014/main" id="{1972D8AC-29CD-4A6E-BDCF-ABFA9922278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697" y="1180060"/>
            <a:ext cx="2122528" cy="135421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avec coins rognés en diagonale 10">
            <a:extLst>
              <a:ext uri="{FF2B5EF4-FFF2-40B4-BE49-F238E27FC236}">
                <a16:creationId xmlns:a16="http://schemas.microsoft.com/office/drawing/2014/main" id="{6BEBFE8F-DEC5-4BC8-A404-03955FB7DB61}"/>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C1.3</a:t>
            </a:r>
          </a:p>
        </p:txBody>
      </p:sp>
      <p:grpSp>
        <p:nvGrpSpPr>
          <p:cNvPr id="21" name="Group 49">
            <a:extLst>
              <a:ext uri="{FF2B5EF4-FFF2-40B4-BE49-F238E27FC236}">
                <a16:creationId xmlns:a16="http://schemas.microsoft.com/office/drawing/2014/main" id="{740E5C34-B9BE-4841-B473-EC1E3ED9AB4B}"/>
              </a:ext>
            </a:extLst>
          </p:cNvPr>
          <p:cNvGrpSpPr>
            <a:grpSpLocks/>
          </p:cNvGrpSpPr>
          <p:nvPr/>
        </p:nvGrpSpPr>
        <p:grpSpPr bwMode="auto">
          <a:xfrm>
            <a:off x="2547686" y="4105955"/>
            <a:ext cx="994074" cy="640905"/>
            <a:chOff x="462" y="3119"/>
            <a:chExt cx="1553" cy="1104"/>
          </a:xfrm>
        </p:grpSpPr>
        <p:grpSp>
          <p:nvGrpSpPr>
            <p:cNvPr id="22" name="Group 9">
              <a:extLst>
                <a:ext uri="{FF2B5EF4-FFF2-40B4-BE49-F238E27FC236}">
                  <a16:creationId xmlns:a16="http://schemas.microsoft.com/office/drawing/2014/main" id="{F4492823-9370-4BDB-8C5F-7B1CF019539E}"/>
                </a:ext>
              </a:extLst>
            </p:cNvPr>
            <p:cNvGrpSpPr>
              <a:grpSpLocks/>
            </p:cNvGrpSpPr>
            <p:nvPr/>
          </p:nvGrpSpPr>
          <p:grpSpPr bwMode="auto">
            <a:xfrm>
              <a:off x="462" y="3867"/>
              <a:ext cx="1553" cy="356"/>
              <a:chOff x="462" y="3867"/>
              <a:chExt cx="1553" cy="356"/>
            </a:xfrm>
          </p:grpSpPr>
          <p:sp>
            <p:nvSpPr>
              <p:cNvPr id="62" name="Freeform 6">
                <a:extLst>
                  <a:ext uri="{FF2B5EF4-FFF2-40B4-BE49-F238E27FC236}">
                    <a16:creationId xmlns:a16="http://schemas.microsoft.com/office/drawing/2014/main" id="{B48A17DC-E3C0-445D-BA28-C166E2A564FA}"/>
                  </a:ext>
                </a:extLst>
              </p:cNvPr>
              <p:cNvSpPr>
                <a:spLocks/>
              </p:cNvSpPr>
              <p:nvPr/>
            </p:nvSpPr>
            <p:spPr bwMode="auto">
              <a:xfrm>
                <a:off x="462" y="3867"/>
                <a:ext cx="1553" cy="256"/>
              </a:xfrm>
              <a:custGeom>
                <a:avLst/>
                <a:gdLst>
                  <a:gd name="T0" fmla="*/ 0 w 1553"/>
                  <a:gd name="T1" fmla="*/ 85 h 256"/>
                  <a:gd name="T2" fmla="*/ 812 w 1553"/>
                  <a:gd name="T3" fmla="*/ 0 h 256"/>
                  <a:gd name="T4" fmla="*/ 1552 w 1553"/>
                  <a:gd name="T5" fmla="*/ 128 h 256"/>
                  <a:gd name="T6" fmla="*/ 669 w 1553"/>
                  <a:gd name="T7" fmla="*/ 255 h 256"/>
                  <a:gd name="T8" fmla="*/ 0 w 1553"/>
                  <a:gd name="T9" fmla="*/ 85 h 256"/>
                  <a:gd name="T10" fmla="*/ 0 60000 65536"/>
                  <a:gd name="T11" fmla="*/ 0 60000 65536"/>
                  <a:gd name="T12" fmla="*/ 0 60000 65536"/>
                  <a:gd name="T13" fmla="*/ 0 60000 65536"/>
                  <a:gd name="T14" fmla="*/ 0 60000 65536"/>
                  <a:gd name="T15" fmla="*/ 0 w 1553"/>
                  <a:gd name="T16" fmla="*/ 0 h 256"/>
                  <a:gd name="T17" fmla="*/ 1553 w 1553"/>
                  <a:gd name="T18" fmla="*/ 256 h 256"/>
                </a:gdLst>
                <a:ahLst/>
                <a:cxnLst>
                  <a:cxn ang="T10">
                    <a:pos x="T0" y="T1"/>
                  </a:cxn>
                  <a:cxn ang="T11">
                    <a:pos x="T2" y="T3"/>
                  </a:cxn>
                  <a:cxn ang="T12">
                    <a:pos x="T4" y="T5"/>
                  </a:cxn>
                  <a:cxn ang="T13">
                    <a:pos x="T6" y="T7"/>
                  </a:cxn>
                  <a:cxn ang="T14">
                    <a:pos x="T8" y="T9"/>
                  </a:cxn>
                </a:cxnLst>
                <a:rect l="T15" t="T16" r="T17" b="T18"/>
                <a:pathLst>
                  <a:path w="1553" h="256">
                    <a:moveTo>
                      <a:pt x="0" y="85"/>
                    </a:moveTo>
                    <a:lnTo>
                      <a:pt x="812" y="0"/>
                    </a:lnTo>
                    <a:lnTo>
                      <a:pt x="1552" y="128"/>
                    </a:lnTo>
                    <a:lnTo>
                      <a:pt x="669" y="255"/>
                    </a:lnTo>
                    <a:lnTo>
                      <a:pt x="0" y="85"/>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63" name="Freeform 7">
                <a:extLst>
                  <a:ext uri="{FF2B5EF4-FFF2-40B4-BE49-F238E27FC236}">
                    <a16:creationId xmlns:a16="http://schemas.microsoft.com/office/drawing/2014/main" id="{2C60D679-8951-4E85-965B-2764C9DEA6BA}"/>
                  </a:ext>
                </a:extLst>
              </p:cNvPr>
              <p:cNvSpPr>
                <a:spLocks/>
              </p:cNvSpPr>
              <p:nvPr/>
            </p:nvSpPr>
            <p:spPr bwMode="auto">
              <a:xfrm>
                <a:off x="462" y="3952"/>
                <a:ext cx="670" cy="271"/>
              </a:xfrm>
              <a:custGeom>
                <a:avLst/>
                <a:gdLst>
                  <a:gd name="T0" fmla="*/ 0 w 670"/>
                  <a:gd name="T1" fmla="*/ 0 h 271"/>
                  <a:gd name="T2" fmla="*/ 669 w 670"/>
                  <a:gd name="T3" fmla="*/ 170 h 271"/>
                  <a:gd name="T4" fmla="*/ 669 w 670"/>
                  <a:gd name="T5" fmla="*/ 270 h 271"/>
                  <a:gd name="T6" fmla="*/ 0 w 670"/>
                  <a:gd name="T7" fmla="*/ 71 h 271"/>
                  <a:gd name="T8" fmla="*/ 0 w 670"/>
                  <a:gd name="T9" fmla="*/ 0 h 271"/>
                  <a:gd name="T10" fmla="*/ 0 60000 65536"/>
                  <a:gd name="T11" fmla="*/ 0 60000 65536"/>
                  <a:gd name="T12" fmla="*/ 0 60000 65536"/>
                  <a:gd name="T13" fmla="*/ 0 60000 65536"/>
                  <a:gd name="T14" fmla="*/ 0 60000 65536"/>
                  <a:gd name="T15" fmla="*/ 0 w 670"/>
                  <a:gd name="T16" fmla="*/ 0 h 271"/>
                  <a:gd name="T17" fmla="*/ 670 w 670"/>
                  <a:gd name="T18" fmla="*/ 271 h 271"/>
                </a:gdLst>
                <a:ahLst/>
                <a:cxnLst>
                  <a:cxn ang="T10">
                    <a:pos x="T0" y="T1"/>
                  </a:cxn>
                  <a:cxn ang="T11">
                    <a:pos x="T2" y="T3"/>
                  </a:cxn>
                  <a:cxn ang="T12">
                    <a:pos x="T4" y="T5"/>
                  </a:cxn>
                  <a:cxn ang="T13">
                    <a:pos x="T6" y="T7"/>
                  </a:cxn>
                  <a:cxn ang="T14">
                    <a:pos x="T8" y="T9"/>
                  </a:cxn>
                </a:cxnLst>
                <a:rect l="T15" t="T16" r="T17" b="T18"/>
                <a:pathLst>
                  <a:path w="670" h="271">
                    <a:moveTo>
                      <a:pt x="0" y="0"/>
                    </a:moveTo>
                    <a:lnTo>
                      <a:pt x="669" y="170"/>
                    </a:lnTo>
                    <a:lnTo>
                      <a:pt x="669" y="270"/>
                    </a:lnTo>
                    <a:lnTo>
                      <a:pt x="0" y="71"/>
                    </a:lnTo>
                    <a:lnTo>
                      <a:pt x="0" y="0"/>
                    </a:lnTo>
                  </a:path>
                </a:pathLst>
              </a:custGeom>
              <a:solidFill>
                <a:srgbClr val="808080"/>
              </a:solidFill>
              <a:ln w="12699" cap="rnd" cmpd="sng">
                <a:solidFill>
                  <a:srgbClr val="000000"/>
                </a:solidFill>
                <a:prstDash val="solid"/>
                <a:round/>
                <a:headEnd/>
                <a:tailEnd/>
              </a:ln>
            </p:spPr>
            <p:txBody>
              <a:bodyPr/>
              <a:lstStyle/>
              <a:p>
                <a:endParaRPr lang="en-US"/>
              </a:p>
            </p:txBody>
          </p:sp>
          <p:sp>
            <p:nvSpPr>
              <p:cNvPr id="64" name="Freeform 8">
                <a:extLst>
                  <a:ext uri="{FF2B5EF4-FFF2-40B4-BE49-F238E27FC236}">
                    <a16:creationId xmlns:a16="http://schemas.microsoft.com/office/drawing/2014/main" id="{47F96188-CAC4-4A64-B775-33AF048E1167}"/>
                  </a:ext>
                </a:extLst>
              </p:cNvPr>
              <p:cNvSpPr>
                <a:spLocks/>
              </p:cNvSpPr>
              <p:nvPr/>
            </p:nvSpPr>
            <p:spPr bwMode="auto">
              <a:xfrm>
                <a:off x="1131" y="3995"/>
                <a:ext cx="884" cy="228"/>
              </a:xfrm>
              <a:custGeom>
                <a:avLst/>
                <a:gdLst>
                  <a:gd name="T0" fmla="*/ 0 w 884"/>
                  <a:gd name="T1" fmla="*/ 227 h 228"/>
                  <a:gd name="T2" fmla="*/ 0 w 884"/>
                  <a:gd name="T3" fmla="*/ 127 h 228"/>
                  <a:gd name="T4" fmla="*/ 883 w 884"/>
                  <a:gd name="T5" fmla="*/ 0 h 228"/>
                  <a:gd name="T6" fmla="*/ 883 w 884"/>
                  <a:gd name="T7" fmla="*/ 71 h 228"/>
                  <a:gd name="T8" fmla="*/ 0 w 884"/>
                  <a:gd name="T9" fmla="*/ 227 h 228"/>
                  <a:gd name="T10" fmla="*/ 0 60000 65536"/>
                  <a:gd name="T11" fmla="*/ 0 60000 65536"/>
                  <a:gd name="T12" fmla="*/ 0 60000 65536"/>
                  <a:gd name="T13" fmla="*/ 0 60000 65536"/>
                  <a:gd name="T14" fmla="*/ 0 60000 65536"/>
                  <a:gd name="T15" fmla="*/ 0 w 884"/>
                  <a:gd name="T16" fmla="*/ 0 h 228"/>
                  <a:gd name="T17" fmla="*/ 884 w 884"/>
                  <a:gd name="T18" fmla="*/ 228 h 228"/>
                </a:gdLst>
                <a:ahLst/>
                <a:cxnLst>
                  <a:cxn ang="T10">
                    <a:pos x="T0" y="T1"/>
                  </a:cxn>
                  <a:cxn ang="T11">
                    <a:pos x="T2" y="T3"/>
                  </a:cxn>
                  <a:cxn ang="T12">
                    <a:pos x="T4" y="T5"/>
                  </a:cxn>
                  <a:cxn ang="T13">
                    <a:pos x="T6" y="T7"/>
                  </a:cxn>
                  <a:cxn ang="T14">
                    <a:pos x="T8" y="T9"/>
                  </a:cxn>
                </a:cxnLst>
                <a:rect l="T15" t="T16" r="T17" b="T18"/>
                <a:pathLst>
                  <a:path w="884" h="228">
                    <a:moveTo>
                      <a:pt x="0" y="227"/>
                    </a:moveTo>
                    <a:lnTo>
                      <a:pt x="0" y="127"/>
                    </a:lnTo>
                    <a:lnTo>
                      <a:pt x="883" y="0"/>
                    </a:lnTo>
                    <a:lnTo>
                      <a:pt x="883" y="71"/>
                    </a:lnTo>
                    <a:lnTo>
                      <a:pt x="0" y="227"/>
                    </a:lnTo>
                  </a:path>
                </a:pathLst>
              </a:custGeom>
              <a:solidFill>
                <a:srgbClr val="A0A0A0"/>
              </a:solidFill>
              <a:ln w="12699" cap="rnd" cmpd="sng">
                <a:solidFill>
                  <a:srgbClr val="000000"/>
                </a:solidFill>
                <a:prstDash val="solid"/>
                <a:round/>
                <a:headEnd/>
                <a:tailEnd/>
              </a:ln>
            </p:spPr>
            <p:txBody>
              <a:bodyPr/>
              <a:lstStyle/>
              <a:p>
                <a:endParaRPr lang="en-US"/>
              </a:p>
            </p:txBody>
          </p:sp>
        </p:grpSp>
        <p:sp>
          <p:nvSpPr>
            <p:cNvPr id="23" name="Oval 10">
              <a:extLst>
                <a:ext uri="{FF2B5EF4-FFF2-40B4-BE49-F238E27FC236}">
                  <a16:creationId xmlns:a16="http://schemas.microsoft.com/office/drawing/2014/main" id="{A8AEC125-4AA5-4543-B807-15FECE1843E2}"/>
                </a:ext>
              </a:extLst>
            </p:cNvPr>
            <p:cNvSpPr>
              <a:spLocks noChangeArrowheads="1"/>
            </p:cNvSpPr>
            <p:nvPr/>
          </p:nvSpPr>
          <p:spPr bwMode="auto">
            <a:xfrm>
              <a:off x="1107" y="3119"/>
              <a:ext cx="533" cy="517"/>
            </a:xfrm>
            <a:prstGeom prst="ellipse">
              <a:avLst/>
            </a:prstGeom>
            <a:solidFill>
              <a:srgbClr val="FFFFFF"/>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nvGrpSpPr>
            <p:cNvPr id="24" name="Group 19">
              <a:extLst>
                <a:ext uri="{FF2B5EF4-FFF2-40B4-BE49-F238E27FC236}">
                  <a16:creationId xmlns:a16="http://schemas.microsoft.com/office/drawing/2014/main" id="{E8190A20-CACE-4B25-B549-3D12D22F8413}"/>
                </a:ext>
              </a:extLst>
            </p:cNvPr>
            <p:cNvGrpSpPr>
              <a:grpSpLocks/>
            </p:cNvGrpSpPr>
            <p:nvPr/>
          </p:nvGrpSpPr>
          <p:grpSpPr bwMode="auto">
            <a:xfrm>
              <a:off x="818" y="3427"/>
              <a:ext cx="385" cy="540"/>
              <a:chOff x="818" y="3427"/>
              <a:chExt cx="385" cy="540"/>
            </a:xfrm>
          </p:grpSpPr>
          <p:sp>
            <p:nvSpPr>
              <p:cNvPr id="54" name="Freeform 11">
                <a:extLst>
                  <a:ext uri="{FF2B5EF4-FFF2-40B4-BE49-F238E27FC236}">
                    <a16:creationId xmlns:a16="http://schemas.microsoft.com/office/drawing/2014/main" id="{A80B8B74-7F67-469F-8602-1FA941219513}"/>
                  </a:ext>
                </a:extLst>
              </p:cNvPr>
              <p:cNvSpPr>
                <a:spLocks/>
              </p:cNvSpPr>
              <p:nvPr/>
            </p:nvSpPr>
            <p:spPr bwMode="auto">
              <a:xfrm>
                <a:off x="875" y="3427"/>
                <a:ext cx="328" cy="540"/>
              </a:xfrm>
              <a:custGeom>
                <a:avLst/>
                <a:gdLst>
                  <a:gd name="T0" fmla="*/ 71 w 328"/>
                  <a:gd name="T1" fmla="*/ 114 h 540"/>
                  <a:gd name="T2" fmla="*/ 100 w 328"/>
                  <a:gd name="T3" fmla="*/ 185 h 540"/>
                  <a:gd name="T4" fmla="*/ 0 w 328"/>
                  <a:gd name="T5" fmla="*/ 539 h 540"/>
                  <a:gd name="T6" fmla="*/ 327 w 328"/>
                  <a:gd name="T7" fmla="*/ 497 h 540"/>
                  <a:gd name="T8" fmla="*/ 171 w 328"/>
                  <a:gd name="T9" fmla="*/ 156 h 540"/>
                  <a:gd name="T10" fmla="*/ 270 w 328"/>
                  <a:gd name="T11" fmla="*/ 71 h 540"/>
                  <a:gd name="T12" fmla="*/ 228 w 328"/>
                  <a:gd name="T13" fmla="*/ 0 h 540"/>
                  <a:gd name="T14" fmla="*/ 71 w 328"/>
                  <a:gd name="T15" fmla="*/ 114 h 54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0"/>
                  <a:gd name="T26" fmla="*/ 328 w 328"/>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0">
                    <a:moveTo>
                      <a:pt x="71" y="114"/>
                    </a:moveTo>
                    <a:lnTo>
                      <a:pt x="100" y="185"/>
                    </a:lnTo>
                    <a:lnTo>
                      <a:pt x="0" y="539"/>
                    </a:lnTo>
                    <a:lnTo>
                      <a:pt x="327" y="497"/>
                    </a:lnTo>
                    <a:lnTo>
                      <a:pt x="171" y="156"/>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sp>
            <p:nvSpPr>
              <p:cNvPr id="55" name="Oval 12">
                <a:extLst>
                  <a:ext uri="{FF2B5EF4-FFF2-40B4-BE49-F238E27FC236}">
                    <a16:creationId xmlns:a16="http://schemas.microsoft.com/office/drawing/2014/main" id="{02AFA28E-EC05-437B-956F-9BF80D432681}"/>
                  </a:ext>
                </a:extLst>
              </p:cNvPr>
              <p:cNvSpPr>
                <a:spLocks noChangeArrowheads="1"/>
              </p:cNvSpPr>
              <p:nvPr/>
            </p:nvSpPr>
            <p:spPr bwMode="auto">
              <a:xfrm>
                <a:off x="989" y="3527"/>
                <a:ext cx="43" cy="5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6" name="Oval 13">
                <a:extLst>
                  <a:ext uri="{FF2B5EF4-FFF2-40B4-BE49-F238E27FC236}">
                    <a16:creationId xmlns:a16="http://schemas.microsoft.com/office/drawing/2014/main" id="{A61AD362-BA36-494A-919E-7F5395141A99}"/>
                  </a:ext>
                </a:extLst>
              </p:cNvPr>
              <p:cNvSpPr>
                <a:spLocks noChangeArrowheads="1"/>
              </p:cNvSpPr>
              <p:nvPr/>
            </p:nvSpPr>
            <p:spPr bwMode="auto">
              <a:xfrm>
                <a:off x="1060" y="3470"/>
                <a:ext cx="43" cy="57"/>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7" name="Freeform 14">
                <a:extLst>
                  <a:ext uri="{FF2B5EF4-FFF2-40B4-BE49-F238E27FC236}">
                    <a16:creationId xmlns:a16="http://schemas.microsoft.com/office/drawing/2014/main" id="{716272C1-0B86-4F82-86CF-C99BC3E81573}"/>
                  </a:ext>
                </a:extLst>
              </p:cNvPr>
              <p:cNvSpPr>
                <a:spLocks/>
              </p:cNvSpPr>
              <p:nvPr/>
            </p:nvSpPr>
            <p:spPr bwMode="auto">
              <a:xfrm>
                <a:off x="889" y="3427"/>
                <a:ext cx="215" cy="115"/>
              </a:xfrm>
              <a:custGeom>
                <a:avLst/>
                <a:gdLst>
                  <a:gd name="T0" fmla="*/ 57 w 215"/>
                  <a:gd name="T1" fmla="*/ 114 h 115"/>
                  <a:gd name="T2" fmla="*/ 214 w 215"/>
                  <a:gd name="T3" fmla="*/ 0 h 115"/>
                  <a:gd name="T4" fmla="*/ 157 w 215"/>
                  <a:gd name="T5" fmla="*/ 0 h 115"/>
                  <a:gd name="T6" fmla="*/ 0 w 215"/>
                  <a:gd name="T7" fmla="*/ 114 h 115"/>
                  <a:gd name="T8" fmla="*/ 57 w 215"/>
                  <a:gd name="T9" fmla="*/ 114 h 115"/>
                  <a:gd name="T10" fmla="*/ 0 60000 65536"/>
                  <a:gd name="T11" fmla="*/ 0 60000 65536"/>
                  <a:gd name="T12" fmla="*/ 0 60000 65536"/>
                  <a:gd name="T13" fmla="*/ 0 60000 65536"/>
                  <a:gd name="T14" fmla="*/ 0 60000 65536"/>
                  <a:gd name="T15" fmla="*/ 0 w 215"/>
                  <a:gd name="T16" fmla="*/ 0 h 115"/>
                  <a:gd name="T17" fmla="*/ 215 w 215"/>
                  <a:gd name="T18" fmla="*/ 115 h 115"/>
                </a:gdLst>
                <a:ahLst/>
                <a:cxnLst>
                  <a:cxn ang="T10">
                    <a:pos x="T0" y="T1"/>
                  </a:cxn>
                  <a:cxn ang="T11">
                    <a:pos x="T2" y="T3"/>
                  </a:cxn>
                  <a:cxn ang="T12">
                    <a:pos x="T4" y="T5"/>
                  </a:cxn>
                  <a:cxn ang="T13">
                    <a:pos x="T6" y="T7"/>
                  </a:cxn>
                  <a:cxn ang="T14">
                    <a:pos x="T8" y="T9"/>
                  </a:cxn>
                </a:cxnLst>
                <a:rect l="T15" t="T16" r="T17" b="T18"/>
                <a:pathLst>
                  <a:path w="215" h="115">
                    <a:moveTo>
                      <a:pt x="57" y="114"/>
                    </a:moveTo>
                    <a:lnTo>
                      <a:pt x="214" y="0"/>
                    </a:lnTo>
                    <a:lnTo>
                      <a:pt x="157" y="0"/>
                    </a:lnTo>
                    <a:lnTo>
                      <a:pt x="0" y="114"/>
                    </a:lnTo>
                    <a:lnTo>
                      <a:pt x="57" y="114"/>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58" name="Freeform 15">
                <a:extLst>
                  <a:ext uri="{FF2B5EF4-FFF2-40B4-BE49-F238E27FC236}">
                    <a16:creationId xmlns:a16="http://schemas.microsoft.com/office/drawing/2014/main" id="{3C64A5AA-E876-4A1F-9B95-0AE13423FE9F}"/>
                  </a:ext>
                </a:extLst>
              </p:cNvPr>
              <p:cNvSpPr>
                <a:spLocks/>
              </p:cNvSpPr>
              <p:nvPr/>
            </p:nvSpPr>
            <p:spPr bwMode="auto">
              <a:xfrm>
                <a:off x="889" y="3541"/>
                <a:ext cx="87" cy="72"/>
              </a:xfrm>
              <a:custGeom>
                <a:avLst/>
                <a:gdLst>
                  <a:gd name="T0" fmla="*/ 0 w 87"/>
                  <a:gd name="T1" fmla="*/ 0 h 72"/>
                  <a:gd name="T2" fmla="*/ 57 w 87"/>
                  <a:gd name="T3" fmla="*/ 0 h 72"/>
                  <a:gd name="T4" fmla="*/ 86 w 87"/>
                  <a:gd name="T5" fmla="*/ 71 h 72"/>
                  <a:gd name="T6" fmla="*/ 43 w 87"/>
                  <a:gd name="T7" fmla="*/ 56 h 72"/>
                  <a:gd name="T8" fmla="*/ 0 w 87"/>
                  <a:gd name="T9" fmla="*/ 0 h 72"/>
                  <a:gd name="T10" fmla="*/ 0 60000 65536"/>
                  <a:gd name="T11" fmla="*/ 0 60000 65536"/>
                  <a:gd name="T12" fmla="*/ 0 60000 65536"/>
                  <a:gd name="T13" fmla="*/ 0 60000 65536"/>
                  <a:gd name="T14" fmla="*/ 0 60000 65536"/>
                  <a:gd name="T15" fmla="*/ 0 w 87"/>
                  <a:gd name="T16" fmla="*/ 0 h 72"/>
                  <a:gd name="T17" fmla="*/ 87 w 87"/>
                  <a:gd name="T18" fmla="*/ 72 h 72"/>
                </a:gdLst>
                <a:ahLst/>
                <a:cxnLst>
                  <a:cxn ang="T10">
                    <a:pos x="T0" y="T1"/>
                  </a:cxn>
                  <a:cxn ang="T11">
                    <a:pos x="T2" y="T3"/>
                  </a:cxn>
                  <a:cxn ang="T12">
                    <a:pos x="T4" y="T5"/>
                  </a:cxn>
                  <a:cxn ang="T13">
                    <a:pos x="T6" y="T7"/>
                  </a:cxn>
                  <a:cxn ang="T14">
                    <a:pos x="T8" y="T9"/>
                  </a:cxn>
                </a:cxnLst>
                <a:rect l="T15" t="T16" r="T17" b="T18"/>
                <a:pathLst>
                  <a:path w="87" h="72">
                    <a:moveTo>
                      <a:pt x="0" y="0"/>
                    </a:moveTo>
                    <a:lnTo>
                      <a:pt x="57" y="0"/>
                    </a:lnTo>
                    <a:lnTo>
                      <a:pt x="86" y="71"/>
                    </a:lnTo>
                    <a:lnTo>
                      <a:pt x="43" y="56"/>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59" name="Freeform 16">
                <a:extLst>
                  <a:ext uri="{FF2B5EF4-FFF2-40B4-BE49-F238E27FC236}">
                    <a16:creationId xmlns:a16="http://schemas.microsoft.com/office/drawing/2014/main" id="{6BBD87C1-64EA-474C-B9E4-A2313463A441}"/>
                  </a:ext>
                </a:extLst>
              </p:cNvPr>
              <p:cNvSpPr>
                <a:spLocks/>
              </p:cNvSpPr>
              <p:nvPr/>
            </p:nvSpPr>
            <p:spPr bwMode="auto">
              <a:xfrm>
                <a:off x="818" y="3597"/>
                <a:ext cx="158" cy="370"/>
              </a:xfrm>
              <a:custGeom>
                <a:avLst/>
                <a:gdLst>
                  <a:gd name="T0" fmla="*/ 114 w 158"/>
                  <a:gd name="T1" fmla="*/ 0 h 370"/>
                  <a:gd name="T2" fmla="*/ 157 w 158"/>
                  <a:gd name="T3" fmla="*/ 15 h 370"/>
                  <a:gd name="T4" fmla="*/ 57 w 158"/>
                  <a:gd name="T5" fmla="*/ 369 h 370"/>
                  <a:gd name="T6" fmla="*/ 0 w 158"/>
                  <a:gd name="T7" fmla="*/ 341 h 370"/>
                  <a:gd name="T8" fmla="*/ 114 w 158"/>
                  <a:gd name="T9" fmla="*/ 0 h 370"/>
                  <a:gd name="T10" fmla="*/ 0 60000 65536"/>
                  <a:gd name="T11" fmla="*/ 0 60000 65536"/>
                  <a:gd name="T12" fmla="*/ 0 60000 65536"/>
                  <a:gd name="T13" fmla="*/ 0 60000 65536"/>
                  <a:gd name="T14" fmla="*/ 0 60000 65536"/>
                  <a:gd name="T15" fmla="*/ 0 w 158"/>
                  <a:gd name="T16" fmla="*/ 0 h 370"/>
                  <a:gd name="T17" fmla="*/ 158 w 158"/>
                  <a:gd name="T18" fmla="*/ 370 h 370"/>
                </a:gdLst>
                <a:ahLst/>
                <a:cxnLst>
                  <a:cxn ang="T10">
                    <a:pos x="T0" y="T1"/>
                  </a:cxn>
                  <a:cxn ang="T11">
                    <a:pos x="T2" y="T3"/>
                  </a:cxn>
                  <a:cxn ang="T12">
                    <a:pos x="T4" y="T5"/>
                  </a:cxn>
                  <a:cxn ang="T13">
                    <a:pos x="T6" y="T7"/>
                  </a:cxn>
                  <a:cxn ang="T14">
                    <a:pos x="T8" y="T9"/>
                  </a:cxn>
                </a:cxnLst>
                <a:rect l="T15" t="T16" r="T17" b="T18"/>
                <a:pathLst>
                  <a:path w="158" h="370">
                    <a:moveTo>
                      <a:pt x="114" y="0"/>
                    </a:moveTo>
                    <a:lnTo>
                      <a:pt x="157" y="15"/>
                    </a:lnTo>
                    <a:lnTo>
                      <a:pt x="57" y="369"/>
                    </a:lnTo>
                    <a:lnTo>
                      <a:pt x="0" y="341"/>
                    </a:lnTo>
                    <a:lnTo>
                      <a:pt x="114" y="0"/>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60" name="Oval 17">
                <a:extLst>
                  <a:ext uri="{FF2B5EF4-FFF2-40B4-BE49-F238E27FC236}">
                    <a16:creationId xmlns:a16="http://schemas.microsoft.com/office/drawing/2014/main" id="{F9D5A9DF-6895-4333-AB87-416C19A93D24}"/>
                  </a:ext>
                </a:extLst>
              </p:cNvPr>
              <p:cNvSpPr>
                <a:spLocks noChangeArrowheads="1"/>
              </p:cNvSpPr>
              <p:nvPr/>
            </p:nvSpPr>
            <p:spPr bwMode="auto">
              <a:xfrm>
                <a:off x="989" y="3527"/>
                <a:ext cx="43" cy="5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61" name="Oval 18">
                <a:extLst>
                  <a:ext uri="{FF2B5EF4-FFF2-40B4-BE49-F238E27FC236}">
                    <a16:creationId xmlns:a16="http://schemas.microsoft.com/office/drawing/2014/main" id="{1BD20625-B30B-419D-BDA5-D042387B93BF}"/>
                  </a:ext>
                </a:extLst>
              </p:cNvPr>
              <p:cNvSpPr>
                <a:spLocks noChangeArrowheads="1"/>
              </p:cNvSpPr>
              <p:nvPr/>
            </p:nvSpPr>
            <p:spPr bwMode="auto">
              <a:xfrm>
                <a:off x="1060" y="3470"/>
                <a:ext cx="43" cy="4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25" name="Freeform 20">
              <a:extLst>
                <a:ext uri="{FF2B5EF4-FFF2-40B4-BE49-F238E27FC236}">
                  <a16:creationId xmlns:a16="http://schemas.microsoft.com/office/drawing/2014/main" id="{90F3FA6E-717E-4EBD-8470-09D8E814E271}"/>
                </a:ext>
              </a:extLst>
            </p:cNvPr>
            <p:cNvSpPr>
              <a:spLocks/>
            </p:cNvSpPr>
            <p:nvPr/>
          </p:nvSpPr>
          <p:spPr bwMode="auto">
            <a:xfrm>
              <a:off x="861" y="3441"/>
              <a:ext cx="414" cy="441"/>
            </a:xfrm>
            <a:custGeom>
              <a:avLst/>
              <a:gdLst>
                <a:gd name="T0" fmla="*/ 398 w 414"/>
                <a:gd name="T1" fmla="*/ 440 h 441"/>
                <a:gd name="T2" fmla="*/ 356 w 414"/>
                <a:gd name="T3" fmla="*/ 440 h 441"/>
                <a:gd name="T4" fmla="*/ 299 w 414"/>
                <a:gd name="T5" fmla="*/ 440 h 441"/>
                <a:gd name="T6" fmla="*/ 242 w 414"/>
                <a:gd name="T7" fmla="*/ 412 h 441"/>
                <a:gd name="T8" fmla="*/ 199 w 414"/>
                <a:gd name="T9" fmla="*/ 383 h 441"/>
                <a:gd name="T10" fmla="*/ 142 w 414"/>
                <a:gd name="T11" fmla="*/ 355 h 441"/>
                <a:gd name="T12" fmla="*/ 99 w 414"/>
                <a:gd name="T13" fmla="*/ 313 h 441"/>
                <a:gd name="T14" fmla="*/ 57 w 414"/>
                <a:gd name="T15" fmla="*/ 270 h 441"/>
                <a:gd name="T16" fmla="*/ 28 w 414"/>
                <a:gd name="T17" fmla="*/ 213 h 441"/>
                <a:gd name="T18" fmla="*/ 0 w 414"/>
                <a:gd name="T19" fmla="*/ 156 h 441"/>
                <a:gd name="T20" fmla="*/ 0 w 414"/>
                <a:gd name="T21" fmla="*/ 100 h 441"/>
                <a:gd name="T22" fmla="*/ 0 w 414"/>
                <a:gd name="T23" fmla="*/ 43 h 441"/>
                <a:gd name="T24" fmla="*/ 14 w 414"/>
                <a:gd name="T25" fmla="*/ 0 h 441"/>
                <a:gd name="T26" fmla="*/ 171 w 414"/>
                <a:gd name="T27" fmla="*/ 29 h 441"/>
                <a:gd name="T28" fmla="*/ 341 w 414"/>
                <a:gd name="T29" fmla="*/ 100 h 441"/>
                <a:gd name="T30" fmla="*/ 413 w 414"/>
                <a:gd name="T31" fmla="*/ 298 h 441"/>
                <a:gd name="T32" fmla="*/ 398 w 414"/>
                <a:gd name="T33" fmla="*/ 44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4"/>
                <a:gd name="T52" fmla="*/ 0 h 441"/>
                <a:gd name="T53" fmla="*/ 414 w 414"/>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4" h="441">
                  <a:moveTo>
                    <a:pt x="398" y="440"/>
                  </a:moveTo>
                  <a:lnTo>
                    <a:pt x="356" y="440"/>
                  </a:lnTo>
                  <a:lnTo>
                    <a:pt x="299" y="440"/>
                  </a:lnTo>
                  <a:lnTo>
                    <a:pt x="242" y="412"/>
                  </a:lnTo>
                  <a:lnTo>
                    <a:pt x="199" y="383"/>
                  </a:lnTo>
                  <a:lnTo>
                    <a:pt x="142" y="355"/>
                  </a:lnTo>
                  <a:lnTo>
                    <a:pt x="99" y="313"/>
                  </a:lnTo>
                  <a:lnTo>
                    <a:pt x="57" y="270"/>
                  </a:lnTo>
                  <a:lnTo>
                    <a:pt x="28" y="213"/>
                  </a:lnTo>
                  <a:lnTo>
                    <a:pt x="0" y="156"/>
                  </a:lnTo>
                  <a:lnTo>
                    <a:pt x="0" y="100"/>
                  </a:lnTo>
                  <a:lnTo>
                    <a:pt x="0" y="43"/>
                  </a:lnTo>
                  <a:lnTo>
                    <a:pt x="14" y="0"/>
                  </a:lnTo>
                  <a:lnTo>
                    <a:pt x="171" y="29"/>
                  </a:lnTo>
                  <a:lnTo>
                    <a:pt x="341" y="100"/>
                  </a:lnTo>
                  <a:lnTo>
                    <a:pt x="413" y="298"/>
                  </a:lnTo>
                  <a:lnTo>
                    <a:pt x="398" y="440"/>
                  </a:lnTo>
                </a:path>
              </a:pathLst>
            </a:custGeom>
            <a:solidFill>
              <a:srgbClr val="606060"/>
            </a:solidFill>
            <a:ln w="12699" cap="rnd" cmpd="sng">
              <a:solidFill>
                <a:srgbClr val="000000"/>
              </a:solidFill>
              <a:prstDash val="solid"/>
              <a:round/>
              <a:headEnd/>
              <a:tailEnd/>
            </a:ln>
          </p:spPr>
          <p:txBody>
            <a:bodyPr/>
            <a:lstStyle/>
            <a:p>
              <a:endParaRPr lang="en-US"/>
            </a:p>
          </p:txBody>
        </p:sp>
        <p:sp>
          <p:nvSpPr>
            <p:cNvPr id="26" name="Oval 21">
              <a:extLst>
                <a:ext uri="{FF2B5EF4-FFF2-40B4-BE49-F238E27FC236}">
                  <a16:creationId xmlns:a16="http://schemas.microsoft.com/office/drawing/2014/main" id="{12676784-64D1-442D-AA0B-3F17A2128E72}"/>
                </a:ext>
              </a:extLst>
            </p:cNvPr>
            <p:cNvSpPr>
              <a:spLocks noChangeArrowheads="1"/>
            </p:cNvSpPr>
            <p:nvPr/>
          </p:nvSpPr>
          <p:spPr bwMode="auto">
            <a:xfrm>
              <a:off x="907" y="3289"/>
              <a:ext cx="533" cy="546"/>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27" name="Freeform 22">
              <a:extLst>
                <a:ext uri="{FF2B5EF4-FFF2-40B4-BE49-F238E27FC236}">
                  <a16:creationId xmlns:a16="http://schemas.microsoft.com/office/drawing/2014/main" id="{9115516D-01F4-4316-88FC-680B0E14DA46}"/>
                </a:ext>
              </a:extLst>
            </p:cNvPr>
            <p:cNvSpPr>
              <a:spLocks/>
            </p:cNvSpPr>
            <p:nvPr/>
          </p:nvSpPr>
          <p:spPr bwMode="auto">
            <a:xfrm>
              <a:off x="875" y="3143"/>
              <a:ext cx="727" cy="739"/>
            </a:xfrm>
            <a:custGeom>
              <a:avLst/>
              <a:gdLst>
                <a:gd name="T0" fmla="*/ 356 w 727"/>
                <a:gd name="T1" fmla="*/ 0 h 739"/>
                <a:gd name="T2" fmla="*/ 441 w 727"/>
                <a:gd name="T3" fmla="*/ 0 h 739"/>
                <a:gd name="T4" fmla="*/ 527 w 727"/>
                <a:gd name="T5" fmla="*/ 29 h 739"/>
                <a:gd name="T6" fmla="*/ 598 w 727"/>
                <a:gd name="T7" fmla="*/ 57 h 739"/>
                <a:gd name="T8" fmla="*/ 655 w 727"/>
                <a:gd name="T9" fmla="*/ 114 h 739"/>
                <a:gd name="T10" fmla="*/ 697 w 727"/>
                <a:gd name="T11" fmla="*/ 171 h 739"/>
                <a:gd name="T12" fmla="*/ 712 w 727"/>
                <a:gd name="T13" fmla="*/ 242 h 739"/>
                <a:gd name="T14" fmla="*/ 726 w 727"/>
                <a:gd name="T15" fmla="*/ 313 h 739"/>
                <a:gd name="T16" fmla="*/ 726 w 727"/>
                <a:gd name="T17" fmla="*/ 384 h 739"/>
                <a:gd name="T18" fmla="*/ 384 w 727"/>
                <a:gd name="T19" fmla="*/ 738 h 739"/>
                <a:gd name="T20" fmla="*/ 370 w 727"/>
                <a:gd name="T21" fmla="*/ 653 h 739"/>
                <a:gd name="T22" fmla="*/ 356 w 727"/>
                <a:gd name="T23" fmla="*/ 596 h 739"/>
                <a:gd name="T24" fmla="*/ 327 w 727"/>
                <a:gd name="T25" fmla="*/ 511 h 739"/>
                <a:gd name="T26" fmla="*/ 285 w 727"/>
                <a:gd name="T27" fmla="*/ 454 h 739"/>
                <a:gd name="T28" fmla="*/ 213 w 727"/>
                <a:gd name="T29" fmla="*/ 398 h 739"/>
                <a:gd name="T30" fmla="*/ 142 w 727"/>
                <a:gd name="T31" fmla="*/ 341 h 739"/>
                <a:gd name="T32" fmla="*/ 71 w 727"/>
                <a:gd name="T33" fmla="*/ 313 h 739"/>
                <a:gd name="T34" fmla="*/ 0 w 727"/>
                <a:gd name="T35" fmla="*/ 298 h 739"/>
                <a:gd name="T36" fmla="*/ 356 w 727"/>
                <a:gd name="T37" fmla="*/ 0 h 7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7"/>
                <a:gd name="T58" fmla="*/ 0 h 739"/>
                <a:gd name="T59" fmla="*/ 727 w 727"/>
                <a:gd name="T60" fmla="*/ 739 h 7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7" h="739">
                  <a:moveTo>
                    <a:pt x="356" y="0"/>
                  </a:moveTo>
                  <a:lnTo>
                    <a:pt x="441" y="0"/>
                  </a:lnTo>
                  <a:lnTo>
                    <a:pt x="527" y="29"/>
                  </a:lnTo>
                  <a:lnTo>
                    <a:pt x="598" y="57"/>
                  </a:lnTo>
                  <a:lnTo>
                    <a:pt x="655" y="114"/>
                  </a:lnTo>
                  <a:lnTo>
                    <a:pt x="697" y="171"/>
                  </a:lnTo>
                  <a:lnTo>
                    <a:pt x="712" y="242"/>
                  </a:lnTo>
                  <a:lnTo>
                    <a:pt x="726" y="313"/>
                  </a:lnTo>
                  <a:lnTo>
                    <a:pt x="726" y="384"/>
                  </a:lnTo>
                  <a:lnTo>
                    <a:pt x="384" y="738"/>
                  </a:lnTo>
                  <a:lnTo>
                    <a:pt x="370" y="653"/>
                  </a:lnTo>
                  <a:lnTo>
                    <a:pt x="356" y="596"/>
                  </a:lnTo>
                  <a:lnTo>
                    <a:pt x="327" y="511"/>
                  </a:lnTo>
                  <a:lnTo>
                    <a:pt x="285" y="454"/>
                  </a:lnTo>
                  <a:lnTo>
                    <a:pt x="213" y="398"/>
                  </a:lnTo>
                  <a:lnTo>
                    <a:pt x="142" y="341"/>
                  </a:lnTo>
                  <a:lnTo>
                    <a:pt x="71" y="313"/>
                  </a:lnTo>
                  <a:lnTo>
                    <a:pt x="0" y="298"/>
                  </a:lnTo>
                  <a:lnTo>
                    <a:pt x="356" y="0"/>
                  </a:lnTo>
                </a:path>
              </a:pathLst>
            </a:custGeom>
            <a:solidFill>
              <a:srgbClr val="C0C0C0"/>
            </a:solidFill>
            <a:ln w="12699" cap="rnd" cmpd="sng">
              <a:solidFill>
                <a:srgbClr val="000000"/>
              </a:solidFill>
              <a:prstDash val="solid"/>
              <a:round/>
              <a:headEnd/>
              <a:tailEnd/>
            </a:ln>
          </p:spPr>
          <p:txBody>
            <a:bodyPr/>
            <a:lstStyle/>
            <a:p>
              <a:endParaRPr lang="en-US"/>
            </a:p>
          </p:txBody>
        </p:sp>
        <p:grpSp>
          <p:nvGrpSpPr>
            <p:cNvPr id="28" name="Group 48">
              <a:extLst>
                <a:ext uri="{FF2B5EF4-FFF2-40B4-BE49-F238E27FC236}">
                  <a16:creationId xmlns:a16="http://schemas.microsoft.com/office/drawing/2014/main" id="{3B84A222-8822-42D8-A5FD-F3A572317375}"/>
                </a:ext>
              </a:extLst>
            </p:cNvPr>
            <p:cNvGrpSpPr>
              <a:grpSpLocks/>
            </p:cNvGrpSpPr>
            <p:nvPr/>
          </p:nvGrpSpPr>
          <p:grpSpPr bwMode="auto">
            <a:xfrm>
              <a:off x="1188" y="3460"/>
              <a:ext cx="371" cy="593"/>
              <a:chOff x="1188" y="3460"/>
              <a:chExt cx="371" cy="593"/>
            </a:xfrm>
          </p:grpSpPr>
          <p:grpSp>
            <p:nvGrpSpPr>
              <p:cNvPr id="29" name="Group 25">
                <a:extLst>
                  <a:ext uri="{FF2B5EF4-FFF2-40B4-BE49-F238E27FC236}">
                    <a16:creationId xmlns:a16="http://schemas.microsoft.com/office/drawing/2014/main" id="{2ADA2DFA-FCEC-4CBA-840F-0B4B11219498}"/>
                  </a:ext>
                </a:extLst>
              </p:cNvPr>
              <p:cNvGrpSpPr>
                <a:grpSpLocks/>
              </p:cNvGrpSpPr>
              <p:nvPr/>
            </p:nvGrpSpPr>
            <p:grpSpPr bwMode="auto">
              <a:xfrm>
                <a:off x="1249" y="3460"/>
                <a:ext cx="234" cy="247"/>
                <a:chOff x="1249" y="3460"/>
                <a:chExt cx="234" cy="247"/>
              </a:xfrm>
            </p:grpSpPr>
            <p:sp>
              <p:nvSpPr>
                <p:cNvPr id="52" name="Oval 23">
                  <a:extLst>
                    <a:ext uri="{FF2B5EF4-FFF2-40B4-BE49-F238E27FC236}">
                      <a16:creationId xmlns:a16="http://schemas.microsoft.com/office/drawing/2014/main" id="{6B478A92-ED65-45C9-8CBA-E5237AB2F009}"/>
                    </a:ext>
                  </a:extLst>
                </p:cNvPr>
                <p:cNvSpPr>
                  <a:spLocks noChangeArrowheads="1"/>
                </p:cNvSpPr>
                <p:nvPr/>
              </p:nvSpPr>
              <p:spPr bwMode="auto">
                <a:xfrm>
                  <a:off x="1249" y="3460"/>
                  <a:ext cx="234" cy="247"/>
                </a:xfrm>
                <a:prstGeom prst="ellipse">
                  <a:avLst/>
                </a:prstGeom>
                <a:solidFill>
                  <a:srgbClr val="80808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3" name="Oval 24">
                  <a:extLst>
                    <a:ext uri="{FF2B5EF4-FFF2-40B4-BE49-F238E27FC236}">
                      <a16:creationId xmlns:a16="http://schemas.microsoft.com/office/drawing/2014/main" id="{2609C868-3A1F-44AB-976C-8D6F9215C928}"/>
                    </a:ext>
                  </a:extLst>
                </p:cNvPr>
                <p:cNvSpPr>
                  <a:spLocks noChangeArrowheads="1"/>
                </p:cNvSpPr>
                <p:nvPr/>
              </p:nvSpPr>
              <p:spPr bwMode="auto">
                <a:xfrm>
                  <a:off x="1278" y="3502"/>
                  <a:ext cx="177" cy="162"/>
                </a:xfrm>
                <a:prstGeom prst="ellipse">
                  <a:avLst/>
                </a:prstGeom>
                <a:solidFill>
                  <a:srgbClr val="C0C0C0"/>
                </a:solidFill>
                <a:ln w="12699">
                  <a:solidFill>
                    <a:srgbClr val="000000"/>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0" name="Group 47">
                <a:extLst>
                  <a:ext uri="{FF2B5EF4-FFF2-40B4-BE49-F238E27FC236}">
                    <a16:creationId xmlns:a16="http://schemas.microsoft.com/office/drawing/2014/main" id="{6402F410-888F-4D4B-B7E5-AE3FA84ADE7C}"/>
                  </a:ext>
                </a:extLst>
              </p:cNvPr>
              <p:cNvGrpSpPr>
                <a:grpSpLocks/>
              </p:cNvGrpSpPr>
              <p:nvPr/>
            </p:nvGrpSpPr>
            <p:grpSpPr bwMode="auto">
              <a:xfrm>
                <a:off x="1188" y="3512"/>
                <a:ext cx="371" cy="541"/>
                <a:chOff x="1188" y="3512"/>
                <a:chExt cx="371" cy="541"/>
              </a:xfrm>
            </p:grpSpPr>
            <p:sp>
              <p:nvSpPr>
                <p:cNvPr id="31" name="Freeform 26">
                  <a:extLst>
                    <a:ext uri="{FF2B5EF4-FFF2-40B4-BE49-F238E27FC236}">
                      <a16:creationId xmlns:a16="http://schemas.microsoft.com/office/drawing/2014/main" id="{8C54EEBE-3C48-4E61-9870-1D106F883B0F}"/>
                    </a:ext>
                  </a:extLst>
                </p:cNvPr>
                <p:cNvSpPr>
                  <a:spLocks/>
                </p:cNvSpPr>
                <p:nvPr/>
              </p:nvSpPr>
              <p:spPr bwMode="auto">
                <a:xfrm>
                  <a:off x="1259" y="3512"/>
                  <a:ext cx="201" cy="129"/>
                </a:xfrm>
                <a:custGeom>
                  <a:avLst/>
                  <a:gdLst>
                    <a:gd name="T0" fmla="*/ 43 w 201"/>
                    <a:gd name="T1" fmla="*/ 128 h 129"/>
                    <a:gd name="T2" fmla="*/ 200 w 201"/>
                    <a:gd name="T3" fmla="*/ 0 h 129"/>
                    <a:gd name="T4" fmla="*/ 157 w 201"/>
                    <a:gd name="T5" fmla="*/ 0 h 129"/>
                    <a:gd name="T6" fmla="*/ 0 w 201"/>
                    <a:gd name="T7" fmla="*/ 114 h 129"/>
                    <a:gd name="T8" fmla="*/ 43 w 201"/>
                    <a:gd name="T9" fmla="*/ 128 h 129"/>
                    <a:gd name="T10" fmla="*/ 0 60000 65536"/>
                    <a:gd name="T11" fmla="*/ 0 60000 65536"/>
                    <a:gd name="T12" fmla="*/ 0 60000 65536"/>
                    <a:gd name="T13" fmla="*/ 0 60000 65536"/>
                    <a:gd name="T14" fmla="*/ 0 60000 65536"/>
                    <a:gd name="T15" fmla="*/ 0 w 201"/>
                    <a:gd name="T16" fmla="*/ 0 h 129"/>
                    <a:gd name="T17" fmla="*/ 201 w 201"/>
                    <a:gd name="T18" fmla="*/ 129 h 129"/>
                  </a:gdLst>
                  <a:ahLst/>
                  <a:cxnLst>
                    <a:cxn ang="T10">
                      <a:pos x="T0" y="T1"/>
                    </a:cxn>
                    <a:cxn ang="T11">
                      <a:pos x="T2" y="T3"/>
                    </a:cxn>
                    <a:cxn ang="T12">
                      <a:pos x="T4" y="T5"/>
                    </a:cxn>
                    <a:cxn ang="T13">
                      <a:pos x="T6" y="T7"/>
                    </a:cxn>
                    <a:cxn ang="T14">
                      <a:pos x="T8" y="T9"/>
                    </a:cxn>
                  </a:cxnLst>
                  <a:rect l="T15" t="T16" r="T17" b="T18"/>
                  <a:pathLst>
                    <a:path w="201" h="129">
                      <a:moveTo>
                        <a:pt x="43" y="128"/>
                      </a:moveTo>
                      <a:lnTo>
                        <a:pt x="200" y="0"/>
                      </a:lnTo>
                      <a:lnTo>
                        <a:pt x="157" y="0"/>
                      </a:lnTo>
                      <a:lnTo>
                        <a:pt x="0" y="114"/>
                      </a:lnTo>
                      <a:lnTo>
                        <a:pt x="43" y="128"/>
                      </a:lnTo>
                    </a:path>
                  </a:pathLst>
                </a:custGeom>
                <a:solidFill>
                  <a:srgbClr val="E0E0E0"/>
                </a:solidFill>
                <a:ln w="12699" cap="rnd" cmpd="sng">
                  <a:solidFill>
                    <a:srgbClr val="000000"/>
                  </a:solidFill>
                  <a:prstDash val="solid"/>
                  <a:round/>
                  <a:headEnd/>
                  <a:tailEnd/>
                </a:ln>
              </p:spPr>
              <p:txBody>
                <a:bodyPr/>
                <a:lstStyle/>
                <a:p>
                  <a:endParaRPr lang="en-US"/>
                </a:p>
              </p:txBody>
            </p:sp>
            <p:sp>
              <p:nvSpPr>
                <p:cNvPr id="32" name="Freeform 27">
                  <a:extLst>
                    <a:ext uri="{FF2B5EF4-FFF2-40B4-BE49-F238E27FC236}">
                      <a16:creationId xmlns:a16="http://schemas.microsoft.com/office/drawing/2014/main" id="{DD85C036-20DA-4529-9BC2-AB57E3ECB106}"/>
                    </a:ext>
                  </a:extLst>
                </p:cNvPr>
                <p:cNvSpPr>
                  <a:spLocks/>
                </p:cNvSpPr>
                <p:nvPr/>
              </p:nvSpPr>
              <p:spPr bwMode="auto">
                <a:xfrm>
                  <a:off x="1259" y="3626"/>
                  <a:ext cx="72" cy="72"/>
                </a:xfrm>
                <a:custGeom>
                  <a:avLst/>
                  <a:gdLst>
                    <a:gd name="T0" fmla="*/ 0 w 72"/>
                    <a:gd name="T1" fmla="*/ 0 h 72"/>
                    <a:gd name="T2" fmla="*/ 43 w 72"/>
                    <a:gd name="T3" fmla="*/ 0 h 72"/>
                    <a:gd name="T4" fmla="*/ 71 w 72"/>
                    <a:gd name="T5" fmla="*/ 71 h 72"/>
                    <a:gd name="T6" fmla="*/ 29 w 72"/>
                    <a:gd name="T7" fmla="*/ 71 h 72"/>
                    <a:gd name="T8" fmla="*/ 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0" y="0"/>
                      </a:moveTo>
                      <a:lnTo>
                        <a:pt x="43" y="0"/>
                      </a:lnTo>
                      <a:lnTo>
                        <a:pt x="71" y="71"/>
                      </a:lnTo>
                      <a:lnTo>
                        <a:pt x="29" y="71"/>
                      </a:lnTo>
                      <a:lnTo>
                        <a:pt x="0" y="0"/>
                      </a:lnTo>
                    </a:path>
                  </a:pathLst>
                </a:custGeom>
                <a:solidFill>
                  <a:srgbClr val="C0C0C0"/>
                </a:solidFill>
                <a:ln w="12699" cap="rnd" cmpd="sng">
                  <a:solidFill>
                    <a:srgbClr val="000000"/>
                  </a:solidFill>
                  <a:prstDash val="solid"/>
                  <a:round/>
                  <a:headEnd/>
                  <a:tailEnd/>
                </a:ln>
              </p:spPr>
              <p:txBody>
                <a:bodyPr/>
                <a:lstStyle/>
                <a:p>
                  <a:endParaRPr lang="en-US"/>
                </a:p>
              </p:txBody>
            </p:sp>
            <p:sp>
              <p:nvSpPr>
                <p:cNvPr id="33" name="Freeform 28">
                  <a:extLst>
                    <a:ext uri="{FF2B5EF4-FFF2-40B4-BE49-F238E27FC236}">
                      <a16:creationId xmlns:a16="http://schemas.microsoft.com/office/drawing/2014/main" id="{20F5B480-B198-42E9-A604-B904731E11A2}"/>
                    </a:ext>
                  </a:extLst>
                </p:cNvPr>
                <p:cNvSpPr>
                  <a:spLocks/>
                </p:cNvSpPr>
                <p:nvPr/>
              </p:nvSpPr>
              <p:spPr bwMode="auto">
                <a:xfrm>
                  <a:off x="1188" y="3697"/>
                  <a:ext cx="143" cy="356"/>
                </a:xfrm>
                <a:custGeom>
                  <a:avLst/>
                  <a:gdLst>
                    <a:gd name="T0" fmla="*/ 100 w 143"/>
                    <a:gd name="T1" fmla="*/ 0 h 356"/>
                    <a:gd name="T2" fmla="*/ 142 w 143"/>
                    <a:gd name="T3" fmla="*/ 0 h 356"/>
                    <a:gd name="T4" fmla="*/ 43 w 143"/>
                    <a:gd name="T5" fmla="*/ 355 h 356"/>
                    <a:gd name="T6" fmla="*/ 0 w 143"/>
                    <a:gd name="T7" fmla="*/ 340 h 356"/>
                    <a:gd name="T8" fmla="*/ 100 w 143"/>
                    <a:gd name="T9" fmla="*/ 0 h 356"/>
                    <a:gd name="T10" fmla="*/ 0 60000 65536"/>
                    <a:gd name="T11" fmla="*/ 0 60000 65536"/>
                    <a:gd name="T12" fmla="*/ 0 60000 65536"/>
                    <a:gd name="T13" fmla="*/ 0 60000 65536"/>
                    <a:gd name="T14" fmla="*/ 0 60000 65536"/>
                    <a:gd name="T15" fmla="*/ 0 w 143"/>
                    <a:gd name="T16" fmla="*/ 0 h 356"/>
                    <a:gd name="T17" fmla="*/ 143 w 143"/>
                    <a:gd name="T18" fmla="*/ 356 h 356"/>
                  </a:gdLst>
                  <a:ahLst/>
                  <a:cxnLst>
                    <a:cxn ang="T10">
                      <a:pos x="T0" y="T1"/>
                    </a:cxn>
                    <a:cxn ang="T11">
                      <a:pos x="T2" y="T3"/>
                    </a:cxn>
                    <a:cxn ang="T12">
                      <a:pos x="T4" y="T5"/>
                    </a:cxn>
                    <a:cxn ang="T13">
                      <a:pos x="T6" y="T7"/>
                    </a:cxn>
                    <a:cxn ang="T14">
                      <a:pos x="T8" y="T9"/>
                    </a:cxn>
                  </a:cxnLst>
                  <a:rect l="T15" t="T16" r="T17" b="T18"/>
                  <a:pathLst>
                    <a:path w="143" h="356">
                      <a:moveTo>
                        <a:pt x="100" y="0"/>
                      </a:moveTo>
                      <a:lnTo>
                        <a:pt x="142" y="0"/>
                      </a:lnTo>
                      <a:lnTo>
                        <a:pt x="43" y="355"/>
                      </a:lnTo>
                      <a:lnTo>
                        <a:pt x="0" y="340"/>
                      </a:lnTo>
                      <a:lnTo>
                        <a:pt x="100" y="0"/>
                      </a:lnTo>
                    </a:path>
                  </a:pathLst>
                </a:custGeom>
                <a:solidFill>
                  <a:srgbClr val="E0E0E0"/>
                </a:solidFill>
                <a:ln w="12699" cap="rnd" cmpd="sng">
                  <a:solidFill>
                    <a:srgbClr val="000000"/>
                  </a:solidFill>
                  <a:prstDash val="solid"/>
                  <a:round/>
                  <a:headEnd/>
                  <a:tailEnd/>
                </a:ln>
              </p:spPr>
              <p:txBody>
                <a:bodyPr/>
                <a:lstStyle/>
                <a:p>
                  <a:endParaRPr lang="en-US"/>
                </a:p>
              </p:txBody>
            </p:sp>
            <p:grpSp>
              <p:nvGrpSpPr>
                <p:cNvPr id="34" name="Group 46">
                  <a:extLst>
                    <a:ext uri="{FF2B5EF4-FFF2-40B4-BE49-F238E27FC236}">
                      <a16:creationId xmlns:a16="http://schemas.microsoft.com/office/drawing/2014/main" id="{3C60A4B8-CCC8-4AE2-A30E-B2AE53915D6D}"/>
                    </a:ext>
                  </a:extLst>
                </p:cNvPr>
                <p:cNvGrpSpPr>
                  <a:grpSpLocks/>
                </p:cNvGrpSpPr>
                <p:nvPr/>
              </p:nvGrpSpPr>
              <p:grpSpPr bwMode="auto">
                <a:xfrm>
                  <a:off x="1231" y="3512"/>
                  <a:ext cx="328" cy="541"/>
                  <a:chOff x="1231" y="3512"/>
                  <a:chExt cx="328" cy="541"/>
                </a:xfrm>
              </p:grpSpPr>
              <p:sp>
                <p:nvSpPr>
                  <p:cNvPr id="35" name="Freeform 29">
                    <a:extLst>
                      <a:ext uri="{FF2B5EF4-FFF2-40B4-BE49-F238E27FC236}">
                        <a16:creationId xmlns:a16="http://schemas.microsoft.com/office/drawing/2014/main" id="{33480362-3578-43D6-B6C1-84C49D5D7BC8}"/>
                      </a:ext>
                    </a:extLst>
                  </p:cNvPr>
                  <p:cNvSpPr>
                    <a:spLocks/>
                  </p:cNvSpPr>
                  <p:nvPr/>
                </p:nvSpPr>
                <p:spPr bwMode="auto">
                  <a:xfrm>
                    <a:off x="1231" y="3512"/>
                    <a:ext cx="328" cy="541"/>
                  </a:xfrm>
                  <a:custGeom>
                    <a:avLst/>
                    <a:gdLst>
                      <a:gd name="T0" fmla="*/ 71 w 328"/>
                      <a:gd name="T1" fmla="*/ 114 h 541"/>
                      <a:gd name="T2" fmla="*/ 99 w 328"/>
                      <a:gd name="T3" fmla="*/ 185 h 541"/>
                      <a:gd name="T4" fmla="*/ 0 w 328"/>
                      <a:gd name="T5" fmla="*/ 540 h 541"/>
                      <a:gd name="T6" fmla="*/ 327 w 328"/>
                      <a:gd name="T7" fmla="*/ 497 h 541"/>
                      <a:gd name="T8" fmla="*/ 171 w 328"/>
                      <a:gd name="T9" fmla="*/ 171 h 541"/>
                      <a:gd name="T10" fmla="*/ 270 w 328"/>
                      <a:gd name="T11" fmla="*/ 71 h 541"/>
                      <a:gd name="T12" fmla="*/ 228 w 328"/>
                      <a:gd name="T13" fmla="*/ 0 h 541"/>
                      <a:gd name="T14" fmla="*/ 71 w 328"/>
                      <a:gd name="T15" fmla="*/ 114 h 541"/>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41"/>
                      <a:gd name="T26" fmla="*/ 328 w 328"/>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41">
                        <a:moveTo>
                          <a:pt x="71" y="114"/>
                        </a:moveTo>
                        <a:lnTo>
                          <a:pt x="99" y="185"/>
                        </a:lnTo>
                        <a:lnTo>
                          <a:pt x="0" y="540"/>
                        </a:lnTo>
                        <a:lnTo>
                          <a:pt x="327" y="497"/>
                        </a:lnTo>
                        <a:lnTo>
                          <a:pt x="171" y="171"/>
                        </a:lnTo>
                        <a:lnTo>
                          <a:pt x="270" y="71"/>
                        </a:lnTo>
                        <a:lnTo>
                          <a:pt x="228" y="0"/>
                        </a:lnTo>
                        <a:lnTo>
                          <a:pt x="71" y="114"/>
                        </a:lnTo>
                      </a:path>
                    </a:pathLst>
                  </a:custGeom>
                  <a:solidFill>
                    <a:srgbClr val="A0A0A0"/>
                  </a:solidFill>
                  <a:ln w="12699" cap="rnd" cmpd="sng">
                    <a:solidFill>
                      <a:srgbClr val="000000"/>
                    </a:solidFill>
                    <a:prstDash val="solid"/>
                    <a:round/>
                    <a:headEnd/>
                    <a:tailEnd/>
                  </a:ln>
                </p:spPr>
                <p:txBody>
                  <a:bodyPr/>
                  <a:lstStyle/>
                  <a:p>
                    <a:endParaRPr lang="en-US"/>
                  </a:p>
                </p:txBody>
              </p:sp>
              <p:grpSp>
                <p:nvGrpSpPr>
                  <p:cNvPr id="36" name="Group 37">
                    <a:extLst>
                      <a:ext uri="{FF2B5EF4-FFF2-40B4-BE49-F238E27FC236}">
                        <a16:creationId xmlns:a16="http://schemas.microsoft.com/office/drawing/2014/main" id="{A002F0E2-E3A7-417E-84DB-9687A5742C1C}"/>
                      </a:ext>
                    </a:extLst>
                  </p:cNvPr>
                  <p:cNvGrpSpPr>
                    <a:grpSpLocks/>
                  </p:cNvGrpSpPr>
                  <p:nvPr/>
                </p:nvGrpSpPr>
                <p:grpSpPr bwMode="auto">
                  <a:xfrm>
                    <a:off x="1345" y="3626"/>
                    <a:ext cx="42" cy="42"/>
                    <a:chOff x="1345" y="3626"/>
                    <a:chExt cx="42" cy="42"/>
                  </a:xfrm>
                </p:grpSpPr>
                <p:grpSp>
                  <p:nvGrpSpPr>
                    <p:cNvPr id="45" name="Group 33">
                      <a:extLst>
                        <a:ext uri="{FF2B5EF4-FFF2-40B4-BE49-F238E27FC236}">
                          <a16:creationId xmlns:a16="http://schemas.microsoft.com/office/drawing/2014/main" id="{DBA4FA1C-CC7C-45F1-A21E-F8D84E11E6DC}"/>
                        </a:ext>
                      </a:extLst>
                    </p:cNvPr>
                    <p:cNvGrpSpPr>
                      <a:grpSpLocks/>
                    </p:cNvGrpSpPr>
                    <p:nvPr/>
                  </p:nvGrpSpPr>
                  <p:grpSpPr bwMode="auto">
                    <a:xfrm>
                      <a:off x="1345" y="3626"/>
                      <a:ext cx="42" cy="42"/>
                      <a:chOff x="1345" y="3626"/>
                      <a:chExt cx="42" cy="42"/>
                    </a:xfrm>
                  </p:grpSpPr>
                  <p:sp>
                    <p:nvSpPr>
                      <p:cNvPr id="49" name="Oval 30">
                        <a:extLst>
                          <a:ext uri="{FF2B5EF4-FFF2-40B4-BE49-F238E27FC236}">
                            <a16:creationId xmlns:a16="http://schemas.microsoft.com/office/drawing/2014/main" id="{117C7226-133F-460E-A700-15DE7E1CE561}"/>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0" name="Oval 31">
                        <a:extLst>
                          <a:ext uri="{FF2B5EF4-FFF2-40B4-BE49-F238E27FC236}">
                            <a16:creationId xmlns:a16="http://schemas.microsoft.com/office/drawing/2014/main" id="{1237895A-6B72-4A86-BAE2-938B9D30C311}"/>
                          </a:ext>
                        </a:extLst>
                      </p:cNvPr>
                      <p:cNvSpPr>
                        <a:spLocks noChangeArrowheads="1"/>
                      </p:cNvSpPr>
                      <p:nvPr/>
                    </p:nvSpPr>
                    <p:spPr bwMode="auto">
                      <a:xfrm>
                        <a:off x="1345" y="3626"/>
                        <a:ext cx="42" cy="4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51" name="Oval 32">
                        <a:extLst>
                          <a:ext uri="{FF2B5EF4-FFF2-40B4-BE49-F238E27FC236}">
                            <a16:creationId xmlns:a16="http://schemas.microsoft.com/office/drawing/2014/main" id="{48BCBE5B-E59C-4312-9580-CE41885CC4E5}"/>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46" name="Oval 34">
                      <a:extLst>
                        <a:ext uri="{FF2B5EF4-FFF2-40B4-BE49-F238E27FC236}">
                          <a16:creationId xmlns:a16="http://schemas.microsoft.com/office/drawing/2014/main" id="{4155E1B7-BA08-42BF-A154-9A04CC2B6DCE}"/>
                        </a:ext>
                      </a:extLst>
                    </p:cNvPr>
                    <p:cNvSpPr>
                      <a:spLocks noChangeArrowheads="1"/>
                    </p:cNvSpPr>
                    <p:nvPr/>
                  </p:nvSpPr>
                  <p:spPr bwMode="auto">
                    <a:xfrm>
                      <a:off x="1345" y="3626"/>
                      <a:ext cx="42"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7" name="Oval 35">
                      <a:extLst>
                        <a:ext uri="{FF2B5EF4-FFF2-40B4-BE49-F238E27FC236}">
                          <a16:creationId xmlns:a16="http://schemas.microsoft.com/office/drawing/2014/main" id="{02ED49F7-E7FC-47B3-9372-5F07BF55ACEA}"/>
                        </a:ext>
                      </a:extLst>
                    </p:cNvPr>
                    <p:cNvSpPr>
                      <a:spLocks noChangeArrowheads="1"/>
                    </p:cNvSpPr>
                    <p:nvPr/>
                  </p:nvSpPr>
                  <p:spPr bwMode="auto">
                    <a:xfrm>
                      <a:off x="1345" y="3626"/>
                      <a:ext cx="28"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8" name="Oval 36">
                      <a:extLst>
                        <a:ext uri="{FF2B5EF4-FFF2-40B4-BE49-F238E27FC236}">
                          <a16:creationId xmlns:a16="http://schemas.microsoft.com/office/drawing/2014/main" id="{D1F4466C-186C-4EB0-BEF4-9B68A746F525}"/>
                        </a:ext>
                      </a:extLst>
                    </p:cNvPr>
                    <p:cNvSpPr>
                      <a:spLocks noChangeArrowheads="1"/>
                    </p:cNvSpPr>
                    <p:nvPr/>
                  </p:nvSpPr>
                  <p:spPr bwMode="auto">
                    <a:xfrm>
                      <a:off x="1345" y="3626"/>
                      <a:ext cx="42"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nvGrpSpPr>
                  <p:cNvPr id="37" name="Group 45">
                    <a:extLst>
                      <a:ext uri="{FF2B5EF4-FFF2-40B4-BE49-F238E27FC236}">
                        <a16:creationId xmlns:a16="http://schemas.microsoft.com/office/drawing/2014/main" id="{0C8F21A1-B369-4CF0-9F1B-1BC193759FD4}"/>
                      </a:ext>
                    </a:extLst>
                  </p:cNvPr>
                  <p:cNvGrpSpPr>
                    <a:grpSpLocks/>
                  </p:cNvGrpSpPr>
                  <p:nvPr/>
                </p:nvGrpSpPr>
                <p:grpSpPr bwMode="auto">
                  <a:xfrm>
                    <a:off x="1416" y="3569"/>
                    <a:ext cx="57" cy="43"/>
                    <a:chOff x="1416" y="3569"/>
                    <a:chExt cx="57" cy="43"/>
                  </a:xfrm>
                </p:grpSpPr>
                <p:grpSp>
                  <p:nvGrpSpPr>
                    <p:cNvPr id="38" name="Group 41">
                      <a:extLst>
                        <a:ext uri="{FF2B5EF4-FFF2-40B4-BE49-F238E27FC236}">
                          <a16:creationId xmlns:a16="http://schemas.microsoft.com/office/drawing/2014/main" id="{FDAD5B5C-5BAA-464B-AEAD-6459CAD0659B}"/>
                        </a:ext>
                      </a:extLst>
                    </p:cNvPr>
                    <p:cNvGrpSpPr>
                      <a:grpSpLocks/>
                    </p:cNvGrpSpPr>
                    <p:nvPr/>
                  </p:nvGrpSpPr>
                  <p:grpSpPr bwMode="auto">
                    <a:xfrm>
                      <a:off x="1416" y="3569"/>
                      <a:ext cx="57" cy="43"/>
                      <a:chOff x="1416" y="3569"/>
                      <a:chExt cx="57" cy="43"/>
                    </a:xfrm>
                  </p:grpSpPr>
                  <p:sp>
                    <p:nvSpPr>
                      <p:cNvPr id="42" name="Oval 38">
                        <a:extLst>
                          <a:ext uri="{FF2B5EF4-FFF2-40B4-BE49-F238E27FC236}">
                            <a16:creationId xmlns:a16="http://schemas.microsoft.com/office/drawing/2014/main" id="{E2830627-AD78-4102-93BF-1B9FF7C11CA4}"/>
                          </a:ext>
                        </a:extLst>
                      </p:cNvPr>
                      <p:cNvSpPr>
                        <a:spLocks noChangeArrowheads="1"/>
                      </p:cNvSpPr>
                      <p:nvPr/>
                    </p:nvSpPr>
                    <p:spPr bwMode="auto">
                      <a:xfrm>
                        <a:off x="1416" y="3569"/>
                        <a:ext cx="57"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3" name="Oval 39">
                        <a:extLst>
                          <a:ext uri="{FF2B5EF4-FFF2-40B4-BE49-F238E27FC236}">
                            <a16:creationId xmlns:a16="http://schemas.microsoft.com/office/drawing/2014/main" id="{A75DC312-B4CD-49AE-B528-480E2B7E6725}"/>
                          </a:ext>
                        </a:extLst>
                      </p:cNvPr>
                      <p:cNvSpPr>
                        <a:spLocks noChangeArrowheads="1"/>
                      </p:cNvSpPr>
                      <p:nvPr/>
                    </p:nvSpPr>
                    <p:spPr bwMode="auto">
                      <a:xfrm>
                        <a:off x="1416" y="3569"/>
                        <a:ext cx="57" cy="4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4" name="Oval 40">
                        <a:extLst>
                          <a:ext uri="{FF2B5EF4-FFF2-40B4-BE49-F238E27FC236}">
                            <a16:creationId xmlns:a16="http://schemas.microsoft.com/office/drawing/2014/main" id="{7064E589-B800-4575-897A-B0FB03DD5ABF}"/>
                          </a:ext>
                        </a:extLst>
                      </p:cNvPr>
                      <p:cNvSpPr>
                        <a:spLocks noChangeArrowheads="1"/>
                      </p:cNvSpPr>
                      <p:nvPr/>
                    </p:nvSpPr>
                    <p:spPr bwMode="auto">
                      <a:xfrm>
                        <a:off x="1416" y="3569"/>
                        <a:ext cx="57"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sp>
                  <p:nvSpPr>
                    <p:cNvPr id="39" name="Oval 42">
                      <a:extLst>
                        <a:ext uri="{FF2B5EF4-FFF2-40B4-BE49-F238E27FC236}">
                          <a16:creationId xmlns:a16="http://schemas.microsoft.com/office/drawing/2014/main" id="{1C418F55-7BB5-407F-B36C-B6C050FAFE79}"/>
                        </a:ext>
                      </a:extLst>
                    </p:cNvPr>
                    <p:cNvSpPr>
                      <a:spLocks noChangeArrowheads="1"/>
                    </p:cNvSpPr>
                    <p:nvPr/>
                  </p:nvSpPr>
                  <p:spPr bwMode="auto">
                    <a:xfrm>
                      <a:off x="1430" y="3569"/>
                      <a:ext cx="29"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0" name="Oval 43">
                      <a:extLst>
                        <a:ext uri="{FF2B5EF4-FFF2-40B4-BE49-F238E27FC236}">
                          <a16:creationId xmlns:a16="http://schemas.microsoft.com/office/drawing/2014/main" id="{F5314079-2250-4DD8-AD4B-812C97B0D543}"/>
                        </a:ext>
                      </a:extLst>
                    </p:cNvPr>
                    <p:cNvSpPr>
                      <a:spLocks noChangeArrowheads="1"/>
                    </p:cNvSpPr>
                    <p:nvPr/>
                  </p:nvSpPr>
                  <p:spPr bwMode="auto">
                    <a:xfrm>
                      <a:off x="1430" y="3569"/>
                      <a:ext cx="29" cy="2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41" name="Oval 44">
                      <a:extLst>
                        <a:ext uri="{FF2B5EF4-FFF2-40B4-BE49-F238E27FC236}">
                          <a16:creationId xmlns:a16="http://schemas.microsoft.com/office/drawing/2014/main" id="{CC057B48-B823-41EC-B9AE-608BD3618AC3}"/>
                        </a:ext>
                      </a:extLst>
                    </p:cNvPr>
                    <p:cNvSpPr>
                      <a:spLocks noChangeArrowheads="1"/>
                    </p:cNvSpPr>
                    <p:nvPr/>
                  </p:nvSpPr>
                  <p:spPr bwMode="auto">
                    <a:xfrm>
                      <a:off x="1430" y="3569"/>
                      <a:ext cx="29" cy="4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grpSp>
            </p:grpSp>
          </p:grpSp>
        </p:grpSp>
      </p:grpSp>
      <p:sp>
        <p:nvSpPr>
          <p:cNvPr id="65" name="Espace réservé du pied de page 5">
            <a:extLst>
              <a:ext uri="{FF2B5EF4-FFF2-40B4-BE49-F238E27FC236}">
                <a16:creationId xmlns:a16="http://schemas.microsoft.com/office/drawing/2014/main" id="{759B0D14-F36E-4116-8DE9-F3A7AF6C407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89945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fade">
                                      <p:cBhvr>
                                        <p:cTn id="38" dur="500"/>
                                        <p:tgtEl>
                                          <p:spTgt spid="6146"/>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8198"/>
                                        </p:tgtEl>
                                        <p:attrNameLst>
                                          <p:attrName>style.visibility</p:attrName>
                                        </p:attrNameLst>
                                      </p:cBhvr>
                                      <p:to>
                                        <p:strVal val="visible"/>
                                      </p:to>
                                    </p:set>
                                    <p:anim calcmode="lin" valueType="num">
                                      <p:cBhvr>
                                        <p:cTn id="42" dur="500" fill="hold"/>
                                        <p:tgtEl>
                                          <p:spTgt spid="8198"/>
                                        </p:tgtEl>
                                        <p:attrNameLst>
                                          <p:attrName>ppt_w</p:attrName>
                                        </p:attrNameLst>
                                      </p:cBhvr>
                                      <p:tavLst>
                                        <p:tav tm="0">
                                          <p:val>
                                            <p:fltVal val="0"/>
                                          </p:val>
                                        </p:tav>
                                        <p:tav tm="100000">
                                          <p:val>
                                            <p:strVal val="#ppt_w"/>
                                          </p:val>
                                        </p:tav>
                                      </p:tavLst>
                                    </p:anim>
                                    <p:anim calcmode="lin" valueType="num">
                                      <p:cBhvr>
                                        <p:cTn id="43" dur="500" fill="hold"/>
                                        <p:tgtEl>
                                          <p:spTgt spid="8198"/>
                                        </p:tgtEl>
                                        <p:attrNameLst>
                                          <p:attrName>ppt_h</p:attrName>
                                        </p:attrNameLst>
                                      </p:cBhvr>
                                      <p:tavLst>
                                        <p:tav tm="0">
                                          <p:val>
                                            <p:fltVal val="0"/>
                                          </p:val>
                                        </p:tav>
                                        <p:tav tm="100000">
                                          <p:val>
                                            <p:strVal val="#ppt_h"/>
                                          </p:val>
                                        </p:tav>
                                      </p:tavLst>
                                    </p:anim>
                                    <p:animEffect transition="in" filter="fade">
                                      <p:cBhvr>
                                        <p:cTn id="44" dur="500"/>
                                        <p:tgtEl>
                                          <p:spTgt spid="8198"/>
                                        </p:tgtEl>
                                      </p:cBhvr>
                                    </p:animEffect>
                                  </p:childTnLst>
                                </p:cTn>
                              </p:par>
                              <p:par>
                                <p:cTn id="45" presetID="53" presetClass="entr" presetSubtype="16" fill="hold" nodeType="withEffect">
                                  <p:stCondLst>
                                    <p:cond delay="0"/>
                                  </p:stCondLst>
                                  <p:childTnLst>
                                    <p:set>
                                      <p:cBhvr>
                                        <p:cTn id="46" dur="1" fill="hold">
                                          <p:stCondLst>
                                            <p:cond delay="0"/>
                                          </p:stCondLst>
                                        </p:cTn>
                                        <p:tgtEl>
                                          <p:spTgt spid="8194"/>
                                        </p:tgtEl>
                                        <p:attrNameLst>
                                          <p:attrName>style.visibility</p:attrName>
                                        </p:attrNameLst>
                                      </p:cBhvr>
                                      <p:to>
                                        <p:strVal val="visible"/>
                                      </p:to>
                                    </p:set>
                                    <p:anim calcmode="lin" valueType="num">
                                      <p:cBhvr>
                                        <p:cTn id="47" dur="500" fill="hold"/>
                                        <p:tgtEl>
                                          <p:spTgt spid="8194"/>
                                        </p:tgtEl>
                                        <p:attrNameLst>
                                          <p:attrName>ppt_w</p:attrName>
                                        </p:attrNameLst>
                                      </p:cBhvr>
                                      <p:tavLst>
                                        <p:tav tm="0">
                                          <p:val>
                                            <p:fltVal val="0"/>
                                          </p:val>
                                        </p:tav>
                                        <p:tav tm="100000">
                                          <p:val>
                                            <p:strVal val="#ppt_w"/>
                                          </p:val>
                                        </p:tav>
                                      </p:tavLst>
                                    </p:anim>
                                    <p:anim calcmode="lin" valueType="num">
                                      <p:cBhvr>
                                        <p:cTn id="48" dur="500" fill="hold"/>
                                        <p:tgtEl>
                                          <p:spTgt spid="8194"/>
                                        </p:tgtEl>
                                        <p:attrNameLst>
                                          <p:attrName>ppt_h</p:attrName>
                                        </p:attrNameLst>
                                      </p:cBhvr>
                                      <p:tavLst>
                                        <p:tav tm="0">
                                          <p:val>
                                            <p:fltVal val="0"/>
                                          </p:val>
                                        </p:tav>
                                        <p:tav tm="100000">
                                          <p:val>
                                            <p:strVal val="#ppt_h"/>
                                          </p:val>
                                        </p:tav>
                                      </p:tavLst>
                                    </p:anim>
                                    <p:animEffect transition="in" filter="fade">
                                      <p:cBhvr>
                                        <p:cTn id="4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2"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B97B8D6-EEB1-48B2-B320-F4EA3A1F2CAF}"/>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8" name="ZoneTexte 7">
            <a:extLst>
              <a:ext uri="{FF2B5EF4-FFF2-40B4-BE49-F238E27FC236}">
                <a16:creationId xmlns:a16="http://schemas.microsoft.com/office/drawing/2014/main" id="{E6F78645-1E1E-4644-BE4F-BC3CD79BA9E2}"/>
              </a:ext>
            </a:extLst>
          </p:cNvPr>
          <p:cNvSpPr txBox="1"/>
          <p:nvPr/>
        </p:nvSpPr>
        <p:spPr>
          <a:xfrm>
            <a:off x="1259632" y="595916"/>
            <a:ext cx="7344816"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C1.4 – Élaborer la cotation de l’offre de transport</a:t>
            </a:r>
          </a:p>
        </p:txBody>
      </p:sp>
      <p:sp>
        <p:nvSpPr>
          <p:cNvPr id="10" name="Légende : flèche vers le bas 9">
            <a:extLst>
              <a:ext uri="{FF2B5EF4-FFF2-40B4-BE49-F238E27FC236}">
                <a16:creationId xmlns:a16="http://schemas.microsoft.com/office/drawing/2014/main" id="{60B5811A-0F7E-49F7-A19F-3DE8984BE9B6}"/>
              </a:ext>
            </a:extLst>
          </p:cNvPr>
          <p:cNvSpPr/>
          <p:nvPr/>
        </p:nvSpPr>
        <p:spPr>
          <a:xfrm>
            <a:off x="360000" y="2963638"/>
            <a:ext cx="3419912" cy="100311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A1.4C3</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Établir le coût de revient et le prix de vente de l’opération de transport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p:txBody>
      </p:sp>
      <p:sp>
        <p:nvSpPr>
          <p:cNvPr id="11" name="Légende : flèche vers le bas 10">
            <a:extLst>
              <a:ext uri="{FF2B5EF4-FFF2-40B4-BE49-F238E27FC236}">
                <a16:creationId xmlns:a16="http://schemas.microsoft.com/office/drawing/2014/main" id="{FEAC79CF-ED76-454B-9D03-EB8A3A78BF3B}"/>
              </a:ext>
            </a:extLst>
          </p:cNvPr>
          <p:cNvSpPr/>
          <p:nvPr/>
        </p:nvSpPr>
        <p:spPr>
          <a:xfrm>
            <a:off x="360000" y="2143318"/>
            <a:ext cx="3419912"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A1.4C2</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Valoriser les prestations annexes</a:t>
            </a:r>
          </a:p>
        </p:txBody>
      </p:sp>
      <p:sp>
        <p:nvSpPr>
          <p:cNvPr id="14" name="Rectangle 13">
            <a:extLst>
              <a:ext uri="{FF2B5EF4-FFF2-40B4-BE49-F238E27FC236}">
                <a16:creationId xmlns:a16="http://schemas.microsoft.com/office/drawing/2014/main" id="{F18000AB-98B0-4308-B650-480987C703FA}"/>
              </a:ext>
            </a:extLst>
          </p:cNvPr>
          <p:cNvSpPr/>
          <p:nvPr/>
        </p:nvSpPr>
        <p:spPr>
          <a:xfrm>
            <a:off x="361788" y="4079622"/>
            <a:ext cx="3419911" cy="5497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A1.4C4</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Formaliser et communiquer l’offre au client/donneur d’ordre</a:t>
            </a:r>
          </a:p>
        </p:txBody>
      </p:sp>
      <p:sp>
        <p:nvSpPr>
          <p:cNvPr id="9" name="Légende : flèche vers le bas 8">
            <a:extLst>
              <a:ext uri="{FF2B5EF4-FFF2-40B4-BE49-F238E27FC236}">
                <a16:creationId xmlns:a16="http://schemas.microsoft.com/office/drawing/2014/main" id="{234039E9-645F-4A31-9BAB-3E1003920FE7}"/>
              </a:ext>
            </a:extLst>
          </p:cNvPr>
          <p:cNvSpPr/>
          <p:nvPr/>
        </p:nvSpPr>
        <p:spPr>
          <a:xfrm>
            <a:off x="348592" y="1343832"/>
            <a:ext cx="3419912"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A1.4C1</a:t>
            </a:r>
            <a:r>
              <a:rPr kumimoji="0" lang="fr-FR" sz="1400" b="1" i="0" u="none" strike="noStrike" kern="1200" cap="none" spc="0" normalizeH="0" baseline="0" noProof="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Appliquer les grilles tarifaires</a:t>
            </a:r>
          </a:p>
        </p:txBody>
      </p:sp>
      <p:pic>
        <p:nvPicPr>
          <p:cNvPr id="16" name="Image 15">
            <a:extLst>
              <a:ext uri="{FF2B5EF4-FFF2-40B4-BE49-F238E27FC236}">
                <a16:creationId xmlns:a16="http://schemas.microsoft.com/office/drawing/2014/main" id="{EAA58BDC-FCBD-4EF7-966D-AE9124569100}"/>
              </a:ext>
            </a:extLst>
          </p:cNvPr>
          <p:cNvPicPr>
            <a:picLocks noChangeAspect="1"/>
          </p:cNvPicPr>
          <p:nvPr/>
        </p:nvPicPr>
        <p:blipFill>
          <a:blip r:embed="rId3"/>
          <a:stretch>
            <a:fillRect/>
          </a:stretch>
        </p:blipFill>
        <p:spPr>
          <a:xfrm>
            <a:off x="6123312" y="1509295"/>
            <a:ext cx="792088" cy="998192"/>
          </a:xfrm>
          <a:prstGeom prst="rect">
            <a:avLst/>
          </a:prstGeom>
        </p:spPr>
      </p:pic>
      <p:pic>
        <p:nvPicPr>
          <p:cNvPr id="3074" name="Picture 2" descr="le tranporteur : {tnt colis immense : tarif transporteur france - Devis  transport">
            <a:extLst>
              <a:ext uri="{FF2B5EF4-FFF2-40B4-BE49-F238E27FC236}">
                <a16:creationId xmlns:a16="http://schemas.microsoft.com/office/drawing/2014/main" id="{DD913CEE-CC95-4AC4-8571-8C2E22FCA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8581" flipH="1">
            <a:off x="7029303" y="1257022"/>
            <a:ext cx="1919465" cy="10237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s coûts du transport routier">
            <a:extLst>
              <a:ext uri="{FF2B5EF4-FFF2-40B4-BE49-F238E27FC236}">
                <a16:creationId xmlns:a16="http://schemas.microsoft.com/office/drawing/2014/main" id="{7E9936E0-3791-44D1-9B72-EB9464870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70716">
            <a:off x="4046114" y="2810968"/>
            <a:ext cx="1647835" cy="1779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emme D'affaires De Dessin Animé En Costume D'entreprise Assis Au Bureau De  Travail En Tapant Sur Ordinateur Portable | Vecteur Premium">
            <a:extLst>
              <a:ext uri="{FF2B5EF4-FFF2-40B4-BE49-F238E27FC236}">
                <a16:creationId xmlns:a16="http://schemas.microsoft.com/office/drawing/2014/main" id="{3B1A1862-B31F-45DE-BE8F-0EA69D2DFB8B}"/>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9400" t="6601" r="15001" b="6999"/>
          <a:stretch/>
        </p:blipFill>
        <p:spPr bwMode="auto">
          <a:xfrm>
            <a:off x="5835491" y="1993026"/>
            <a:ext cx="1485205" cy="169740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675838FF-84A9-431B-8659-4B604FE8FDC9}"/>
              </a:ext>
            </a:extLst>
          </p:cNvPr>
          <p:cNvSpPr txBox="1"/>
          <p:nvPr/>
        </p:nvSpPr>
        <p:spPr>
          <a:xfrm>
            <a:off x="6550050" y="3506480"/>
            <a:ext cx="11521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Exploitation</a:t>
            </a:r>
          </a:p>
        </p:txBody>
      </p:sp>
      <p:pic>
        <p:nvPicPr>
          <p:cNvPr id="3080" name="Picture 8" descr="Empotage et dépotage de conteneurs Lyon - Ecotra Logistics">
            <a:extLst>
              <a:ext uri="{FF2B5EF4-FFF2-40B4-BE49-F238E27FC236}">
                <a16:creationId xmlns:a16="http://schemas.microsoft.com/office/drawing/2014/main" id="{F2897CC2-C1FE-4A02-9707-85F5957D28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463" y="1199758"/>
            <a:ext cx="1317617" cy="9882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scompte commercial : définition, calcul et avantages - IONOS">
            <a:extLst>
              <a:ext uri="{FF2B5EF4-FFF2-40B4-BE49-F238E27FC236}">
                <a16:creationId xmlns:a16="http://schemas.microsoft.com/office/drawing/2014/main" id="{15A4DD88-8E2C-4328-940D-7D4DC2AB5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05833">
            <a:off x="4635660" y="1835802"/>
            <a:ext cx="1283426" cy="6737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arifs - Karoco Sen Bagages : Fret aérien et maritime vers le Sénégal,  Déménagement France Sénégal, Envoi de colis, Transport de véhicules">
            <a:extLst>
              <a:ext uri="{FF2B5EF4-FFF2-40B4-BE49-F238E27FC236}">
                <a16:creationId xmlns:a16="http://schemas.microsoft.com/office/drawing/2014/main" id="{E2BACCA0-2968-4705-B3DF-4EFFF724E1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15460">
            <a:off x="7353577" y="1723526"/>
            <a:ext cx="1562610" cy="158263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a marge commerciale : calcul, taux de marge, taux de marque et suivi">
            <a:extLst>
              <a:ext uri="{FF2B5EF4-FFF2-40B4-BE49-F238E27FC236}">
                <a16:creationId xmlns:a16="http://schemas.microsoft.com/office/drawing/2014/main" id="{D5EC2737-6818-44BD-A77C-0A8CE461FEBA}"/>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8255" y="3324233"/>
            <a:ext cx="2095521" cy="139397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829E93E3-A7E7-415E-B6E1-8DC8BFF14F9C}"/>
              </a:ext>
            </a:extLst>
          </p:cNvPr>
          <p:cNvPicPr>
            <a:picLocks noChangeAspect="1"/>
          </p:cNvPicPr>
          <p:nvPr/>
        </p:nvPicPr>
        <p:blipFill>
          <a:blip r:embed="rId11"/>
          <a:stretch>
            <a:fillRect/>
          </a:stretch>
        </p:blipFill>
        <p:spPr>
          <a:xfrm>
            <a:off x="7304112" y="4048199"/>
            <a:ext cx="762000" cy="685800"/>
          </a:xfrm>
          <a:prstGeom prst="rect">
            <a:avLst/>
          </a:prstGeom>
        </p:spPr>
      </p:pic>
      <p:pic>
        <p:nvPicPr>
          <p:cNvPr id="4" name="Image 3">
            <a:extLst>
              <a:ext uri="{FF2B5EF4-FFF2-40B4-BE49-F238E27FC236}">
                <a16:creationId xmlns:a16="http://schemas.microsoft.com/office/drawing/2014/main" id="{DEFD218F-1B90-400F-93EA-0BF6C2590DA4}"/>
              </a:ext>
            </a:extLst>
          </p:cNvPr>
          <p:cNvPicPr>
            <a:picLocks noChangeAspect="1"/>
          </p:cNvPicPr>
          <p:nvPr/>
        </p:nvPicPr>
        <p:blipFill>
          <a:blip r:embed="rId12"/>
          <a:stretch>
            <a:fillRect/>
          </a:stretch>
        </p:blipFill>
        <p:spPr>
          <a:xfrm>
            <a:off x="7848986" y="3378783"/>
            <a:ext cx="887669" cy="1134752"/>
          </a:xfrm>
          <a:prstGeom prst="rect">
            <a:avLst/>
          </a:prstGeom>
        </p:spPr>
      </p:pic>
      <p:pic>
        <p:nvPicPr>
          <p:cNvPr id="23" name="Image 22">
            <a:extLst>
              <a:ext uri="{FF2B5EF4-FFF2-40B4-BE49-F238E27FC236}">
                <a16:creationId xmlns:a16="http://schemas.microsoft.com/office/drawing/2014/main" id="{802B0F50-6F68-4541-B893-E74BA840E74C}"/>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8502339" y="1488896"/>
            <a:ext cx="586137" cy="452924"/>
          </a:xfrm>
          <a:prstGeom prst="rect">
            <a:avLst/>
          </a:prstGeom>
        </p:spPr>
      </p:pic>
      <p:pic>
        <p:nvPicPr>
          <p:cNvPr id="25" name="Image 24">
            <a:extLst>
              <a:ext uri="{FF2B5EF4-FFF2-40B4-BE49-F238E27FC236}">
                <a16:creationId xmlns:a16="http://schemas.microsoft.com/office/drawing/2014/main" id="{E44483C3-B1E1-49A9-B8EA-96D6F99DC0F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242218" y="2877785"/>
            <a:ext cx="656373" cy="382609"/>
          </a:xfrm>
          <a:prstGeom prst="rect">
            <a:avLst/>
          </a:prstGeom>
        </p:spPr>
      </p:pic>
      <p:pic>
        <p:nvPicPr>
          <p:cNvPr id="27" name="Image 26">
            <a:extLst>
              <a:ext uri="{FF2B5EF4-FFF2-40B4-BE49-F238E27FC236}">
                <a16:creationId xmlns:a16="http://schemas.microsoft.com/office/drawing/2014/main" id="{B595D9AC-BB0D-49BF-95D5-B50C9E6FA439}"/>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855003" y="1145484"/>
            <a:ext cx="586137" cy="410296"/>
          </a:xfrm>
          <a:prstGeom prst="rect">
            <a:avLst/>
          </a:prstGeom>
        </p:spPr>
      </p:pic>
      <p:pic>
        <p:nvPicPr>
          <p:cNvPr id="29" name="Image 28">
            <a:extLst>
              <a:ext uri="{FF2B5EF4-FFF2-40B4-BE49-F238E27FC236}">
                <a16:creationId xmlns:a16="http://schemas.microsoft.com/office/drawing/2014/main" id="{89946FB6-6A18-4C78-BA99-4AE10ABA25EE}"/>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004286" y="2008391"/>
            <a:ext cx="718073" cy="710225"/>
          </a:xfrm>
          <a:prstGeom prst="rect">
            <a:avLst/>
          </a:prstGeom>
        </p:spPr>
      </p:pic>
      <p:pic>
        <p:nvPicPr>
          <p:cNvPr id="31" name="Image 30">
            <a:extLst>
              <a:ext uri="{FF2B5EF4-FFF2-40B4-BE49-F238E27FC236}">
                <a16:creationId xmlns:a16="http://schemas.microsoft.com/office/drawing/2014/main" id="{E60CA0CC-1894-411C-92BE-BD1C94989B9B}"/>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5300625" y="1163745"/>
            <a:ext cx="500333" cy="469062"/>
          </a:xfrm>
          <a:prstGeom prst="rect">
            <a:avLst/>
          </a:prstGeom>
        </p:spPr>
      </p:pic>
      <p:sp>
        <p:nvSpPr>
          <p:cNvPr id="26" name="Rectangle avec coins rognés en diagonale 10">
            <a:extLst>
              <a:ext uri="{FF2B5EF4-FFF2-40B4-BE49-F238E27FC236}">
                <a16:creationId xmlns:a16="http://schemas.microsoft.com/office/drawing/2014/main" id="{97C688AF-A93A-4F18-A063-AE7F1CF5CDA8}"/>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C1.4</a:t>
            </a:r>
          </a:p>
        </p:txBody>
      </p:sp>
      <p:sp>
        <p:nvSpPr>
          <p:cNvPr id="28" name="Espace réservé du pied de page 5">
            <a:extLst>
              <a:ext uri="{FF2B5EF4-FFF2-40B4-BE49-F238E27FC236}">
                <a16:creationId xmlns:a16="http://schemas.microsoft.com/office/drawing/2014/main" id="{194E6FE8-BB90-4933-874D-549581E05CD0}"/>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54886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fade">
                                      <p:cBhvr>
                                        <p:cTn id="45" dur="500"/>
                                        <p:tgtEl>
                                          <p:spTgt spid="3074"/>
                                        </p:tgtEl>
                                      </p:cBhvr>
                                    </p:animEffect>
                                  </p:childTnLst>
                                </p:cTn>
                              </p:par>
                              <p:par>
                                <p:cTn id="46" presetID="10" presetClass="entr" presetSubtype="0" fill="hold" nodeType="withEffect">
                                  <p:stCondLst>
                                    <p:cond delay="0"/>
                                  </p:stCondLst>
                                  <p:childTnLst>
                                    <p:set>
                                      <p:cBhvr>
                                        <p:cTn id="47" dur="1" fill="hold">
                                          <p:stCondLst>
                                            <p:cond delay="0"/>
                                          </p:stCondLst>
                                        </p:cTn>
                                        <p:tgtEl>
                                          <p:spTgt spid="3082"/>
                                        </p:tgtEl>
                                        <p:attrNameLst>
                                          <p:attrName>style.visibility</p:attrName>
                                        </p:attrNameLst>
                                      </p:cBhvr>
                                      <p:to>
                                        <p:strVal val="visible"/>
                                      </p:to>
                                    </p:set>
                                    <p:animEffect transition="in" filter="fade">
                                      <p:cBhvr>
                                        <p:cTn id="48" dur="500"/>
                                        <p:tgtEl>
                                          <p:spTgt spid="308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3080"/>
                                        </p:tgtEl>
                                        <p:attrNameLst>
                                          <p:attrName>style.visibility</p:attrName>
                                        </p:attrNameLst>
                                      </p:cBhvr>
                                      <p:to>
                                        <p:strVal val="visible"/>
                                      </p:to>
                                    </p:set>
                                    <p:animEffect transition="in" filter="fade">
                                      <p:cBhvr>
                                        <p:cTn id="58" dur="500"/>
                                        <p:tgtEl>
                                          <p:spTgt spid="3080"/>
                                        </p:tgtEl>
                                      </p:cBhvr>
                                    </p:animEffect>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3078"/>
                                        </p:tgtEl>
                                        <p:attrNameLst>
                                          <p:attrName>style.visibility</p:attrName>
                                        </p:attrNameLst>
                                      </p:cBhvr>
                                      <p:to>
                                        <p:strVal val="visible"/>
                                      </p:to>
                                    </p:set>
                                    <p:animEffect transition="in" filter="fade">
                                      <p:cBhvr>
                                        <p:cTn id="64" dur="500"/>
                                        <p:tgtEl>
                                          <p:spTgt spid="307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par>
                                <p:cTn id="78" presetID="10" presetClass="entr" presetSubtype="0" fill="hold"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9" grpId="0" animBg="1"/>
      <p:bldP spid="1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CED6397D-1613-4E30-B6AB-FFD2E6503EF2}"/>
              </a:ext>
            </a:extLst>
          </p:cNvPr>
          <p:cNvPicPr>
            <a:picLocks noChangeAspect="1"/>
          </p:cNvPicPr>
          <p:nvPr/>
        </p:nvPicPr>
        <p:blipFill>
          <a:blip r:embed="rId3"/>
          <a:stretch>
            <a:fillRect/>
          </a:stretch>
        </p:blipFill>
        <p:spPr>
          <a:xfrm>
            <a:off x="8078275" y="1994590"/>
            <a:ext cx="762000" cy="685800"/>
          </a:xfrm>
          <a:prstGeom prst="rect">
            <a:avLst/>
          </a:prstGeom>
        </p:spPr>
      </p:pic>
      <p:pic>
        <p:nvPicPr>
          <p:cNvPr id="22" name="Picture 16" descr="Votre marchandise est-elle bien assurée ? - OLNAFRET">
            <a:extLst>
              <a:ext uri="{FF2B5EF4-FFF2-40B4-BE49-F238E27FC236}">
                <a16:creationId xmlns:a16="http://schemas.microsoft.com/office/drawing/2014/main" id="{1F1D3517-0D3B-4025-B7E1-7A93EE1500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63" t="23446"/>
          <a:stretch/>
        </p:blipFill>
        <p:spPr bwMode="auto">
          <a:xfrm rot="1778785">
            <a:off x="7012258" y="3815699"/>
            <a:ext cx="1305709" cy="7212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3B3E16E-763C-4FFA-939E-6FC14E88B667}"/>
              </a:ext>
            </a:extLst>
          </p:cNvPr>
          <p:cNvSpPr txBox="1"/>
          <p:nvPr/>
        </p:nvSpPr>
        <p:spPr>
          <a:xfrm>
            <a:off x="1043608" y="123478"/>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C1 – Préparer les opérations de transport</a:t>
            </a:r>
          </a:p>
        </p:txBody>
      </p:sp>
      <p:sp>
        <p:nvSpPr>
          <p:cNvPr id="6" name="Rectangle : carré corné 5">
            <a:extLst>
              <a:ext uri="{FF2B5EF4-FFF2-40B4-BE49-F238E27FC236}">
                <a16:creationId xmlns:a16="http://schemas.microsoft.com/office/drawing/2014/main" id="{34BE8455-A010-41EC-B140-9CD80B023ADB}"/>
              </a:ext>
            </a:extLst>
          </p:cNvPr>
          <p:cNvSpPr/>
          <p:nvPr/>
        </p:nvSpPr>
        <p:spPr>
          <a:xfrm>
            <a:off x="350036" y="1709437"/>
            <a:ext cx="1367054"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C1.S6</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prestations associées</a:t>
            </a:r>
          </a:p>
        </p:txBody>
      </p:sp>
      <p:sp>
        <p:nvSpPr>
          <p:cNvPr id="14" name="Rectangle : carré corné 13">
            <a:extLst>
              <a:ext uri="{FF2B5EF4-FFF2-40B4-BE49-F238E27FC236}">
                <a16:creationId xmlns:a16="http://schemas.microsoft.com/office/drawing/2014/main" id="{E6C00E51-6C1B-44F7-B90D-6C1E99391F70}"/>
              </a:ext>
            </a:extLst>
          </p:cNvPr>
          <p:cNvSpPr/>
          <p:nvPr/>
        </p:nvSpPr>
        <p:spPr>
          <a:xfrm>
            <a:off x="7521776" y="3025864"/>
            <a:ext cx="1383214" cy="849353"/>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C1.S29</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assurances</a:t>
            </a:r>
          </a:p>
        </p:txBody>
      </p:sp>
      <p:sp>
        <p:nvSpPr>
          <p:cNvPr id="15" name="Rectangle : carré corné 14">
            <a:extLst>
              <a:ext uri="{FF2B5EF4-FFF2-40B4-BE49-F238E27FC236}">
                <a16:creationId xmlns:a16="http://schemas.microsoft.com/office/drawing/2014/main" id="{95BF5A9E-D28E-4D92-8DEC-BB6196559E46}"/>
              </a:ext>
            </a:extLst>
          </p:cNvPr>
          <p:cNvSpPr/>
          <p:nvPr/>
        </p:nvSpPr>
        <p:spPr>
          <a:xfrm>
            <a:off x="5623542" y="2965525"/>
            <a:ext cx="1367056"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C1.S28</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cotation</a:t>
            </a:r>
          </a:p>
        </p:txBody>
      </p:sp>
      <p:sp>
        <p:nvSpPr>
          <p:cNvPr id="21" name="Rectangle : carré corné 20">
            <a:extLst>
              <a:ext uri="{FF2B5EF4-FFF2-40B4-BE49-F238E27FC236}">
                <a16:creationId xmlns:a16="http://schemas.microsoft.com/office/drawing/2014/main" id="{C69942C8-2F23-4AFF-B98F-6F93101A069B}"/>
              </a:ext>
            </a:extLst>
          </p:cNvPr>
          <p:cNvSpPr/>
          <p:nvPr/>
        </p:nvSpPr>
        <p:spPr>
          <a:xfrm>
            <a:off x="3023827" y="2097035"/>
            <a:ext cx="1367054"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C1.S12</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termes du commerce international</a:t>
            </a:r>
          </a:p>
        </p:txBody>
      </p:sp>
      <p:sp>
        <p:nvSpPr>
          <p:cNvPr id="13" name="Rectangle : carré corné 12">
            <a:extLst>
              <a:ext uri="{FF2B5EF4-FFF2-40B4-BE49-F238E27FC236}">
                <a16:creationId xmlns:a16="http://schemas.microsoft.com/office/drawing/2014/main" id="{77B2D185-C75A-454D-8A36-90F12E6C99F6}"/>
              </a:ext>
            </a:extLst>
          </p:cNvPr>
          <p:cNvSpPr/>
          <p:nvPr/>
        </p:nvSpPr>
        <p:spPr>
          <a:xfrm>
            <a:off x="5070904" y="1692861"/>
            <a:ext cx="1367054"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C1.S14</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communication professionnelle orale et écrite</a:t>
            </a:r>
          </a:p>
        </p:txBody>
      </p:sp>
      <p:sp>
        <p:nvSpPr>
          <p:cNvPr id="16" name="Rectangle : carré corné 15">
            <a:extLst>
              <a:ext uri="{FF2B5EF4-FFF2-40B4-BE49-F238E27FC236}">
                <a16:creationId xmlns:a16="http://schemas.microsoft.com/office/drawing/2014/main" id="{27053A4A-C3E2-45C4-9F45-84C6907DF794}"/>
              </a:ext>
            </a:extLst>
          </p:cNvPr>
          <p:cNvSpPr/>
          <p:nvPr/>
        </p:nvSpPr>
        <p:spPr>
          <a:xfrm>
            <a:off x="6923188" y="1417954"/>
            <a:ext cx="1367054"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C1.S15</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moyens et outils de communication</a:t>
            </a:r>
          </a:p>
        </p:txBody>
      </p:sp>
      <p:sp>
        <p:nvSpPr>
          <p:cNvPr id="17" name="Rectangle : carré corné 16">
            <a:extLst>
              <a:ext uri="{FF2B5EF4-FFF2-40B4-BE49-F238E27FC236}">
                <a16:creationId xmlns:a16="http://schemas.microsoft.com/office/drawing/2014/main" id="{92A12C3A-4F25-4BDC-B440-F2950D6102E3}"/>
              </a:ext>
            </a:extLst>
          </p:cNvPr>
          <p:cNvSpPr/>
          <p:nvPr/>
        </p:nvSpPr>
        <p:spPr>
          <a:xfrm>
            <a:off x="3495793" y="3128068"/>
            <a:ext cx="1593081" cy="849354"/>
          </a:xfrm>
          <a:prstGeom prst="foldedCorner">
            <a:avLst/>
          </a:prstGeom>
          <a:gradFill>
            <a:gsLst>
              <a:gs pos="0">
                <a:schemeClr val="accent1">
                  <a:tint val="50000"/>
                  <a:satMod val="300000"/>
                </a:schemeClr>
              </a:gs>
              <a:gs pos="35000">
                <a:schemeClr val="accent1">
                  <a:tint val="37000"/>
                  <a:satMod val="300000"/>
                </a:schemeClr>
              </a:gs>
              <a:gs pos="67500">
                <a:srgbClr val="DBE6E1"/>
              </a:gs>
              <a:gs pos="100000">
                <a:schemeClr val="accent1">
                  <a:tint val="15000"/>
                  <a:satMod val="350000"/>
                </a:schemeClr>
              </a:gs>
            </a:gsLst>
            <a:lin ang="16200000" scaled="1"/>
          </a:gradFill>
          <a:ln w="25400">
            <a:solidFill>
              <a:schemeClr val="accent5"/>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2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C1.S27</a:t>
            </a:r>
            <a:endParaRPr lang="fr-FR" sz="14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logiciels bureautiques, les progiciels</a:t>
            </a:r>
          </a:p>
        </p:txBody>
      </p:sp>
      <p:sp>
        <p:nvSpPr>
          <p:cNvPr id="18" name="ZoneTexte 17">
            <a:extLst>
              <a:ext uri="{FF2B5EF4-FFF2-40B4-BE49-F238E27FC236}">
                <a16:creationId xmlns:a16="http://schemas.microsoft.com/office/drawing/2014/main" id="{24D9E1CE-BEB8-43CC-B16E-A698CD395547}"/>
              </a:ext>
            </a:extLst>
          </p:cNvPr>
          <p:cNvSpPr txBox="1"/>
          <p:nvPr/>
        </p:nvSpPr>
        <p:spPr>
          <a:xfrm>
            <a:off x="1907704" y="693803"/>
            <a:ext cx="6048672"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Les savoirs et limites de savoirs de la compétence C1.4</a:t>
            </a:r>
          </a:p>
        </p:txBody>
      </p:sp>
      <p:pic>
        <p:nvPicPr>
          <p:cNvPr id="23" name="Image 22">
            <a:extLst>
              <a:ext uri="{FF2B5EF4-FFF2-40B4-BE49-F238E27FC236}">
                <a16:creationId xmlns:a16="http://schemas.microsoft.com/office/drawing/2014/main" id="{00666831-CE95-47B1-865C-D2F75B391985}"/>
              </a:ext>
            </a:extLst>
          </p:cNvPr>
          <p:cNvPicPr>
            <a:picLocks noChangeAspect="1"/>
          </p:cNvPicPr>
          <p:nvPr/>
        </p:nvPicPr>
        <p:blipFill>
          <a:blip r:embed="rId5"/>
          <a:stretch>
            <a:fillRect/>
          </a:stretch>
        </p:blipFill>
        <p:spPr>
          <a:xfrm>
            <a:off x="1283823" y="608129"/>
            <a:ext cx="383032" cy="600274"/>
          </a:xfrm>
          <a:prstGeom prst="rect">
            <a:avLst/>
          </a:prstGeom>
        </p:spPr>
      </p:pic>
      <p:pic>
        <p:nvPicPr>
          <p:cNvPr id="24" name="Image 23">
            <a:extLst>
              <a:ext uri="{FF2B5EF4-FFF2-40B4-BE49-F238E27FC236}">
                <a16:creationId xmlns:a16="http://schemas.microsoft.com/office/drawing/2014/main" id="{CA9D89CA-0155-49DD-A83D-C72F7FEF8592}"/>
              </a:ext>
            </a:extLst>
          </p:cNvPr>
          <p:cNvPicPr>
            <a:picLocks noChangeAspect="1"/>
          </p:cNvPicPr>
          <p:nvPr/>
        </p:nvPicPr>
        <p:blipFill>
          <a:blip r:embed="rId6"/>
          <a:stretch>
            <a:fillRect/>
          </a:stretch>
        </p:blipFill>
        <p:spPr>
          <a:xfrm>
            <a:off x="8197225" y="592534"/>
            <a:ext cx="445078" cy="557831"/>
          </a:xfrm>
          <a:prstGeom prst="rect">
            <a:avLst/>
          </a:prstGeom>
        </p:spPr>
      </p:pic>
      <p:pic>
        <p:nvPicPr>
          <p:cNvPr id="25" name="Image 24">
            <a:extLst>
              <a:ext uri="{FF2B5EF4-FFF2-40B4-BE49-F238E27FC236}">
                <a16:creationId xmlns:a16="http://schemas.microsoft.com/office/drawing/2014/main" id="{39ED586D-E554-447D-A2E6-2BB3363CC9B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7301" y="2121273"/>
            <a:ext cx="842312" cy="833106"/>
          </a:xfrm>
          <a:prstGeom prst="rect">
            <a:avLst/>
          </a:prstGeom>
        </p:spPr>
      </p:pic>
      <p:pic>
        <p:nvPicPr>
          <p:cNvPr id="26" name="Image 25">
            <a:extLst>
              <a:ext uri="{FF2B5EF4-FFF2-40B4-BE49-F238E27FC236}">
                <a16:creationId xmlns:a16="http://schemas.microsoft.com/office/drawing/2014/main" id="{A5DE2C07-18A8-4B38-AD38-2D20B1ACC6D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247105" y="1359831"/>
            <a:ext cx="597354" cy="560019"/>
          </a:xfrm>
          <a:prstGeom prst="rect">
            <a:avLst/>
          </a:prstGeom>
        </p:spPr>
      </p:pic>
      <p:pic>
        <p:nvPicPr>
          <p:cNvPr id="27" name="Picture 10" descr="Tarifs - Karoco Sen Bagages : Fret aérien et maritime vers le Sénégal,  Déménagement France Sénégal, Envoi de colis, Transport de véhicules">
            <a:extLst>
              <a:ext uri="{FF2B5EF4-FFF2-40B4-BE49-F238E27FC236}">
                <a16:creationId xmlns:a16="http://schemas.microsoft.com/office/drawing/2014/main" id="{3D44EF56-30EE-4F5A-A140-BA65DDA7A4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15460">
            <a:off x="1232419" y="2964178"/>
            <a:ext cx="1463419" cy="14821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arré corné 10">
            <a:extLst>
              <a:ext uri="{FF2B5EF4-FFF2-40B4-BE49-F238E27FC236}">
                <a16:creationId xmlns:a16="http://schemas.microsoft.com/office/drawing/2014/main" id="{D599A568-955C-43C2-AE36-0F2D16B8ABB5}"/>
              </a:ext>
            </a:extLst>
          </p:cNvPr>
          <p:cNvSpPr/>
          <p:nvPr/>
        </p:nvSpPr>
        <p:spPr>
          <a:xfrm>
            <a:off x="546384" y="3756961"/>
            <a:ext cx="1367054" cy="849354"/>
          </a:xfrm>
          <a:prstGeom prst="foldedCorner">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endParaRPr>
          </a:p>
          <a:p>
            <a:pPr algn="ctr">
              <a:defRPr/>
            </a:pP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C1.S26</a:t>
            </a:r>
            <a:endParaRPr lang="fr-FR" sz="1600" b="1" dirty="0">
              <a:solidFill>
                <a:schemeClr val="accent1">
                  <a:lumMod val="90000"/>
                  <a:lumOff val="1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Les grilles tarifaires</a:t>
            </a:r>
          </a:p>
        </p:txBody>
      </p:sp>
      <p:pic>
        <p:nvPicPr>
          <p:cNvPr id="28" name="Picture 14" descr="Incoterms® 2020 Explained - The Complete Guide | IncoDocs">
            <a:extLst>
              <a:ext uri="{FF2B5EF4-FFF2-40B4-BE49-F238E27FC236}">
                <a16:creationId xmlns:a16="http://schemas.microsoft.com/office/drawing/2014/main" id="{70A8B03D-5C37-4A3E-9528-3A8F854D0EDE}"/>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30434">
            <a:off x="2010510" y="1479224"/>
            <a:ext cx="1475656" cy="830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a marge commerciale : calcul, taux de marge, taux de marque et suivi">
            <a:extLst>
              <a:ext uri="{FF2B5EF4-FFF2-40B4-BE49-F238E27FC236}">
                <a16:creationId xmlns:a16="http://schemas.microsoft.com/office/drawing/2014/main" id="{AB955315-D5F9-4967-97D5-7A8E3E01A66C}"/>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4272" y="3470906"/>
            <a:ext cx="1955960" cy="13011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daction et communication la stratége du marketing - LLRedac">
            <a:extLst>
              <a:ext uri="{FF2B5EF4-FFF2-40B4-BE49-F238E27FC236}">
                <a16:creationId xmlns:a16="http://schemas.microsoft.com/office/drawing/2014/main" id="{9C9F3470-DA9E-42B5-BDD9-BFB0BA7C232C}"/>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003" y="1177420"/>
            <a:ext cx="1838539" cy="6384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es meilleurs logiciels de gestion logistique et transport - SupplyChainInfo">
            <a:extLst>
              <a:ext uri="{FF2B5EF4-FFF2-40B4-BE49-F238E27FC236}">
                <a16:creationId xmlns:a16="http://schemas.microsoft.com/office/drawing/2014/main" id="{DC93F6C1-26EB-4AD9-A1E5-5FBB8F1D5A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78401">
            <a:off x="2922830" y="3836135"/>
            <a:ext cx="1473502" cy="769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mmunication Téléphonique Illustration Concept Sur Blanc Clip Art Libres  De Droits , Vecteurs Et Illustration. Image 15579415.">
            <a:extLst>
              <a:ext uri="{FF2B5EF4-FFF2-40B4-BE49-F238E27FC236}">
                <a16:creationId xmlns:a16="http://schemas.microsoft.com/office/drawing/2014/main" id="{83048E19-38A9-4C30-AE33-6BA99E0E718C}"/>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7678" y="2138108"/>
            <a:ext cx="1132251" cy="80732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avec coins rognés en diagonale 10">
            <a:extLst>
              <a:ext uri="{FF2B5EF4-FFF2-40B4-BE49-F238E27FC236}">
                <a16:creationId xmlns:a16="http://schemas.microsoft.com/office/drawing/2014/main" id="{794C23E1-92B3-4D16-B138-8FF97FEA17A1}"/>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C1.4</a:t>
            </a:r>
          </a:p>
        </p:txBody>
      </p:sp>
      <p:sp>
        <p:nvSpPr>
          <p:cNvPr id="33" name="Espace réservé du pied de page 5">
            <a:extLst>
              <a:ext uri="{FF2B5EF4-FFF2-40B4-BE49-F238E27FC236}">
                <a16:creationId xmlns:a16="http://schemas.microsoft.com/office/drawing/2014/main" id="{CBEBFBA7-C6F3-41B7-8A44-8EFC94B1EA56}"/>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3707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nodeType="withEffect">
                                  <p:stCondLst>
                                    <p:cond delay="0"/>
                                  </p:stCondLst>
                                  <p:childTnLst>
                                    <p:set>
                                      <p:cBhvr>
                                        <p:cTn id="64" dur="1" fill="hold">
                                          <p:stCondLst>
                                            <p:cond delay="0"/>
                                          </p:stCondLst>
                                        </p:cTn>
                                        <p:tgtEl>
                                          <p:spTgt spid="4100"/>
                                        </p:tgtEl>
                                        <p:attrNameLst>
                                          <p:attrName>style.visibility</p:attrName>
                                        </p:attrNameLst>
                                      </p:cBhvr>
                                      <p:to>
                                        <p:strVal val="visible"/>
                                      </p:to>
                                    </p:set>
                                    <p:animEffect transition="in" filter="fade">
                                      <p:cBhvr>
                                        <p:cTn id="65" dur="500"/>
                                        <p:tgtEl>
                                          <p:spTgt spid="4100"/>
                                        </p:tgtEl>
                                      </p:cBhvr>
                                    </p:animEffect>
                                  </p:childTnLst>
                                </p:cTn>
                              </p:par>
                              <p:par>
                                <p:cTn id="66" presetID="10" presetClass="entr" presetSubtype="0" fill="hold" nodeType="withEffect">
                                  <p:stCondLst>
                                    <p:cond delay="0"/>
                                  </p:stCondLst>
                                  <p:childTnLst>
                                    <p:set>
                                      <p:cBhvr>
                                        <p:cTn id="67" dur="1" fill="hold">
                                          <p:stCondLst>
                                            <p:cond delay="0"/>
                                          </p:stCondLst>
                                        </p:cTn>
                                        <p:tgtEl>
                                          <p:spTgt spid="4102"/>
                                        </p:tgtEl>
                                        <p:attrNameLst>
                                          <p:attrName>style.visibility</p:attrName>
                                        </p:attrNameLst>
                                      </p:cBhvr>
                                      <p:to>
                                        <p:strVal val="visible"/>
                                      </p:to>
                                    </p:set>
                                    <p:animEffect transition="in" filter="fade">
                                      <p:cBhvr>
                                        <p:cTn id="6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21" grpId="0" animBg="1"/>
      <p:bldP spid="13" grpId="0" animBg="1"/>
      <p:bldP spid="16" grpId="0" animBg="1"/>
      <p:bldP spid="17" grpId="0" animBg="1"/>
      <p:bldP spid="1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égende : flèche vers le bas 12">
            <a:extLst>
              <a:ext uri="{FF2B5EF4-FFF2-40B4-BE49-F238E27FC236}">
                <a16:creationId xmlns:a16="http://schemas.microsoft.com/office/drawing/2014/main" id="{8F1855C6-AA5A-4D26-BF8E-E172F8EDF0B0}"/>
              </a:ext>
            </a:extLst>
          </p:cNvPr>
          <p:cNvSpPr/>
          <p:nvPr/>
        </p:nvSpPr>
        <p:spPr>
          <a:xfrm>
            <a:off x="411219" y="2427734"/>
            <a:ext cx="3800203"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Activité 1</a:t>
            </a:r>
            <a:r>
              <a:rPr lang="fr-FR" sz="1400" b="1" dirty="0">
                <a:solidFill>
                  <a:srgbClr val="005841">
                    <a:lumMod val="90000"/>
                    <a:lumOff val="10000"/>
                  </a:srgbClr>
                </a:solidFill>
                <a:latin typeface="Calibri" panose="020F0502020204030204" pitchFamily="34" charset="0"/>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 </a:t>
            </a:r>
            <a:r>
              <a:rPr lang="fr-FR" sz="1400" b="1" dirty="0">
                <a:solidFill>
                  <a:srgbClr val="005841">
                    <a:lumMod val="90000"/>
                    <a:lumOff val="10000"/>
                  </a:srgbClr>
                </a:solidFill>
                <a:latin typeface="Calibri" panose="020F0502020204030204" pitchFamily="34" charset="0"/>
                <a:cs typeface="Calibri" panose="020F0502020204030204" pitchFamily="34" charset="0"/>
              </a:rPr>
              <a:t>: La prise en compte de la demande du client/donneur d’ordre</a:t>
            </a:r>
          </a:p>
        </p:txBody>
      </p:sp>
      <p:sp>
        <p:nvSpPr>
          <p:cNvPr id="17" name="Légende : flèche vers le bas 16">
            <a:extLst>
              <a:ext uri="{FF2B5EF4-FFF2-40B4-BE49-F238E27FC236}">
                <a16:creationId xmlns:a16="http://schemas.microsoft.com/office/drawing/2014/main" id="{53F707E9-40C0-4615-8249-06002BB9C44B}"/>
              </a:ext>
            </a:extLst>
          </p:cNvPr>
          <p:cNvSpPr/>
          <p:nvPr/>
        </p:nvSpPr>
        <p:spPr>
          <a:xfrm>
            <a:off x="4932107" y="2456237"/>
            <a:ext cx="3800674"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 1</a:t>
            </a:r>
            <a:r>
              <a:rPr lang="fr-FR" sz="1400" b="1" dirty="0">
                <a:solidFill>
                  <a:srgbClr val="005841">
                    <a:lumMod val="90000"/>
                    <a:lumOff val="10000"/>
                  </a:srgbClr>
                </a:solidFill>
                <a:latin typeface="Calibri" panose="020F0502020204030204" pitchFamily="34" charset="0"/>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 </a:t>
            </a:r>
            <a:r>
              <a:rPr lang="fr-FR" sz="1400" b="1" dirty="0">
                <a:solidFill>
                  <a:srgbClr val="005841">
                    <a:lumMod val="90000"/>
                    <a:lumOff val="10000"/>
                  </a:srgbClr>
                </a:solidFill>
                <a:latin typeface="Calibri" panose="020F0502020204030204" pitchFamily="34" charset="0"/>
                <a:cs typeface="Calibri" panose="020F0502020204030204" pitchFamily="34" charset="0"/>
              </a:rPr>
              <a:t>: Prendre en compte la demande du client/donneur d’ordre</a:t>
            </a:r>
          </a:p>
        </p:txBody>
      </p:sp>
      <p:sp>
        <p:nvSpPr>
          <p:cNvPr id="2" name="ZoneTexte 1">
            <a:extLst>
              <a:ext uri="{FF2B5EF4-FFF2-40B4-BE49-F238E27FC236}">
                <a16:creationId xmlns:a16="http://schemas.microsoft.com/office/drawing/2014/main" id="{DEB683CC-72DE-41A2-8D31-231843A487A3}"/>
              </a:ext>
            </a:extLst>
          </p:cNvPr>
          <p:cNvSpPr txBox="1"/>
          <p:nvPr/>
        </p:nvSpPr>
        <p:spPr>
          <a:xfrm>
            <a:off x="683568" y="3229018"/>
            <a:ext cx="3511811" cy="1384995"/>
          </a:xfrm>
          <a:prstGeom prst="rect">
            <a:avLst/>
          </a:prstGeom>
          <a:noFill/>
        </p:spPr>
        <p:txBody>
          <a:bodyPr wrap="square" rtlCol="0">
            <a:spAutoFit/>
          </a:bodyPr>
          <a:lstStyle/>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Tâche 1</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(A1.1T1) </a:t>
            </a:r>
            <a:r>
              <a:rPr lang="fr-FR" sz="1400" b="1" dirty="0">
                <a:solidFill>
                  <a:srgbClr val="00B050"/>
                </a:solidFill>
                <a:latin typeface="Calibri" panose="020F0502020204030204" pitchFamily="34" charset="0"/>
                <a:cs typeface="Calibri" panose="020F0502020204030204" pitchFamily="34" charset="0"/>
              </a:rPr>
              <a:t>: La réception de la demande de transport en national ou international</a:t>
            </a:r>
          </a:p>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Tâche 2</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(A1.1T2) </a:t>
            </a:r>
            <a:r>
              <a:rPr lang="fr-FR" sz="1400" b="1" dirty="0">
                <a:solidFill>
                  <a:srgbClr val="00B050"/>
                </a:solidFill>
                <a:latin typeface="Calibri" panose="020F0502020204030204" pitchFamily="34" charset="0"/>
                <a:cs typeface="Calibri" panose="020F0502020204030204" pitchFamily="34" charset="0"/>
              </a:rPr>
              <a:t>: …/…</a:t>
            </a:r>
          </a:p>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Tâche 3</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(A1.1T3) </a:t>
            </a:r>
            <a:r>
              <a:rPr lang="fr-FR" sz="1400" b="1" dirty="0">
                <a:solidFill>
                  <a:srgbClr val="00B050"/>
                </a:solidFill>
                <a:latin typeface="Calibri" panose="020F0502020204030204" pitchFamily="34" charset="0"/>
                <a:cs typeface="Calibri" panose="020F0502020204030204" pitchFamily="34" charset="0"/>
              </a:rPr>
              <a:t>: …/…</a:t>
            </a:r>
          </a:p>
          <a:p>
            <a:r>
              <a:rPr lang="fr-FR" sz="1400" b="1" dirty="0">
                <a:solidFill>
                  <a:srgbClr val="00B050"/>
                </a:solidFill>
                <a:latin typeface="Calibri" panose="020F0502020204030204" pitchFamily="34" charset="0"/>
                <a:cs typeface="Calibri" panose="020F0502020204030204" pitchFamily="34" charset="0"/>
              </a:rPr>
              <a:t>…/… </a:t>
            </a:r>
          </a:p>
        </p:txBody>
      </p:sp>
      <p:sp>
        <p:nvSpPr>
          <p:cNvPr id="22" name="ZoneTexte 21">
            <a:extLst>
              <a:ext uri="{FF2B5EF4-FFF2-40B4-BE49-F238E27FC236}">
                <a16:creationId xmlns:a16="http://schemas.microsoft.com/office/drawing/2014/main" id="{2BCCC6ED-54B1-4798-9A1D-5CE99124E5B7}"/>
              </a:ext>
            </a:extLst>
          </p:cNvPr>
          <p:cNvSpPr txBox="1"/>
          <p:nvPr/>
        </p:nvSpPr>
        <p:spPr>
          <a:xfrm>
            <a:off x="5292080" y="3220384"/>
            <a:ext cx="3672408" cy="1384995"/>
          </a:xfrm>
          <a:prstGeom prst="rect">
            <a:avLst/>
          </a:prstGeom>
          <a:noFill/>
        </p:spPr>
        <p:txBody>
          <a:bodyPr wrap="square" rtlCol="0">
            <a:spAutoFit/>
          </a:bodyPr>
          <a:lstStyle/>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 détaillée 1</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(A1.1C1) </a:t>
            </a:r>
            <a:r>
              <a:rPr lang="fr-FR" sz="1400" b="1" dirty="0">
                <a:solidFill>
                  <a:srgbClr val="00B050"/>
                </a:solidFill>
                <a:latin typeface="Calibri" panose="020F0502020204030204" pitchFamily="34" charset="0"/>
                <a:cs typeface="Calibri" panose="020F0502020204030204" pitchFamily="34" charset="0"/>
              </a:rPr>
              <a:t>: Collecter les informations nécessaires au traitement de la demande en français ou en langue étrangère</a:t>
            </a:r>
          </a:p>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 détaillée 2</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(A1.1C2) </a:t>
            </a:r>
            <a:r>
              <a:rPr lang="fr-FR" sz="1400" b="1" dirty="0">
                <a:solidFill>
                  <a:srgbClr val="00B050"/>
                </a:solidFill>
                <a:latin typeface="Calibri" panose="020F0502020204030204" pitchFamily="34" charset="0"/>
                <a:cs typeface="Calibri" panose="020F0502020204030204" pitchFamily="34" charset="0"/>
              </a:rPr>
              <a:t>: …/…</a:t>
            </a:r>
          </a:p>
          <a:p>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 détaillée 3</a:t>
            </a:r>
            <a:r>
              <a:rPr lang="fr-FR" sz="1400" b="1"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(A1.1C3) </a:t>
            </a:r>
            <a:r>
              <a:rPr lang="fr-FR" sz="1400" b="1" dirty="0">
                <a:solidFill>
                  <a:srgbClr val="00B050"/>
                </a:solidFill>
                <a:latin typeface="Calibri" panose="020F0502020204030204" pitchFamily="34" charset="0"/>
                <a:cs typeface="Calibri" panose="020F0502020204030204" pitchFamily="34" charset="0"/>
              </a:rPr>
              <a:t>: …/…</a:t>
            </a:r>
          </a:p>
          <a:p>
            <a:r>
              <a:rPr lang="fr-FR" sz="1400" b="1" dirty="0">
                <a:solidFill>
                  <a:srgbClr val="00B050"/>
                </a:solidFill>
                <a:latin typeface="Calibri" panose="020F0502020204030204" pitchFamily="34" charset="0"/>
                <a:cs typeface="Calibri" panose="020F0502020204030204" pitchFamily="34" charset="0"/>
              </a:rPr>
              <a:t>…/… </a:t>
            </a:r>
          </a:p>
        </p:txBody>
      </p:sp>
      <p:pic>
        <p:nvPicPr>
          <p:cNvPr id="24" name="Image 23">
            <a:extLst>
              <a:ext uri="{FF2B5EF4-FFF2-40B4-BE49-F238E27FC236}">
                <a16:creationId xmlns:a16="http://schemas.microsoft.com/office/drawing/2014/main" id="{A6E21D73-F769-4083-ACD3-C994CDF9F39F}"/>
              </a:ext>
            </a:extLst>
          </p:cNvPr>
          <p:cNvPicPr>
            <a:picLocks noChangeAspect="1"/>
          </p:cNvPicPr>
          <p:nvPr/>
        </p:nvPicPr>
        <p:blipFill>
          <a:blip r:embed="rId3"/>
          <a:stretch>
            <a:fillRect/>
          </a:stretch>
        </p:blipFill>
        <p:spPr>
          <a:xfrm>
            <a:off x="395176" y="3344859"/>
            <a:ext cx="238125" cy="114300"/>
          </a:xfrm>
          <a:prstGeom prst="rect">
            <a:avLst/>
          </a:prstGeom>
        </p:spPr>
      </p:pic>
      <p:pic>
        <p:nvPicPr>
          <p:cNvPr id="25" name="Image 24">
            <a:extLst>
              <a:ext uri="{FF2B5EF4-FFF2-40B4-BE49-F238E27FC236}">
                <a16:creationId xmlns:a16="http://schemas.microsoft.com/office/drawing/2014/main" id="{21C771C1-AF4C-40EE-964F-B9ADFB3C949A}"/>
              </a:ext>
            </a:extLst>
          </p:cNvPr>
          <p:cNvPicPr>
            <a:picLocks noChangeAspect="1"/>
          </p:cNvPicPr>
          <p:nvPr/>
        </p:nvPicPr>
        <p:blipFill>
          <a:blip r:embed="rId3"/>
          <a:stretch>
            <a:fillRect/>
          </a:stretch>
        </p:blipFill>
        <p:spPr>
          <a:xfrm>
            <a:off x="398478" y="3977762"/>
            <a:ext cx="238125" cy="114300"/>
          </a:xfrm>
          <a:prstGeom prst="rect">
            <a:avLst/>
          </a:prstGeom>
        </p:spPr>
      </p:pic>
      <p:pic>
        <p:nvPicPr>
          <p:cNvPr id="26" name="Image 25">
            <a:extLst>
              <a:ext uri="{FF2B5EF4-FFF2-40B4-BE49-F238E27FC236}">
                <a16:creationId xmlns:a16="http://schemas.microsoft.com/office/drawing/2014/main" id="{2259CF4B-CF93-46E7-AD16-1FA8377A3DD5}"/>
              </a:ext>
            </a:extLst>
          </p:cNvPr>
          <p:cNvPicPr>
            <a:picLocks noChangeAspect="1"/>
          </p:cNvPicPr>
          <p:nvPr/>
        </p:nvPicPr>
        <p:blipFill>
          <a:blip r:embed="rId3"/>
          <a:stretch>
            <a:fillRect/>
          </a:stretch>
        </p:blipFill>
        <p:spPr>
          <a:xfrm>
            <a:off x="398478" y="4164070"/>
            <a:ext cx="238125" cy="114300"/>
          </a:xfrm>
          <a:prstGeom prst="rect">
            <a:avLst/>
          </a:prstGeom>
        </p:spPr>
      </p:pic>
      <p:pic>
        <p:nvPicPr>
          <p:cNvPr id="27" name="Image 26">
            <a:extLst>
              <a:ext uri="{FF2B5EF4-FFF2-40B4-BE49-F238E27FC236}">
                <a16:creationId xmlns:a16="http://schemas.microsoft.com/office/drawing/2014/main" id="{7B1FDED3-FA9E-4A8F-A6C1-EC9A678165CE}"/>
              </a:ext>
            </a:extLst>
          </p:cNvPr>
          <p:cNvPicPr>
            <a:picLocks noChangeAspect="1"/>
          </p:cNvPicPr>
          <p:nvPr/>
        </p:nvPicPr>
        <p:blipFill>
          <a:blip r:embed="rId3"/>
          <a:stretch>
            <a:fillRect/>
          </a:stretch>
        </p:blipFill>
        <p:spPr>
          <a:xfrm>
            <a:off x="4947430" y="3332166"/>
            <a:ext cx="238125" cy="114300"/>
          </a:xfrm>
          <a:prstGeom prst="rect">
            <a:avLst/>
          </a:prstGeom>
        </p:spPr>
      </p:pic>
      <p:pic>
        <p:nvPicPr>
          <p:cNvPr id="30" name="Image 29">
            <a:extLst>
              <a:ext uri="{FF2B5EF4-FFF2-40B4-BE49-F238E27FC236}">
                <a16:creationId xmlns:a16="http://schemas.microsoft.com/office/drawing/2014/main" id="{9940C773-4B5E-4FE9-87CC-F7EB2722232C}"/>
              </a:ext>
            </a:extLst>
          </p:cNvPr>
          <p:cNvPicPr>
            <a:picLocks noChangeAspect="1"/>
          </p:cNvPicPr>
          <p:nvPr/>
        </p:nvPicPr>
        <p:blipFill>
          <a:blip r:embed="rId3"/>
          <a:stretch>
            <a:fillRect/>
          </a:stretch>
        </p:blipFill>
        <p:spPr>
          <a:xfrm>
            <a:off x="4956358" y="3949069"/>
            <a:ext cx="238125" cy="114300"/>
          </a:xfrm>
          <a:prstGeom prst="rect">
            <a:avLst/>
          </a:prstGeom>
        </p:spPr>
      </p:pic>
      <p:pic>
        <p:nvPicPr>
          <p:cNvPr id="31" name="Image 30">
            <a:extLst>
              <a:ext uri="{FF2B5EF4-FFF2-40B4-BE49-F238E27FC236}">
                <a16:creationId xmlns:a16="http://schemas.microsoft.com/office/drawing/2014/main" id="{5672787A-445E-4AD1-8EDD-EF48CB6B3B28}"/>
              </a:ext>
            </a:extLst>
          </p:cNvPr>
          <p:cNvPicPr>
            <a:picLocks noChangeAspect="1"/>
          </p:cNvPicPr>
          <p:nvPr/>
        </p:nvPicPr>
        <p:blipFill>
          <a:blip r:embed="rId3"/>
          <a:stretch>
            <a:fillRect/>
          </a:stretch>
        </p:blipFill>
        <p:spPr>
          <a:xfrm>
            <a:off x="4952781" y="4164070"/>
            <a:ext cx="238125" cy="114300"/>
          </a:xfrm>
          <a:prstGeom prst="rect">
            <a:avLst/>
          </a:prstGeom>
        </p:spPr>
      </p:pic>
      <p:pic>
        <p:nvPicPr>
          <p:cNvPr id="37" name="Image 36">
            <a:extLst>
              <a:ext uri="{FF2B5EF4-FFF2-40B4-BE49-F238E27FC236}">
                <a16:creationId xmlns:a16="http://schemas.microsoft.com/office/drawing/2014/main" id="{A5A4F917-E400-41FB-A95B-3DBAD18629D2}"/>
              </a:ext>
            </a:extLst>
          </p:cNvPr>
          <p:cNvPicPr>
            <a:picLocks noChangeAspect="1"/>
          </p:cNvPicPr>
          <p:nvPr/>
        </p:nvPicPr>
        <p:blipFill>
          <a:blip r:embed="rId4"/>
          <a:stretch>
            <a:fillRect/>
          </a:stretch>
        </p:blipFill>
        <p:spPr>
          <a:xfrm>
            <a:off x="4357687" y="1034772"/>
            <a:ext cx="428625" cy="314325"/>
          </a:xfrm>
          <a:prstGeom prst="rect">
            <a:avLst/>
          </a:prstGeom>
        </p:spPr>
      </p:pic>
      <p:sp>
        <p:nvSpPr>
          <p:cNvPr id="38" name="ZoneTexte 37">
            <a:extLst>
              <a:ext uri="{FF2B5EF4-FFF2-40B4-BE49-F238E27FC236}">
                <a16:creationId xmlns:a16="http://schemas.microsoft.com/office/drawing/2014/main" id="{000F0ABA-1907-43B4-A83D-354057FD83CA}"/>
              </a:ext>
            </a:extLst>
          </p:cNvPr>
          <p:cNvSpPr txBox="1"/>
          <p:nvPr/>
        </p:nvSpPr>
        <p:spPr>
          <a:xfrm>
            <a:off x="1179463" y="202817"/>
            <a:ext cx="7553790"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Du RAP au Référentiel de compétences : Le bloc de compétences C1</a:t>
            </a:r>
          </a:p>
        </p:txBody>
      </p:sp>
      <p:sp>
        <p:nvSpPr>
          <p:cNvPr id="39" name="ZoneTexte 38">
            <a:extLst>
              <a:ext uri="{FF2B5EF4-FFF2-40B4-BE49-F238E27FC236}">
                <a16:creationId xmlns:a16="http://schemas.microsoft.com/office/drawing/2014/main" id="{6C851026-AC5B-4D7F-8F68-D48004BF0F26}"/>
              </a:ext>
            </a:extLst>
          </p:cNvPr>
          <p:cNvSpPr txBox="1"/>
          <p:nvPr/>
        </p:nvSpPr>
        <p:spPr>
          <a:xfrm>
            <a:off x="396009" y="989650"/>
            <a:ext cx="3800203"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Activités professionnelles</a:t>
            </a:r>
          </a:p>
        </p:txBody>
      </p:sp>
      <p:sp>
        <p:nvSpPr>
          <p:cNvPr id="40" name="ZoneTexte 39">
            <a:extLst>
              <a:ext uri="{FF2B5EF4-FFF2-40B4-BE49-F238E27FC236}">
                <a16:creationId xmlns:a16="http://schemas.microsoft.com/office/drawing/2014/main" id="{6430741F-3D28-4A96-B2D7-BF7E29CF356A}"/>
              </a:ext>
            </a:extLst>
          </p:cNvPr>
          <p:cNvSpPr txBox="1"/>
          <p:nvPr/>
        </p:nvSpPr>
        <p:spPr>
          <a:xfrm>
            <a:off x="4947790" y="987574"/>
            <a:ext cx="3800674"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Compétences professionnelles</a:t>
            </a:r>
          </a:p>
        </p:txBody>
      </p:sp>
      <p:sp>
        <p:nvSpPr>
          <p:cNvPr id="41" name="ZoneTexte 40">
            <a:extLst>
              <a:ext uri="{FF2B5EF4-FFF2-40B4-BE49-F238E27FC236}">
                <a16:creationId xmlns:a16="http://schemas.microsoft.com/office/drawing/2014/main" id="{8E75BC79-8C11-48AF-8B5C-5278657E847E}"/>
              </a:ext>
            </a:extLst>
          </p:cNvPr>
          <p:cNvSpPr txBox="1"/>
          <p:nvPr/>
        </p:nvSpPr>
        <p:spPr>
          <a:xfrm>
            <a:off x="395176" y="1505490"/>
            <a:ext cx="3800203" cy="677108"/>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Pôle d’activité 1 </a:t>
            </a:r>
            <a:r>
              <a:rPr kumimoji="0" lang="fr-FR" sz="19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La préparation des opérations de transport</a:t>
            </a:r>
          </a:p>
        </p:txBody>
      </p:sp>
      <p:sp>
        <p:nvSpPr>
          <p:cNvPr id="42" name="ZoneTexte 41">
            <a:extLst>
              <a:ext uri="{FF2B5EF4-FFF2-40B4-BE49-F238E27FC236}">
                <a16:creationId xmlns:a16="http://schemas.microsoft.com/office/drawing/2014/main" id="{0F9AA5CA-24E1-4319-BC35-6622B31EBADA}"/>
              </a:ext>
            </a:extLst>
          </p:cNvPr>
          <p:cNvSpPr txBox="1"/>
          <p:nvPr/>
        </p:nvSpPr>
        <p:spPr>
          <a:xfrm>
            <a:off x="4948386" y="1509199"/>
            <a:ext cx="3784867" cy="677108"/>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1 </a:t>
            </a:r>
            <a:r>
              <a:rPr kumimoji="0" lang="fr-FR" sz="19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Préparer les opérations de transport</a:t>
            </a:r>
          </a:p>
        </p:txBody>
      </p:sp>
      <p:pic>
        <p:nvPicPr>
          <p:cNvPr id="43" name="Image 42">
            <a:extLst>
              <a:ext uri="{FF2B5EF4-FFF2-40B4-BE49-F238E27FC236}">
                <a16:creationId xmlns:a16="http://schemas.microsoft.com/office/drawing/2014/main" id="{CDD793B4-2E6F-474A-9ECE-9E9577D72680}"/>
              </a:ext>
            </a:extLst>
          </p:cNvPr>
          <p:cNvPicPr>
            <a:picLocks noChangeAspect="1"/>
          </p:cNvPicPr>
          <p:nvPr/>
        </p:nvPicPr>
        <p:blipFill>
          <a:blip r:embed="rId4"/>
          <a:stretch>
            <a:fillRect/>
          </a:stretch>
        </p:blipFill>
        <p:spPr>
          <a:xfrm>
            <a:off x="4357452" y="2558372"/>
            <a:ext cx="428625" cy="314325"/>
          </a:xfrm>
          <a:prstGeom prst="rect">
            <a:avLst/>
          </a:prstGeom>
        </p:spPr>
      </p:pic>
      <p:sp>
        <p:nvSpPr>
          <p:cNvPr id="20" name="Espace réservé du pied de page 5">
            <a:extLst>
              <a:ext uri="{FF2B5EF4-FFF2-40B4-BE49-F238E27FC236}">
                <a16:creationId xmlns:a16="http://schemas.microsoft.com/office/drawing/2014/main" id="{67434727-7AE4-4640-9544-021BACC00F62}"/>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950552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par>
                          <p:cTn id="35" fill="hold">
                            <p:stCondLst>
                              <p:cond delay="3500"/>
                            </p:stCondLst>
                            <p:childTnLst>
                              <p:par>
                                <p:cTn id="36" presetID="14" presetClass="entr" presetSubtype="1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par>
                                <p:cTn id="39" presetID="14" presetClass="entr" presetSubtype="1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par>
                                <p:cTn id="42" presetID="14" presetClass="entr" presetSubtype="1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randombar(horizontal)">
                                      <p:cBhvr>
                                        <p:cTn id="44" dur="500"/>
                                        <p:tgtEl>
                                          <p:spTgt spid="3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795A042-ED98-42C4-B0EE-03EB922063A3}"/>
              </a:ext>
            </a:extLst>
          </p:cNvPr>
          <p:cNvSpPr txBox="1"/>
          <p:nvPr/>
        </p:nvSpPr>
        <p:spPr>
          <a:xfrm>
            <a:off x="1179463" y="202817"/>
            <a:ext cx="7553790"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Du RAP au Référentiel de compétences : Le bloc de compétences C1</a:t>
            </a:r>
          </a:p>
        </p:txBody>
      </p:sp>
      <p:sp>
        <p:nvSpPr>
          <p:cNvPr id="9" name="ZoneTexte 8">
            <a:extLst>
              <a:ext uri="{FF2B5EF4-FFF2-40B4-BE49-F238E27FC236}">
                <a16:creationId xmlns:a16="http://schemas.microsoft.com/office/drawing/2014/main" id="{EF160166-F0C3-4927-ADC8-BCCB994AD1C8}"/>
              </a:ext>
            </a:extLst>
          </p:cNvPr>
          <p:cNvSpPr txBox="1"/>
          <p:nvPr/>
        </p:nvSpPr>
        <p:spPr>
          <a:xfrm>
            <a:off x="396009" y="773626"/>
            <a:ext cx="3800203"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Activités professionnelles</a:t>
            </a:r>
          </a:p>
        </p:txBody>
      </p:sp>
      <p:sp>
        <p:nvSpPr>
          <p:cNvPr id="10" name="ZoneTexte 9">
            <a:extLst>
              <a:ext uri="{FF2B5EF4-FFF2-40B4-BE49-F238E27FC236}">
                <a16:creationId xmlns:a16="http://schemas.microsoft.com/office/drawing/2014/main" id="{9B183A61-2A18-4526-AE44-C74728E7D5C3}"/>
              </a:ext>
            </a:extLst>
          </p:cNvPr>
          <p:cNvSpPr txBox="1"/>
          <p:nvPr/>
        </p:nvSpPr>
        <p:spPr>
          <a:xfrm>
            <a:off x="4947790" y="771550"/>
            <a:ext cx="3800674"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Compétences professionnelles</a:t>
            </a:r>
          </a:p>
        </p:txBody>
      </p:sp>
      <p:sp>
        <p:nvSpPr>
          <p:cNvPr id="11" name="ZoneTexte 10">
            <a:extLst>
              <a:ext uri="{FF2B5EF4-FFF2-40B4-BE49-F238E27FC236}">
                <a16:creationId xmlns:a16="http://schemas.microsoft.com/office/drawing/2014/main" id="{927631CB-AAE1-403E-A2F0-E5F9288A7B13}"/>
              </a:ext>
            </a:extLst>
          </p:cNvPr>
          <p:cNvSpPr txBox="1"/>
          <p:nvPr/>
        </p:nvSpPr>
        <p:spPr>
          <a:xfrm>
            <a:off x="395176" y="1289466"/>
            <a:ext cx="3800203" cy="677108"/>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Pôle d’activité 1 </a:t>
            </a:r>
            <a:r>
              <a:rPr kumimoji="0" lang="fr-FR" sz="19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La préparation des opérations de transport</a:t>
            </a:r>
          </a:p>
        </p:txBody>
      </p:sp>
      <p:sp>
        <p:nvSpPr>
          <p:cNvPr id="12" name="ZoneTexte 11">
            <a:extLst>
              <a:ext uri="{FF2B5EF4-FFF2-40B4-BE49-F238E27FC236}">
                <a16:creationId xmlns:a16="http://schemas.microsoft.com/office/drawing/2014/main" id="{DDCCC579-14BE-4F00-B05B-D79699DBB498}"/>
              </a:ext>
            </a:extLst>
          </p:cNvPr>
          <p:cNvSpPr txBox="1"/>
          <p:nvPr/>
        </p:nvSpPr>
        <p:spPr>
          <a:xfrm>
            <a:off x="4948386" y="1293175"/>
            <a:ext cx="3784867" cy="677108"/>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small"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 de compétences 1 </a:t>
            </a:r>
            <a:r>
              <a:rPr kumimoji="0" lang="fr-FR" sz="1900" b="1" i="0" u="none" strike="noStrike" kern="1200" cap="small" spc="0" normalizeH="0" baseline="0" noProof="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Préparer les opérations de transport</a:t>
            </a:r>
          </a:p>
        </p:txBody>
      </p:sp>
      <p:sp>
        <p:nvSpPr>
          <p:cNvPr id="13" name="Légende : flèche vers le bas 12">
            <a:extLst>
              <a:ext uri="{FF2B5EF4-FFF2-40B4-BE49-F238E27FC236}">
                <a16:creationId xmlns:a16="http://schemas.microsoft.com/office/drawing/2014/main" id="{8F1855C6-AA5A-4D26-BF8E-E172F8EDF0B0}"/>
              </a:ext>
            </a:extLst>
          </p:cNvPr>
          <p:cNvSpPr/>
          <p:nvPr/>
        </p:nvSpPr>
        <p:spPr>
          <a:xfrm>
            <a:off x="396009" y="2083030"/>
            <a:ext cx="3800203"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 1</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 </a:t>
            </a:r>
            <a:r>
              <a:rPr lang="fr-FR" sz="1400" b="1" dirty="0">
                <a:solidFill>
                  <a:srgbClr val="005841">
                    <a:lumMod val="90000"/>
                    <a:lumOff val="10000"/>
                  </a:srgbClr>
                </a:solidFill>
                <a:latin typeface="Calibri" panose="020F0502020204030204" pitchFamily="34" charset="0"/>
                <a:cs typeface="Calibri" panose="020F0502020204030204" pitchFamily="34" charset="0"/>
              </a:rPr>
              <a:t>: </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La prise en compte de la demande du client/donneur d’ordre</a:t>
            </a:r>
          </a:p>
        </p:txBody>
      </p:sp>
      <p:sp>
        <p:nvSpPr>
          <p:cNvPr id="14" name="Légende : flèche vers le bas 13">
            <a:extLst>
              <a:ext uri="{FF2B5EF4-FFF2-40B4-BE49-F238E27FC236}">
                <a16:creationId xmlns:a16="http://schemas.microsoft.com/office/drawing/2014/main" id="{7E277F6B-2EEC-42F4-81A4-EF789C226D35}"/>
              </a:ext>
            </a:extLst>
          </p:cNvPr>
          <p:cNvSpPr/>
          <p:nvPr/>
        </p:nvSpPr>
        <p:spPr>
          <a:xfrm>
            <a:off x="404170" y="2849483"/>
            <a:ext cx="3800203"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 2</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(A1.2)</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Le choix des modalités de l’opération de transport</a:t>
            </a:r>
          </a:p>
        </p:txBody>
      </p:sp>
      <p:sp>
        <p:nvSpPr>
          <p:cNvPr id="15" name="Légende : flèche vers le bas 14">
            <a:extLst>
              <a:ext uri="{FF2B5EF4-FFF2-40B4-BE49-F238E27FC236}">
                <a16:creationId xmlns:a16="http://schemas.microsoft.com/office/drawing/2014/main" id="{E7EABFA8-20F5-469B-93D7-AB9551151C3B}"/>
              </a:ext>
            </a:extLst>
          </p:cNvPr>
          <p:cNvSpPr/>
          <p:nvPr/>
        </p:nvSpPr>
        <p:spPr>
          <a:xfrm>
            <a:off x="404170" y="3639338"/>
            <a:ext cx="3800203" cy="6437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 3</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(A1.3)</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L’optimisation de l’offre de transport</a:t>
            </a:r>
          </a:p>
        </p:txBody>
      </p:sp>
      <p:sp>
        <p:nvSpPr>
          <p:cNvPr id="16" name="Rectangle 15">
            <a:extLst>
              <a:ext uri="{FF2B5EF4-FFF2-40B4-BE49-F238E27FC236}">
                <a16:creationId xmlns:a16="http://schemas.microsoft.com/office/drawing/2014/main" id="{7C380DDE-A27A-4D38-9FEE-6D34CCBEE6A7}"/>
              </a:ext>
            </a:extLst>
          </p:cNvPr>
          <p:cNvSpPr/>
          <p:nvPr/>
        </p:nvSpPr>
        <p:spPr>
          <a:xfrm>
            <a:off x="382703" y="4329892"/>
            <a:ext cx="3829257" cy="4536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Activité 4</a:t>
            </a: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(A1.4)</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 La cotation de l’opération de transport</a:t>
            </a:r>
          </a:p>
        </p:txBody>
      </p:sp>
      <p:sp>
        <p:nvSpPr>
          <p:cNvPr id="17" name="Légende : flèche vers le bas 16">
            <a:extLst>
              <a:ext uri="{FF2B5EF4-FFF2-40B4-BE49-F238E27FC236}">
                <a16:creationId xmlns:a16="http://schemas.microsoft.com/office/drawing/2014/main" id="{53F707E9-40C0-4615-8249-06002BB9C44B}"/>
              </a:ext>
            </a:extLst>
          </p:cNvPr>
          <p:cNvSpPr/>
          <p:nvPr/>
        </p:nvSpPr>
        <p:spPr>
          <a:xfrm>
            <a:off x="4932579" y="2106431"/>
            <a:ext cx="3800674"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1</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 </a:t>
            </a:r>
            <a:r>
              <a:rPr lang="fr-FR" sz="1400" b="1" dirty="0">
                <a:solidFill>
                  <a:srgbClr val="005841">
                    <a:lumMod val="90000"/>
                    <a:lumOff val="10000"/>
                  </a:srgbClr>
                </a:solidFill>
                <a:latin typeface="Calibri" panose="020F0502020204030204" pitchFamily="34" charset="0"/>
                <a:cs typeface="Calibri" panose="020F0502020204030204" pitchFamily="34" charset="0"/>
              </a:rPr>
              <a:t>:</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Prendre en compte la demande du client/donneur d’ordre</a:t>
            </a:r>
          </a:p>
        </p:txBody>
      </p:sp>
      <p:sp>
        <p:nvSpPr>
          <p:cNvPr id="18" name="Légende : flèche vers le bas 17">
            <a:extLst>
              <a:ext uri="{FF2B5EF4-FFF2-40B4-BE49-F238E27FC236}">
                <a16:creationId xmlns:a16="http://schemas.microsoft.com/office/drawing/2014/main" id="{A23FCBE0-A161-4A0B-B8EE-2F660286E7C4}"/>
              </a:ext>
            </a:extLst>
          </p:cNvPr>
          <p:cNvSpPr/>
          <p:nvPr/>
        </p:nvSpPr>
        <p:spPr>
          <a:xfrm>
            <a:off x="4940740" y="2872884"/>
            <a:ext cx="3800674"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2</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(C1.2) </a:t>
            </a:r>
            <a:r>
              <a:rPr lang="fr-FR" sz="1400" b="1" dirty="0">
                <a:solidFill>
                  <a:srgbClr val="005841">
                    <a:lumMod val="90000"/>
                    <a:lumOff val="10000"/>
                  </a:srgbClr>
                </a:solidFill>
                <a:latin typeface="Calibri" panose="020F0502020204030204" pitchFamily="34" charset="0"/>
                <a:cs typeface="Calibri" panose="020F0502020204030204" pitchFamily="34" charset="0"/>
              </a:rPr>
              <a:t>:</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Choisir les modalités de l’opération de transport</a:t>
            </a:r>
          </a:p>
        </p:txBody>
      </p:sp>
      <p:sp>
        <p:nvSpPr>
          <p:cNvPr id="19" name="Légende : flèche vers le bas 18">
            <a:extLst>
              <a:ext uri="{FF2B5EF4-FFF2-40B4-BE49-F238E27FC236}">
                <a16:creationId xmlns:a16="http://schemas.microsoft.com/office/drawing/2014/main" id="{B58BA65E-F7CF-4403-BD9F-6F3DAE631C6C}"/>
              </a:ext>
            </a:extLst>
          </p:cNvPr>
          <p:cNvSpPr/>
          <p:nvPr/>
        </p:nvSpPr>
        <p:spPr>
          <a:xfrm>
            <a:off x="4940740" y="3662739"/>
            <a:ext cx="3800674" cy="6437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3</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(C1.3) </a:t>
            </a:r>
            <a:r>
              <a:rPr lang="fr-FR" sz="1400" b="1" dirty="0">
                <a:solidFill>
                  <a:srgbClr val="005841">
                    <a:lumMod val="90000"/>
                    <a:lumOff val="10000"/>
                  </a:srgbClr>
                </a:solidFill>
                <a:latin typeface="Calibri" panose="020F0502020204030204" pitchFamily="34" charset="0"/>
                <a:cs typeface="Calibri" panose="020F0502020204030204" pitchFamily="34" charset="0"/>
              </a:rPr>
              <a:t>:</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Optimiser l’offre de transport</a:t>
            </a:r>
          </a:p>
        </p:txBody>
      </p:sp>
      <p:sp>
        <p:nvSpPr>
          <p:cNvPr id="20" name="Rectangle 19">
            <a:extLst>
              <a:ext uri="{FF2B5EF4-FFF2-40B4-BE49-F238E27FC236}">
                <a16:creationId xmlns:a16="http://schemas.microsoft.com/office/drawing/2014/main" id="{B853C1BA-BD91-4662-B47F-D799A16EE42D}"/>
              </a:ext>
            </a:extLst>
          </p:cNvPr>
          <p:cNvSpPr/>
          <p:nvPr/>
        </p:nvSpPr>
        <p:spPr>
          <a:xfrm>
            <a:off x="4918733" y="4353293"/>
            <a:ext cx="3829731" cy="4302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fr-FR" sz="1400" b="1" i="0" u="none" strike="noStrike" kern="1200" cap="none" spc="0" normalizeH="0" baseline="0" noProof="0" dirty="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Compétence 4</a:t>
            </a: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fr-FR" sz="1400" b="1" dirty="0">
                <a:solidFill>
                  <a:srgbClr val="005841">
                    <a:lumMod val="90000"/>
                    <a:lumOff val="1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(C1.4) </a:t>
            </a:r>
            <a:r>
              <a:rPr lang="fr-FR" sz="1400" b="1" dirty="0">
                <a:solidFill>
                  <a:srgbClr val="005841">
                    <a:lumMod val="90000"/>
                    <a:lumOff val="10000"/>
                  </a:srgbClr>
                </a:solidFill>
                <a:latin typeface="Calibri" panose="020F0502020204030204" pitchFamily="34" charset="0"/>
                <a:cs typeface="Calibri" panose="020F0502020204030204" pitchFamily="34" charset="0"/>
              </a:rPr>
              <a:t>:</a:t>
            </a:r>
            <a:r>
              <a:rPr kumimoji="0" lang="fr-FR" sz="1400" b="1" i="0" u="none" strike="noStrike" kern="1200" cap="none" spc="0" normalizeH="0" baseline="0" noProof="0" dirty="0">
                <a:ln>
                  <a:noFill/>
                </a:ln>
                <a:solidFill>
                  <a:srgbClr val="005841">
                    <a:lumMod val="90000"/>
                    <a:lumOff val="10000"/>
                  </a:srgbClr>
                </a:solidFill>
                <a:effectLst/>
                <a:uLnTx/>
                <a:uFillTx/>
                <a:latin typeface="Calibri" panose="020F0502020204030204" pitchFamily="34" charset="0"/>
                <a:ea typeface="+mn-ea"/>
                <a:cs typeface="Calibri" panose="020F0502020204030204" pitchFamily="34" charset="0"/>
              </a:rPr>
              <a:t> Élaborer la cotation de l’opération de transport</a:t>
            </a:r>
          </a:p>
        </p:txBody>
      </p:sp>
      <p:pic>
        <p:nvPicPr>
          <p:cNvPr id="22" name="Image 21">
            <a:extLst>
              <a:ext uri="{FF2B5EF4-FFF2-40B4-BE49-F238E27FC236}">
                <a16:creationId xmlns:a16="http://schemas.microsoft.com/office/drawing/2014/main" id="{AE08DD66-98E1-4714-A097-1E937B451900}"/>
              </a:ext>
            </a:extLst>
          </p:cNvPr>
          <p:cNvPicPr>
            <a:picLocks noChangeAspect="1"/>
          </p:cNvPicPr>
          <p:nvPr/>
        </p:nvPicPr>
        <p:blipFill>
          <a:blip r:embed="rId3"/>
          <a:stretch>
            <a:fillRect/>
          </a:stretch>
        </p:blipFill>
        <p:spPr>
          <a:xfrm>
            <a:off x="4357687" y="829830"/>
            <a:ext cx="428625" cy="314325"/>
          </a:xfrm>
          <a:prstGeom prst="rect">
            <a:avLst/>
          </a:prstGeom>
        </p:spPr>
      </p:pic>
      <p:sp>
        <p:nvSpPr>
          <p:cNvPr id="21" name="Espace réservé du pied de page 5">
            <a:extLst>
              <a:ext uri="{FF2B5EF4-FFF2-40B4-BE49-F238E27FC236}">
                <a16:creationId xmlns:a16="http://schemas.microsoft.com/office/drawing/2014/main" id="{36591A6E-4651-42B7-BED2-0192CD56D603}"/>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112241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C4083AD-32A1-400E-940B-0D09893562B4}"/>
              </a:ext>
            </a:extLst>
          </p:cNvPr>
          <p:cNvSpPr txBox="1"/>
          <p:nvPr/>
        </p:nvSpPr>
        <p:spPr>
          <a:xfrm>
            <a:off x="1259632" y="202871"/>
            <a:ext cx="7344816"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Matrice générique du bloc de compétences</a:t>
            </a:r>
          </a:p>
        </p:txBody>
      </p:sp>
      <p:pic>
        <p:nvPicPr>
          <p:cNvPr id="9" name="Image 8">
            <a:extLst>
              <a:ext uri="{FF2B5EF4-FFF2-40B4-BE49-F238E27FC236}">
                <a16:creationId xmlns:a16="http://schemas.microsoft.com/office/drawing/2014/main" id="{4E3D0EB5-CF9B-4757-96BC-CBC16CECE8BC}"/>
              </a:ext>
            </a:extLst>
          </p:cNvPr>
          <p:cNvPicPr>
            <a:picLocks noChangeAspect="1"/>
          </p:cNvPicPr>
          <p:nvPr/>
        </p:nvPicPr>
        <p:blipFill>
          <a:blip r:embed="rId3"/>
          <a:stretch>
            <a:fillRect/>
          </a:stretch>
        </p:blipFill>
        <p:spPr>
          <a:xfrm>
            <a:off x="327248" y="807068"/>
            <a:ext cx="6044952" cy="3924922"/>
          </a:xfrm>
          <a:prstGeom prst="rect">
            <a:avLst/>
          </a:prstGeom>
        </p:spPr>
      </p:pic>
      <p:cxnSp>
        <p:nvCxnSpPr>
          <p:cNvPr id="11" name="Connecteur droit avec flèche 10">
            <a:extLst>
              <a:ext uri="{FF2B5EF4-FFF2-40B4-BE49-F238E27FC236}">
                <a16:creationId xmlns:a16="http://schemas.microsoft.com/office/drawing/2014/main" id="{9D50BC69-C784-44D0-B5E6-B9353BA83FAB}"/>
              </a:ext>
            </a:extLst>
          </p:cNvPr>
          <p:cNvCxnSpPr>
            <a:cxnSpLocks/>
          </p:cNvCxnSpPr>
          <p:nvPr/>
        </p:nvCxnSpPr>
        <p:spPr>
          <a:xfrm>
            <a:off x="5331845" y="937723"/>
            <a:ext cx="1322283" cy="808284"/>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920977A-2C4F-4AF4-9A04-D25A0AB68CFC}"/>
              </a:ext>
            </a:extLst>
          </p:cNvPr>
          <p:cNvSpPr txBox="1"/>
          <p:nvPr/>
        </p:nvSpPr>
        <p:spPr>
          <a:xfrm>
            <a:off x="6654128" y="1746007"/>
            <a:ext cx="2156520"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cap="small">
                <a:solidFill>
                  <a:schemeClr val="accent4">
                    <a:lumMod val="50000"/>
                  </a:schemeClr>
                </a:solidFill>
                <a:latin typeface="Calibri" panose="020F0502020204030204" pitchFamily="34" charset="0"/>
                <a:cs typeface="Calibri" panose="020F0502020204030204" pitchFamily="34" charset="0"/>
              </a:rPr>
              <a:t>Numéro du Bloc de compétences et son intitulé</a:t>
            </a:r>
          </a:p>
        </p:txBody>
      </p:sp>
      <p:sp>
        <p:nvSpPr>
          <p:cNvPr id="20" name="Ellipse 19">
            <a:extLst>
              <a:ext uri="{FF2B5EF4-FFF2-40B4-BE49-F238E27FC236}">
                <a16:creationId xmlns:a16="http://schemas.microsoft.com/office/drawing/2014/main" id="{EBD3CF42-49A9-439B-91F3-0006E591236B}"/>
              </a:ext>
            </a:extLst>
          </p:cNvPr>
          <p:cNvSpPr/>
          <p:nvPr/>
        </p:nvSpPr>
        <p:spPr>
          <a:xfrm>
            <a:off x="1259632" y="723010"/>
            <a:ext cx="4104456" cy="3600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5">
            <a:extLst>
              <a:ext uri="{FF2B5EF4-FFF2-40B4-BE49-F238E27FC236}">
                <a16:creationId xmlns:a16="http://schemas.microsoft.com/office/drawing/2014/main" id="{B7BF518A-0D74-40B4-9B53-E1CE99047CAD}"/>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2874917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3D0EB5-CF9B-4757-96BC-CBC16CECE8BC}"/>
              </a:ext>
            </a:extLst>
          </p:cNvPr>
          <p:cNvPicPr>
            <a:picLocks noChangeAspect="1"/>
          </p:cNvPicPr>
          <p:nvPr/>
        </p:nvPicPr>
        <p:blipFill>
          <a:blip r:embed="rId3"/>
          <a:stretch>
            <a:fillRect/>
          </a:stretch>
        </p:blipFill>
        <p:spPr>
          <a:xfrm>
            <a:off x="327248" y="807068"/>
            <a:ext cx="6044952" cy="3924922"/>
          </a:xfrm>
          <a:prstGeom prst="rect">
            <a:avLst/>
          </a:prstGeom>
        </p:spPr>
      </p:pic>
      <p:cxnSp>
        <p:nvCxnSpPr>
          <p:cNvPr id="11" name="Connecteur droit avec flèche 10">
            <a:extLst>
              <a:ext uri="{FF2B5EF4-FFF2-40B4-BE49-F238E27FC236}">
                <a16:creationId xmlns:a16="http://schemas.microsoft.com/office/drawing/2014/main" id="{9D50BC69-C784-44D0-B5E6-B9353BA83FAB}"/>
              </a:ext>
            </a:extLst>
          </p:cNvPr>
          <p:cNvCxnSpPr>
            <a:cxnSpLocks/>
          </p:cNvCxnSpPr>
          <p:nvPr/>
        </p:nvCxnSpPr>
        <p:spPr>
          <a:xfrm>
            <a:off x="5220072" y="1347614"/>
            <a:ext cx="1293092" cy="96025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920977A-2C4F-4AF4-9A04-D25A0AB68CFC}"/>
              </a:ext>
            </a:extLst>
          </p:cNvPr>
          <p:cNvSpPr txBox="1"/>
          <p:nvPr/>
        </p:nvSpPr>
        <p:spPr>
          <a:xfrm>
            <a:off x="6553527" y="2128496"/>
            <a:ext cx="2263225" cy="1754326"/>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Numéro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de chaque compétence et son intitulé correspondant à chaque activité prévue par le RAP</a:t>
            </a:r>
          </a:p>
        </p:txBody>
      </p:sp>
      <p:cxnSp>
        <p:nvCxnSpPr>
          <p:cNvPr id="8" name="Connecteur droit avec flèche 7">
            <a:extLst>
              <a:ext uri="{FF2B5EF4-FFF2-40B4-BE49-F238E27FC236}">
                <a16:creationId xmlns:a16="http://schemas.microsoft.com/office/drawing/2014/main" id="{B90371B3-80BC-43A2-93EC-DAF4AEB5E6A3}"/>
              </a:ext>
            </a:extLst>
          </p:cNvPr>
          <p:cNvCxnSpPr>
            <a:cxnSpLocks/>
          </p:cNvCxnSpPr>
          <p:nvPr/>
        </p:nvCxnSpPr>
        <p:spPr>
          <a:xfrm flipV="1">
            <a:off x="683568" y="2571750"/>
            <a:ext cx="5829596" cy="72008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E0078F31-D1C6-4A8E-8E53-90A0688DD1E6}"/>
              </a:ext>
            </a:extLst>
          </p:cNvPr>
          <p:cNvSpPr/>
          <p:nvPr/>
        </p:nvSpPr>
        <p:spPr>
          <a:xfrm>
            <a:off x="1475656" y="1131590"/>
            <a:ext cx="3744416" cy="3600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A2242FFB-FDA3-46C3-8D2E-092F7CBC904E}"/>
              </a:ext>
            </a:extLst>
          </p:cNvPr>
          <p:cNvSpPr/>
          <p:nvPr/>
        </p:nvSpPr>
        <p:spPr>
          <a:xfrm rot="16200000">
            <a:off x="-999498" y="2958671"/>
            <a:ext cx="3006091" cy="3600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9443043-D8C8-4C5B-B40A-CEE0CD798260}"/>
              </a:ext>
            </a:extLst>
          </p:cNvPr>
          <p:cNvSpPr txBox="1"/>
          <p:nvPr/>
        </p:nvSpPr>
        <p:spPr>
          <a:xfrm>
            <a:off x="1259632" y="202871"/>
            <a:ext cx="7344816"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Matrice générique du bloc de compétences</a:t>
            </a:r>
          </a:p>
        </p:txBody>
      </p:sp>
      <p:sp>
        <p:nvSpPr>
          <p:cNvPr id="14" name="Espace réservé du pied de page 5">
            <a:extLst>
              <a:ext uri="{FF2B5EF4-FFF2-40B4-BE49-F238E27FC236}">
                <a16:creationId xmlns:a16="http://schemas.microsoft.com/office/drawing/2014/main" id="{D7981925-3935-447C-BB47-69C43E86E924}"/>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293714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3D0EB5-CF9B-4757-96BC-CBC16CECE8BC}"/>
              </a:ext>
            </a:extLst>
          </p:cNvPr>
          <p:cNvPicPr>
            <a:picLocks noChangeAspect="1"/>
          </p:cNvPicPr>
          <p:nvPr/>
        </p:nvPicPr>
        <p:blipFill>
          <a:blip r:embed="rId3"/>
          <a:stretch>
            <a:fillRect/>
          </a:stretch>
        </p:blipFill>
        <p:spPr>
          <a:xfrm>
            <a:off x="327248" y="807068"/>
            <a:ext cx="6044952" cy="3924922"/>
          </a:xfrm>
          <a:prstGeom prst="rect">
            <a:avLst/>
          </a:prstGeom>
        </p:spPr>
      </p:pic>
      <p:cxnSp>
        <p:nvCxnSpPr>
          <p:cNvPr id="11" name="Connecteur droit avec flèche 10">
            <a:extLst>
              <a:ext uri="{FF2B5EF4-FFF2-40B4-BE49-F238E27FC236}">
                <a16:creationId xmlns:a16="http://schemas.microsoft.com/office/drawing/2014/main" id="{9D50BC69-C784-44D0-B5E6-B9353BA83FAB}"/>
              </a:ext>
            </a:extLst>
          </p:cNvPr>
          <p:cNvCxnSpPr>
            <a:cxnSpLocks/>
            <a:stCxn id="14" idx="6"/>
            <a:endCxn id="26" idx="2"/>
          </p:cNvCxnSpPr>
          <p:nvPr/>
        </p:nvCxnSpPr>
        <p:spPr>
          <a:xfrm flipV="1">
            <a:off x="3275856" y="1501257"/>
            <a:ext cx="251683" cy="10485"/>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920977A-2C4F-4AF4-9A04-D25A0AB68CFC}"/>
              </a:ext>
            </a:extLst>
          </p:cNvPr>
          <p:cNvSpPr txBox="1"/>
          <p:nvPr/>
        </p:nvSpPr>
        <p:spPr>
          <a:xfrm>
            <a:off x="6623883" y="884178"/>
            <a:ext cx="2156520" cy="1200329"/>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Intitulé et la liste des tâches correspondantes à la compétence décrite</a:t>
            </a:r>
          </a:p>
        </p:txBody>
      </p:sp>
      <p:cxnSp>
        <p:nvCxnSpPr>
          <p:cNvPr id="8" name="Connecteur droit avec flèche 7">
            <a:extLst>
              <a:ext uri="{FF2B5EF4-FFF2-40B4-BE49-F238E27FC236}">
                <a16:creationId xmlns:a16="http://schemas.microsoft.com/office/drawing/2014/main" id="{B90371B3-80BC-43A2-93EC-DAF4AEB5E6A3}"/>
              </a:ext>
            </a:extLst>
          </p:cNvPr>
          <p:cNvCxnSpPr>
            <a:cxnSpLocks/>
          </p:cNvCxnSpPr>
          <p:nvPr/>
        </p:nvCxnSpPr>
        <p:spPr>
          <a:xfrm>
            <a:off x="1475656" y="1510553"/>
            <a:ext cx="494865"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E0078F31-D1C6-4A8E-8E53-90A0688DD1E6}"/>
              </a:ext>
            </a:extLst>
          </p:cNvPr>
          <p:cNvSpPr/>
          <p:nvPr/>
        </p:nvSpPr>
        <p:spPr>
          <a:xfrm>
            <a:off x="899592" y="1345843"/>
            <a:ext cx="576064" cy="329421"/>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Ellipse 13">
            <a:extLst>
              <a:ext uri="{FF2B5EF4-FFF2-40B4-BE49-F238E27FC236}">
                <a16:creationId xmlns:a16="http://schemas.microsoft.com/office/drawing/2014/main" id="{6E928977-D931-44A2-BC44-9D557509404F}"/>
              </a:ext>
            </a:extLst>
          </p:cNvPr>
          <p:cNvSpPr/>
          <p:nvPr/>
        </p:nvSpPr>
        <p:spPr>
          <a:xfrm>
            <a:off x="1979711" y="1371152"/>
            <a:ext cx="1296145" cy="281179"/>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Ellipse 25">
            <a:extLst>
              <a:ext uri="{FF2B5EF4-FFF2-40B4-BE49-F238E27FC236}">
                <a16:creationId xmlns:a16="http://schemas.microsoft.com/office/drawing/2014/main" id="{F5932CA4-B2E4-4182-896F-09492FB25670}"/>
              </a:ext>
            </a:extLst>
          </p:cNvPr>
          <p:cNvSpPr/>
          <p:nvPr/>
        </p:nvSpPr>
        <p:spPr>
          <a:xfrm>
            <a:off x="3527539" y="1360667"/>
            <a:ext cx="1152129" cy="281179"/>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ZoneTexte 33">
            <a:extLst>
              <a:ext uri="{FF2B5EF4-FFF2-40B4-BE49-F238E27FC236}">
                <a16:creationId xmlns:a16="http://schemas.microsoft.com/office/drawing/2014/main" id="{D63E0AA3-6487-4D0E-AE16-01D49D2C17EE}"/>
              </a:ext>
            </a:extLst>
          </p:cNvPr>
          <p:cNvSpPr txBox="1"/>
          <p:nvPr/>
        </p:nvSpPr>
        <p:spPr>
          <a:xfrm>
            <a:off x="6623883" y="2217958"/>
            <a:ext cx="2156520" cy="923330"/>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À chaque tâche va correspondre une compétence détaillée</a:t>
            </a:r>
          </a:p>
        </p:txBody>
      </p:sp>
      <p:sp>
        <p:nvSpPr>
          <p:cNvPr id="35" name="ZoneTexte 34">
            <a:extLst>
              <a:ext uri="{FF2B5EF4-FFF2-40B4-BE49-F238E27FC236}">
                <a16:creationId xmlns:a16="http://schemas.microsoft.com/office/drawing/2014/main" id="{A24E7B6F-53E2-43C8-9B5C-124B8DAAC5E1}"/>
              </a:ext>
            </a:extLst>
          </p:cNvPr>
          <p:cNvSpPr txBox="1"/>
          <p:nvPr/>
        </p:nvSpPr>
        <p:spPr>
          <a:xfrm>
            <a:off x="6623883" y="3223730"/>
            <a:ext cx="2156520" cy="1477328"/>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À chaque compétence détaillée va correspondre un ou plusieurs critères d’évaluation</a:t>
            </a:r>
          </a:p>
        </p:txBody>
      </p:sp>
      <p:sp>
        <p:nvSpPr>
          <p:cNvPr id="36" name="ZoneTexte 35">
            <a:extLst>
              <a:ext uri="{FF2B5EF4-FFF2-40B4-BE49-F238E27FC236}">
                <a16:creationId xmlns:a16="http://schemas.microsoft.com/office/drawing/2014/main" id="{7B850C52-8834-4C39-9C4F-5583FD796B5F}"/>
              </a:ext>
            </a:extLst>
          </p:cNvPr>
          <p:cNvSpPr txBox="1"/>
          <p:nvPr/>
        </p:nvSpPr>
        <p:spPr>
          <a:xfrm>
            <a:off x="1259632" y="202871"/>
            <a:ext cx="7344816"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Matrice générique du bloc de compétences</a:t>
            </a:r>
          </a:p>
        </p:txBody>
      </p:sp>
      <p:sp>
        <p:nvSpPr>
          <p:cNvPr id="13" name="Espace réservé du pied de page 5">
            <a:extLst>
              <a:ext uri="{FF2B5EF4-FFF2-40B4-BE49-F238E27FC236}">
                <a16:creationId xmlns:a16="http://schemas.microsoft.com/office/drawing/2014/main" id="{1294D475-1D52-49CA-ADE8-9E7E911B7F69}"/>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399212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animBg="1"/>
      <p:bldP spid="26"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3D0EB5-CF9B-4757-96BC-CBC16CECE8BC}"/>
              </a:ext>
            </a:extLst>
          </p:cNvPr>
          <p:cNvPicPr>
            <a:picLocks noChangeAspect="1"/>
          </p:cNvPicPr>
          <p:nvPr/>
        </p:nvPicPr>
        <p:blipFill>
          <a:blip r:embed="rId3"/>
          <a:stretch>
            <a:fillRect/>
          </a:stretch>
        </p:blipFill>
        <p:spPr>
          <a:xfrm>
            <a:off x="327248" y="807068"/>
            <a:ext cx="6044952" cy="3924922"/>
          </a:xfrm>
          <a:prstGeom prst="rect">
            <a:avLst/>
          </a:prstGeom>
        </p:spPr>
      </p:pic>
      <p:cxnSp>
        <p:nvCxnSpPr>
          <p:cNvPr id="11" name="Connecteur droit avec flèche 10">
            <a:extLst>
              <a:ext uri="{FF2B5EF4-FFF2-40B4-BE49-F238E27FC236}">
                <a16:creationId xmlns:a16="http://schemas.microsoft.com/office/drawing/2014/main" id="{9D50BC69-C784-44D0-B5E6-B9353BA83FAB}"/>
              </a:ext>
            </a:extLst>
          </p:cNvPr>
          <p:cNvCxnSpPr>
            <a:cxnSpLocks/>
          </p:cNvCxnSpPr>
          <p:nvPr/>
        </p:nvCxnSpPr>
        <p:spPr>
          <a:xfrm>
            <a:off x="6084168" y="1572931"/>
            <a:ext cx="1714719" cy="69892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920977A-2C4F-4AF4-9A04-D25A0AB68CFC}"/>
              </a:ext>
            </a:extLst>
          </p:cNvPr>
          <p:cNvSpPr txBox="1"/>
          <p:nvPr/>
        </p:nvSpPr>
        <p:spPr>
          <a:xfrm>
            <a:off x="6629254" y="2307864"/>
            <a:ext cx="2263225" cy="1200329"/>
          </a:xfrm>
          <a:prstGeom prst="rect">
            <a:avLst/>
          </a:prstGeom>
          <a:ln>
            <a:solidFill>
              <a:schemeClr val="bg2"/>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small" spc="0" normalizeH="0" baseline="0" noProof="0">
                <a:ln>
                  <a:noFill/>
                </a:ln>
                <a:solidFill>
                  <a:srgbClr val="EA5433">
                    <a:lumMod val="50000"/>
                  </a:srgbClr>
                </a:solidFill>
                <a:effectLst/>
                <a:uLnTx/>
                <a:uFillTx/>
                <a:latin typeface="Calibri" panose="020F0502020204030204" pitchFamily="34" charset="0"/>
                <a:ea typeface="+mn-ea"/>
                <a:cs typeface="Calibri" panose="020F0502020204030204" pitchFamily="34" charset="0"/>
              </a:rPr>
              <a:t>Liste des savoirs associés correspondant à la compétence décrite</a:t>
            </a:r>
          </a:p>
        </p:txBody>
      </p:sp>
      <p:sp>
        <p:nvSpPr>
          <p:cNvPr id="10" name="Ellipse 9">
            <a:extLst>
              <a:ext uri="{FF2B5EF4-FFF2-40B4-BE49-F238E27FC236}">
                <a16:creationId xmlns:a16="http://schemas.microsoft.com/office/drawing/2014/main" id="{E0078F31-D1C6-4A8E-8E53-90A0688DD1E6}"/>
              </a:ext>
            </a:extLst>
          </p:cNvPr>
          <p:cNvSpPr/>
          <p:nvPr/>
        </p:nvSpPr>
        <p:spPr>
          <a:xfrm>
            <a:off x="5076056" y="1388264"/>
            <a:ext cx="1008112" cy="21602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F797238E-1791-4C27-974F-661E0330C20D}"/>
              </a:ext>
            </a:extLst>
          </p:cNvPr>
          <p:cNvSpPr/>
          <p:nvPr/>
        </p:nvSpPr>
        <p:spPr>
          <a:xfrm>
            <a:off x="1259632" y="987574"/>
            <a:ext cx="4176464" cy="216023"/>
          </a:xfrm>
          <a:prstGeom prst="rect">
            <a:avLst/>
          </a:prstGeom>
          <a:solidFill>
            <a:schemeClr val="bg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18E08E1-F40F-46AC-B6B5-C7253D57C2CD}"/>
              </a:ext>
            </a:extLst>
          </p:cNvPr>
          <p:cNvSpPr txBox="1"/>
          <p:nvPr/>
        </p:nvSpPr>
        <p:spPr>
          <a:xfrm>
            <a:off x="1259632" y="202871"/>
            <a:ext cx="7344816" cy="400110"/>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Matrice générique du bloc de compétences</a:t>
            </a:r>
          </a:p>
        </p:txBody>
      </p:sp>
      <p:sp>
        <p:nvSpPr>
          <p:cNvPr id="13" name="Espace réservé du pied de page 5">
            <a:extLst>
              <a:ext uri="{FF2B5EF4-FFF2-40B4-BE49-F238E27FC236}">
                <a16:creationId xmlns:a16="http://schemas.microsoft.com/office/drawing/2014/main" id="{DAB02315-0EC5-4D0D-82D7-786E1D89589F}"/>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294362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B97B8D6-EEB1-48B2-B320-F4EA3A1F2CAF}"/>
              </a:ext>
            </a:extLst>
          </p:cNvPr>
          <p:cNvSpPr txBox="1"/>
          <p:nvPr/>
        </p:nvSpPr>
        <p:spPr>
          <a:xfrm>
            <a:off x="1043608" y="123478"/>
            <a:ext cx="7992888" cy="461665"/>
          </a:xfrm>
          <a:prstGeom prst="rect">
            <a:avLst/>
          </a:prstGeom>
          <a:noFill/>
        </p:spPr>
        <p:txBody>
          <a:bodyPr wrap="square" rtlCol="0">
            <a:spAutoFit/>
          </a:bodyPr>
          <a:lstStyle/>
          <a:p>
            <a:r>
              <a:rPr lang="fr-FR" sz="2400"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 de compétences C1 – Préparer les opérations de transport</a:t>
            </a:r>
          </a:p>
        </p:txBody>
      </p:sp>
      <p:sp>
        <p:nvSpPr>
          <p:cNvPr id="8" name="ZoneTexte 7">
            <a:extLst>
              <a:ext uri="{FF2B5EF4-FFF2-40B4-BE49-F238E27FC236}">
                <a16:creationId xmlns:a16="http://schemas.microsoft.com/office/drawing/2014/main" id="{E6F78645-1E1E-4644-BE4F-BC3CD79BA9E2}"/>
              </a:ext>
            </a:extLst>
          </p:cNvPr>
          <p:cNvSpPr txBox="1"/>
          <p:nvPr/>
        </p:nvSpPr>
        <p:spPr>
          <a:xfrm>
            <a:off x="1259632" y="624385"/>
            <a:ext cx="7344816" cy="369332"/>
          </a:xfrm>
          <a:prstGeom prst="rect">
            <a:avLst/>
          </a:prstGeom>
          <a:ln>
            <a:solidFill>
              <a:schemeClr val="accent1">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cap="small">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Compétence C1.1 - Prendre en compte la demande du client/donneur d’ordre</a:t>
            </a:r>
          </a:p>
        </p:txBody>
      </p:sp>
      <p:sp>
        <p:nvSpPr>
          <p:cNvPr id="10" name="Légende : flèche vers le bas 9">
            <a:extLst>
              <a:ext uri="{FF2B5EF4-FFF2-40B4-BE49-F238E27FC236}">
                <a16:creationId xmlns:a16="http://schemas.microsoft.com/office/drawing/2014/main" id="{60B5811A-0F7E-49F7-A19F-3DE8984BE9B6}"/>
              </a:ext>
            </a:extLst>
          </p:cNvPr>
          <p:cNvSpPr/>
          <p:nvPr/>
        </p:nvSpPr>
        <p:spPr>
          <a:xfrm>
            <a:off x="360000" y="1203598"/>
            <a:ext cx="3419912" cy="100311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A1.1C1</a:t>
            </a:r>
            <a:r>
              <a:rPr lang="fr-FR" sz="1400" b="1" dirty="0">
                <a:latin typeface="Calibri" panose="020F0502020204030204" pitchFamily="34" charset="0"/>
                <a:cs typeface="Calibri" panose="020F0502020204030204" pitchFamily="34" charset="0"/>
              </a:rPr>
              <a:t> </a:t>
            </a:r>
            <a:r>
              <a:rPr lang="fr-FR" sz="1400" b="1" dirty="0">
                <a:solidFill>
                  <a:schemeClr val="accent1">
                    <a:lumMod val="90000"/>
                    <a:lumOff val="10000"/>
                  </a:schemeClr>
                </a:solidFill>
                <a:latin typeface="Calibri" panose="020F0502020204030204" pitchFamily="34" charset="0"/>
                <a:cs typeface="Calibri" panose="020F0502020204030204" pitchFamily="34" charset="0"/>
              </a:rPr>
              <a:t>– Collecter les informations nécessaires au traitement de la demande en français ou en langue étrangère</a:t>
            </a:r>
          </a:p>
        </p:txBody>
      </p:sp>
      <p:sp>
        <p:nvSpPr>
          <p:cNvPr id="11" name="Légende : flèche vers le bas 10">
            <a:extLst>
              <a:ext uri="{FF2B5EF4-FFF2-40B4-BE49-F238E27FC236}">
                <a16:creationId xmlns:a16="http://schemas.microsoft.com/office/drawing/2014/main" id="{FEAC79CF-ED76-454B-9D03-EB8A3A78BF3B}"/>
              </a:ext>
            </a:extLst>
          </p:cNvPr>
          <p:cNvSpPr/>
          <p:nvPr/>
        </p:nvSpPr>
        <p:spPr>
          <a:xfrm>
            <a:off x="360000" y="2274426"/>
            <a:ext cx="3419912" cy="74305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A1.1C2</a:t>
            </a:r>
            <a:r>
              <a:rPr lang="fr-FR" sz="1400" b="1" dirty="0">
                <a:solidFill>
                  <a:schemeClr val="accent1">
                    <a:lumMod val="90000"/>
                    <a:lumOff val="10000"/>
                  </a:schemeClr>
                </a:solidFill>
                <a:latin typeface="Calibri" panose="020F0502020204030204" pitchFamily="34" charset="0"/>
                <a:cs typeface="Calibri" panose="020F0502020204030204" pitchFamily="34" charset="0"/>
              </a:rPr>
              <a:t> – Sélectionner les données utiles au traitement de la demande</a:t>
            </a:r>
          </a:p>
        </p:txBody>
      </p:sp>
      <p:sp>
        <p:nvSpPr>
          <p:cNvPr id="12" name="Légende : flèche vers le bas 11">
            <a:extLst>
              <a:ext uri="{FF2B5EF4-FFF2-40B4-BE49-F238E27FC236}">
                <a16:creationId xmlns:a16="http://schemas.microsoft.com/office/drawing/2014/main" id="{3010CB71-82B2-41FE-8BBC-FEDCF9C5994D}"/>
              </a:ext>
            </a:extLst>
          </p:cNvPr>
          <p:cNvSpPr/>
          <p:nvPr/>
        </p:nvSpPr>
        <p:spPr>
          <a:xfrm>
            <a:off x="360000" y="3075806"/>
            <a:ext cx="3419912" cy="1008112"/>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a:solidFill>
                  <a:schemeClr val="accent1">
                    <a:lumMod val="90000"/>
                    <a:lumOff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A1.1C3</a:t>
            </a:r>
            <a:r>
              <a:rPr lang="fr-FR" sz="1400" b="1">
                <a:latin typeface="Calibri" panose="020F0502020204030204" pitchFamily="34" charset="0"/>
                <a:cs typeface="Calibri" panose="020F0502020204030204" pitchFamily="34" charset="0"/>
              </a:rPr>
              <a:t> </a:t>
            </a:r>
            <a:r>
              <a:rPr lang="fr-FR" sz="1400" b="1">
                <a:solidFill>
                  <a:schemeClr val="accent1">
                    <a:lumMod val="90000"/>
                    <a:lumOff val="10000"/>
                  </a:schemeClr>
                </a:solidFill>
                <a:latin typeface="Calibri" panose="020F0502020204030204" pitchFamily="34" charset="0"/>
                <a:cs typeface="Calibri" panose="020F0502020204030204" pitchFamily="34" charset="0"/>
              </a:rPr>
              <a:t>– Identifier les caractéristiques de la marchandise, de son emballage et de son conditionnement</a:t>
            </a:r>
          </a:p>
        </p:txBody>
      </p:sp>
      <p:sp>
        <p:nvSpPr>
          <p:cNvPr id="14" name="Rectangle 13">
            <a:extLst>
              <a:ext uri="{FF2B5EF4-FFF2-40B4-BE49-F238E27FC236}">
                <a16:creationId xmlns:a16="http://schemas.microsoft.com/office/drawing/2014/main" id="{F18000AB-98B0-4308-B650-480987C703FA}"/>
              </a:ext>
            </a:extLst>
          </p:cNvPr>
          <p:cNvSpPr/>
          <p:nvPr/>
        </p:nvSpPr>
        <p:spPr>
          <a:xfrm>
            <a:off x="361788" y="4155926"/>
            <a:ext cx="3419911"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841">
                    <a:lumMod val="90000"/>
                    <a:lumOff val="1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A1.1C4</a:t>
            </a:r>
            <a:r>
              <a:rPr kumimoji="0" lang="fr-FR"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400" b="1" i="0" u="none" strike="noStrike" kern="1200" cap="none" spc="0" normalizeH="0" baseline="0" noProof="0">
                <a:ln>
                  <a:noFill/>
                </a:ln>
                <a:solidFill>
                  <a:schemeClr val="accent1">
                    <a:lumMod val="90000"/>
                    <a:lumOff val="10000"/>
                  </a:schemeClr>
                </a:solidFill>
                <a:effectLst/>
                <a:uLnTx/>
                <a:uFillTx/>
                <a:latin typeface="Calibri" panose="020F0502020204030204" pitchFamily="34" charset="0"/>
                <a:ea typeface="+mn-ea"/>
                <a:cs typeface="Calibri" panose="020F0502020204030204" pitchFamily="34" charset="0"/>
              </a:rPr>
              <a:t>– Détecter les contraintes et les impératifs, y compris les incoterms</a:t>
            </a:r>
          </a:p>
        </p:txBody>
      </p:sp>
      <p:pic>
        <p:nvPicPr>
          <p:cNvPr id="1026" name="Picture 2" descr="Vecteurs Programmeur gratuits, 3 000+ Illustrations format AI, EPS">
            <a:extLst>
              <a:ext uri="{FF2B5EF4-FFF2-40B4-BE49-F238E27FC236}">
                <a16:creationId xmlns:a16="http://schemas.microsoft.com/office/drawing/2014/main" id="{4E13A2F3-0C71-48B0-AA62-329ED6D37BE6}"/>
              </a:ext>
            </a:extLst>
          </p:cNvPr>
          <p:cNvPicPr>
            <a:picLocks noChangeAspect="1" noChangeArrowheads="1"/>
          </p:cNvPicPr>
          <p:nvPr/>
        </p:nvPicPr>
        <p:blipFill rotWithShape="1">
          <a:blip r:embed="rId3">
            <a:clrChange>
              <a:clrFrom>
                <a:srgbClr val="FAFBFD"/>
              </a:clrFrom>
              <a:clrTo>
                <a:srgbClr val="FAFBFD">
                  <a:alpha val="0"/>
                </a:srgbClr>
              </a:clrTo>
            </a:clrChange>
            <a:extLst>
              <a:ext uri="{28A0092B-C50C-407E-A947-70E740481C1C}">
                <a14:useLocalDpi xmlns:a14="http://schemas.microsoft.com/office/drawing/2010/main" val="0"/>
              </a:ext>
            </a:extLst>
          </a:blip>
          <a:srcRect l="5077" t="26920" r="5457" b="14638"/>
          <a:stretch/>
        </p:blipFill>
        <p:spPr bwMode="auto">
          <a:xfrm>
            <a:off x="5508104" y="2538695"/>
            <a:ext cx="1948546" cy="1272841"/>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D3C6DD41-96BE-4B0E-A4F5-5E1B3BEF00D6}"/>
              </a:ext>
            </a:extLst>
          </p:cNvPr>
          <p:cNvSpPr txBox="1"/>
          <p:nvPr/>
        </p:nvSpPr>
        <p:spPr>
          <a:xfrm>
            <a:off x="5906313" y="3872667"/>
            <a:ext cx="11521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2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Exploitation</a:t>
            </a:r>
          </a:p>
        </p:txBody>
      </p:sp>
      <p:pic>
        <p:nvPicPr>
          <p:cNvPr id="17" name="Image 16">
            <a:extLst>
              <a:ext uri="{FF2B5EF4-FFF2-40B4-BE49-F238E27FC236}">
                <a16:creationId xmlns:a16="http://schemas.microsoft.com/office/drawing/2014/main" id="{4225D9B7-5A8C-46B6-A446-68F77242441D}"/>
              </a:ext>
            </a:extLst>
          </p:cNvPr>
          <p:cNvPicPr>
            <a:picLocks noChangeAspect="1"/>
          </p:cNvPicPr>
          <p:nvPr/>
        </p:nvPicPr>
        <p:blipFill>
          <a:blip r:embed="rId4"/>
          <a:stretch>
            <a:fillRect/>
          </a:stretch>
        </p:blipFill>
        <p:spPr>
          <a:xfrm>
            <a:off x="6012160" y="1213588"/>
            <a:ext cx="936104" cy="1179681"/>
          </a:xfrm>
          <a:prstGeom prst="rect">
            <a:avLst/>
          </a:prstGeom>
        </p:spPr>
      </p:pic>
      <p:pic>
        <p:nvPicPr>
          <p:cNvPr id="19" name="Image 18">
            <a:extLst>
              <a:ext uri="{FF2B5EF4-FFF2-40B4-BE49-F238E27FC236}">
                <a16:creationId xmlns:a16="http://schemas.microsoft.com/office/drawing/2014/main" id="{05E93463-5FBA-490F-A0DD-38FAE13BD587}"/>
              </a:ext>
            </a:extLst>
          </p:cNvPr>
          <p:cNvPicPr>
            <a:picLocks noChangeAspect="1"/>
          </p:cNvPicPr>
          <p:nvPr/>
        </p:nvPicPr>
        <p:blipFill>
          <a:blip r:embed="rId5"/>
          <a:stretch>
            <a:fillRect/>
          </a:stretch>
        </p:blipFill>
        <p:spPr>
          <a:xfrm>
            <a:off x="7933574" y="1389821"/>
            <a:ext cx="1102921" cy="1090489"/>
          </a:xfrm>
          <a:prstGeom prst="rect">
            <a:avLst/>
          </a:prstGeom>
        </p:spPr>
      </p:pic>
      <p:pic>
        <p:nvPicPr>
          <p:cNvPr id="1028" name="Picture 4" descr="ATTENTION À L'UTILISATION DU COURRIER ÉLECTRONIQUE! - Le locataire">
            <a:extLst>
              <a:ext uri="{FF2B5EF4-FFF2-40B4-BE49-F238E27FC236}">
                <a16:creationId xmlns:a16="http://schemas.microsoft.com/office/drawing/2014/main" id="{8526FA71-317F-4896-9E82-FFB57E38B29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7106" y="1141209"/>
            <a:ext cx="819087" cy="881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t.pf » logo-telecopie">
            <a:extLst>
              <a:ext uri="{FF2B5EF4-FFF2-40B4-BE49-F238E27FC236}">
                <a16:creationId xmlns:a16="http://schemas.microsoft.com/office/drawing/2014/main" id="{3A66DD76-EF2B-4380-9C07-B0EABCE15D20}"/>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54670" y="1999262"/>
            <a:ext cx="711523" cy="7115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venir membre de la Commission d'information et de sélection d'appels à  projets - Loire-atlantique.fr">
            <a:extLst>
              <a:ext uri="{FF2B5EF4-FFF2-40B4-BE49-F238E27FC236}">
                <a16:creationId xmlns:a16="http://schemas.microsoft.com/office/drawing/2014/main" id="{FA129D12-4F14-42D7-94DF-FFEA85B004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164" y="1581913"/>
            <a:ext cx="1577752" cy="10531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rsand innerhalb von Deutschland - Courier Service XP worldwide Express  delivery">
            <a:extLst>
              <a:ext uri="{FF2B5EF4-FFF2-40B4-BE49-F238E27FC236}">
                <a16:creationId xmlns:a16="http://schemas.microsoft.com/office/drawing/2014/main" id="{114936A2-F080-43AA-AA05-572CD1652DD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2478" y="2833473"/>
            <a:ext cx="1521612" cy="11412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NSPORT ADR / OMI (MARCHANDISES DANGEREUSES) - Grupo Startrans, S.A.">
            <a:extLst>
              <a:ext uri="{FF2B5EF4-FFF2-40B4-BE49-F238E27FC236}">
                <a16:creationId xmlns:a16="http://schemas.microsoft.com/office/drawing/2014/main" id="{06ABBEEC-EA64-4319-93A0-EF97147E258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5305" y="3974682"/>
            <a:ext cx="1390080" cy="7425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coterms® 2020 Explained - The Complete Guide | IncoDocs">
            <a:extLst>
              <a:ext uri="{FF2B5EF4-FFF2-40B4-BE49-F238E27FC236}">
                <a16:creationId xmlns:a16="http://schemas.microsoft.com/office/drawing/2014/main" id="{9944AA71-2880-4EFB-9CDE-418DF8A5645B}"/>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0431" y="3144626"/>
            <a:ext cx="1475656" cy="8300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xprimez, Juste En Concept De La Livraison De Paquets De Temps Et De Grande  Vitesse Illustration Stock - Illustration du livraison, grande: 57060589">
            <a:extLst>
              <a:ext uri="{FF2B5EF4-FFF2-40B4-BE49-F238E27FC236}">
                <a16:creationId xmlns:a16="http://schemas.microsoft.com/office/drawing/2014/main" id="{A46209CA-CBBA-4F81-920B-12F4CB260BC4}"/>
              </a:ext>
            </a:extLst>
          </p:cNvPr>
          <p:cNvPicPr>
            <a:picLocks noChangeAspect="1" noChangeArrowheads="1"/>
          </p:cNvPicPr>
          <p:nvPr/>
        </p:nvPicPr>
        <p:blipFill rotWithShape="1">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l="6723" t="9401" r="4640" b="13600"/>
          <a:stretch/>
        </p:blipFill>
        <p:spPr bwMode="auto">
          <a:xfrm>
            <a:off x="7088324" y="4096880"/>
            <a:ext cx="1024679" cy="6553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avec coins rognés en diagonale 10">
            <a:extLst>
              <a:ext uri="{FF2B5EF4-FFF2-40B4-BE49-F238E27FC236}">
                <a16:creationId xmlns:a16="http://schemas.microsoft.com/office/drawing/2014/main" id="{68885BE2-2297-48EE-B501-7B1E8816704E}"/>
              </a:ext>
            </a:extLst>
          </p:cNvPr>
          <p:cNvSpPr/>
          <p:nvPr/>
        </p:nvSpPr>
        <p:spPr>
          <a:xfrm>
            <a:off x="8324929" y="4566860"/>
            <a:ext cx="684724" cy="360000"/>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C1.1</a:t>
            </a:r>
          </a:p>
        </p:txBody>
      </p:sp>
      <p:sp>
        <p:nvSpPr>
          <p:cNvPr id="21" name="Espace réservé du pied de page 5">
            <a:extLst>
              <a:ext uri="{FF2B5EF4-FFF2-40B4-BE49-F238E27FC236}">
                <a16:creationId xmlns:a16="http://schemas.microsoft.com/office/drawing/2014/main" id="{ABDDBCE2-A1F9-471F-BAEB-B8407ECFCDA7}"/>
              </a:ext>
            </a:extLst>
          </p:cNvPr>
          <p:cNvSpPr>
            <a:spLocks noGrp="1"/>
          </p:cNvSpPr>
          <p:nvPr>
            <p:ph type="ftr" sz="quarter" idx="11"/>
          </p:nvPr>
        </p:nvSpPr>
        <p:spPr>
          <a:xfrm>
            <a:off x="360000" y="4783500"/>
            <a:ext cx="853248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Direction générale de l’enseignement scolaire – Bureau de la formation des personnels enseignants et d’éducation (C1-2) </a:t>
            </a:r>
          </a:p>
        </p:txBody>
      </p:sp>
    </p:spTree>
    <p:extLst>
      <p:ext uri="{BB962C8B-B14F-4D97-AF65-F5344CB8AC3E}">
        <p14:creationId xmlns:p14="http://schemas.microsoft.com/office/powerpoint/2010/main" val="147112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500"/>
                                        <p:tgtEl>
                                          <p:spTgt spid="103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5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1034"/>
                                        </p:tgtEl>
                                        <p:attrNameLst>
                                          <p:attrName>style.visibility</p:attrName>
                                        </p:attrNameLst>
                                      </p:cBhvr>
                                      <p:to>
                                        <p:strVal val="visible"/>
                                      </p:to>
                                    </p:set>
                                    <p:animEffect transition="in" filter="fade">
                                      <p:cBhvr>
                                        <p:cTn id="60" dur="500"/>
                                        <p:tgtEl>
                                          <p:spTgt spid="1034"/>
                                        </p:tgtEl>
                                      </p:cBhvr>
                                    </p:animEffect>
                                  </p:childTnLst>
                                </p:cTn>
                              </p:par>
                              <p:par>
                                <p:cTn id="61" presetID="10" presetClass="entr" presetSubtype="0" fill="hold" nodeType="withEffect">
                                  <p:stCondLst>
                                    <p:cond delay="0"/>
                                  </p:stCondLst>
                                  <p:childTnLst>
                                    <p:set>
                                      <p:cBhvr>
                                        <p:cTn id="62" dur="1" fill="hold">
                                          <p:stCondLst>
                                            <p:cond delay="0"/>
                                          </p:stCondLst>
                                        </p:cTn>
                                        <p:tgtEl>
                                          <p:spTgt spid="1036"/>
                                        </p:tgtEl>
                                        <p:attrNameLst>
                                          <p:attrName>style.visibility</p:attrName>
                                        </p:attrNameLst>
                                      </p:cBhvr>
                                      <p:to>
                                        <p:strVal val="visible"/>
                                      </p:to>
                                    </p:set>
                                    <p:animEffect transition="in" filter="fade">
                                      <p:cBhvr>
                                        <p:cTn id="63" dur="500"/>
                                        <p:tgtEl>
                                          <p:spTgt spid="103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1040"/>
                                        </p:tgtEl>
                                        <p:attrNameLst>
                                          <p:attrName>style.visibility</p:attrName>
                                        </p:attrNameLst>
                                      </p:cBhvr>
                                      <p:to>
                                        <p:strVal val="visible"/>
                                      </p:to>
                                    </p:set>
                                    <p:animEffect transition="in" filter="fade">
                                      <p:cBhvr>
                                        <p:cTn id="73" dur="500"/>
                                        <p:tgtEl>
                                          <p:spTgt spid="1040"/>
                                        </p:tgtEl>
                                      </p:cBhvr>
                                    </p:animEffect>
                                  </p:childTnLst>
                                </p:cTn>
                              </p:par>
                              <p:par>
                                <p:cTn id="74" presetID="10" presetClass="entr" presetSubtype="0" fill="hold" nodeType="withEffect">
                                  <p:stCondLst>
                                    <p:cond delay="0"/>
                                  </p:stCondLst>
                                  <p:childTnLst>
                                    <p:set>
                                      <p:cBhvr>
                                        <p:cTn id="75" dur="1" fill="hold">
                                          <p:stCondLst>
                                            <p:cond delay="0"/>
                                          </p:stCondLst>
                                        </p:cTn>
                                        <p:tgtEl>
                                          <p:spTgt spid="1038"/>
                                        </p:tgtEl>
                                        <p:attrNameLst>
                                          <p:attrName>style.visibility</p:attrName>
                                        </p:attrNameLst>
                                      </p:cBhvr>
                                      <p:to>
                                        <p:strVal val="visible"/>
                                      </p:to>
                                    </p:set>
                                    <p:animEffect transition="in" filter="fade">
                                      <p:cBhvr>
                                        <p:cTn id="76"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20" grpId="0" animBg="1"/>
    </p:bld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2c7ddd52-0a06-43b1-a35c-dcb15ea2e3f4"/>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11842</TotalTime>
  <Words>3501</Words>
  <Application>Microsoft Office PowerPoint</Application>
  <PresentationFormat>Affichage à l'écran (16:9)</PresentationFormat>
  <Paragraphs>396</Paragraphs>
  <Slides>24</Slides>
  <Notes>23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Wingdings</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Philippe LECLERCQ</dc:creator>
  <cp:lastModifiedBy>Philippe</cp:lastModifiedBy>
  <cp:revision>191</cp:revision>
  <cp:lastPrinted>2020-07-02T13:56:43Z</cp:lastPrinted>
  <dcterms:created xsi:type="dcterms:W3CDTF">2020-03-05T15:21:24Z</dcterms:created>
  <dcterms:modified xsi:type="dcterms:W3CDTF">2021-01-11T14:41:13Z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