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3"/>
  </p:notesMasterIdLst>
  <p:sldIdLst>
    <p:sldId id="326" r:id="rId5"/>
    <p:sldId id="331" r:id="rId6"/>
    <p:sldId id="328" r:id="rId7"/>
    <p:sldId id="330" r:id="rId8"/>
    <p:sldId id="332" r:id="rId9"/>
    <p:sldId id="334" r:id="rId10"/>
    <p:sldId id="333" r:id="rId11"/>
    <p:sldId id="329" r:id="rId12"/>
  </p:sldIdLst>
  <p:sldSz cx="10691813" cy="7559675"/>
  <p:notesSz cx="6858000" cy="9144000"/>
  <p:defaultTextStyle>
    <a:defPPr>
      <a:defRPr lang="fr-FR"/>
    </a:defPPr>
    <a:lvl1pPr marL="0" algn="l" defTabSz="1168055" rtl="0" eaLnBrk="1" latinLnBrk="0" hangingPunct="1">
      <a:defRPr sz="2299" kern="1200">
        <a:solidFill>
          <a:schemeClr val="tx1"/>
        </a:solidFill>
        <a:latin typeface="+mn-lt"/>
        <a:ea typeface="+mn-ea"/>
        <a:cs typeface="+mn-cs"/>
      </a:defRPr>
    </a:lvl1pPr>
    <a:lvl2pPr marL="584027" algn="l" defTabSz="1168055" rtl="0" eaLnBrk="1" latinLnBrk="0" hangingPunct="1">
      <a:defRPr sz="2299" kern="1200">
        <a:solidFill>
          <a:schemeClr val="tx1"/>
        </a:solidFill>
        <a:latin typeface="+mn-lt"/>
        <a:ea typeface="+mn-ea"/>
        <a:cs typeface="+mn-cs"/>
      </a:defRPr>
    </a:lvl2pPr>
    <a:lvl3pPr marL="1168055" algn="l" defTabSz="1168055" rtl="0" eaLnBrk="1" latinLnBrk="0" hangingPunct="1">
      <a:defRPr sz="2299" kern="1200">
        <a:solidFill>
          <a:schemeClr val="tx1"/>
        </a:solidFill>
        <a:latin typeface="+mn-lt"/>
        <a:ea typeface="+mn-ea"/>
        <a:cs typeface="+mn-cs"/>
      </a:defRPr>
    </a:lvl3pPr>
    <a:lvl4pPr marL="1752082" algn="l" defTabSz="1168055" rtl="0" eaLnBrk="1" latinLnBrk="0" hangingPunct="1">
      <a:defRPr sz="2299" kern="1200">
        <a:solidFill>
          <a:schemeClr val="tx1"/>
        </a:solidFill>
        <a:latin typeface="+mn-lt"/>
        <a:ea typeface="+mn-ea"/>
        <a:cs typeface="+mn-cs"/>
      </a:defRPr>
    </a:lvl4pPr>
    <a:lvl5pPr marL="2336109" algn="l" defTabSz="1168055" rtl="0" eaLnBrk="1" latinLnBrk="0" hangingPunct="1">
      <a:defRPr sz="2299" kern="1200">
        <a:solidFill>
          <a:schemeClr val="tx1"/>
        </a:solidFill>
        <a:latin typeface="+mn-lt"/>
        <a:ea typeface="+mn-ea"/>
        <a:cs typeface="+mn-cs"/>
      </a:defRPr>
    </a:lvl5pPr>
    <a:lvl6pPr marL="2920136" algn="l" defTabSz="1168055" rtl="0" eaLnBrk="1" latinLnBrk="0" hangingPunct="1">
      <a:defRPr sz="2299" kern="1200">
        <a:solidFill>
          <a:schemeClr val="tx1"/>
        </a:solidFill>
        <a:latin typeface="+mn-lt"/>
        <a:ea typeface="+mn-ea"/>
        <a:cs typeface="+mn-cs"/>
      </a:defRPr>
    </a:lvl6pPr>
    <a:lvl7pPr marL="3504164" algn="l" defTabSz="1168055" rtl="0" eaLnBrk="1" latinLnBrk="0" hangingPunct="1">
      <a:defRPr sz="2299" kern="1200">
        <a:solidFill>
          <a:schemeClr val="tx1"/>
        </a:solidFill>
        <a:latin typeface="+mn-lt"/>
        <a:ea typeface="+mn-ea"/>
        <a:cs typeface="+mn-cs"/>
      </a:defRPr>
    </a:lvl7pPr>
    <a:lvl8pPr marL="4088191" algn="l" defTabSz="1168055" rtl="0" eaLnBrk="1" latinLnBrk="0" hangingPunct="1">
      <a:defRPr sz="2299" kern="1200">
        <a:solidFill>
          <a:schemeClr val="tx1"/>
        </a:solidFill>
        <a:latin typeface="+mn-lt"/>
        <a:ea typeface="+mn-ea"/>
        <a:cs typeface="+mn-cs"/>
      </a:defRPr>
    </a:lvl8pPr>
    <a:lvl9pPr marL="4672218" algn="l" defTabSz="1168055" rtl="0" eaLnBrk="1" latinLnBrk="0" hangingPunct="1">
      <a:defRPr sz="2299"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6"/>
            <p14:sldId id="331"/>
            <p14:sldId id="328"/>
            <p14:sldId id="330"/>
            <p14:sldId id="332"/>
            <p14:sldId id="334"/>
            <p14:sldId id="333"/>
            <p14:sldId id="329"/>
          </p14:sldIdLst>
        </p14:section>
        <p14:section name="MÉTHODOLOGIE" id="{EB03BDE6-D677-4574-A7BF-9721F91BDEB8}">
          <p14:sldIdLst/>
        </p14:section>
      </p14:sectionLst>
    </p:ext>
    <p:ext uri="{EFAFB233-063F-42B5-8137-9DF3F51BA10A}">
      <p15:sldGuideLst xmlns:p15="http://schemas.microsoft.com/office/powerpoint/2012/main">
        <p15:guide id="1" orient="horz" pos="2381" userDrawn="1">
          <p15:clr>
            <a:srgbClr val="A4A3A4"/>
          </p15:clr>
        </p15:guide>
        <p15:guide id="2" orient="horz" pos="281" userDrawn="1">
          <p15:clr>
            <a:srgbClr val="A4A3A4"/>
          </p15:clr>
        </p15:guide>
        <p15:guide id="3" orient="horz" pos="1255" userDrawn="1">
          <p15:clr>
            <a:srgbClr val="A4A3A4"/>
          </p15:clr>
        </p15:guide>
        <p15:guide id="4" orient="horz" pos="1207" userDrawn="1">
          <p15:clr>
            <a:srgbClr val="A4A3A4"/>
          </p15:clr>
        </p15:guide>
        <p15:guide id="5" orient="horz" pos="4481" userDrawn="1">
          <p15:clr>
            <a:srgbClr val="A4A3A4"/>
          </p15:clr>
        </p15:guide>
        <p15:guide id="6" orient="horz" pos="4631" userDrawn="1">
          <p15:clr>
            <a:srgbClr val="A4A3A4"/>
          </p15:clr>
        </p15:guide>
        <p15:guide id="7" pos="3368" userDrawn="1">
          <p15:clr>
            <a:srgbClr val="A4A3A4"/>
          </p15:clr>
        </p15:guide>
        <p15:guide id="8" pos="557" userDrawn="1">
          <p15:clr>
            <a:srgbClr val="A4A3A4"/>
          </p15:clr>
        </p15:guide>
        <p15:guide id="9" pos="6072" userDrawn="1">
          <p15:clr>
            <a:srgbClr val="A4A3A4"/>
          </p15:clr>
        </p15:guide>
        <p15:guide id="10" pos="63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05"/>
    <p:restoredTop sz="94660"/>
  </p:normalViewPr>
  <p:slideViewPr>
    <p:cSldViewPr showGuides="1">
      <p:cViewPr varScale="1">
        <p:scale>
          <a:sx n="74" d="100"/>
          <a:sy n="74" d="100"/>
        </p:scale>
        <p:origin x="1786" y="43"/>
      </p:cViewPr>
      <p:guideLst>
        <p:guide orient="horz" pos="2381"/>
        <p:guide orient="horz" pos="281"/>
        <p:guide orient="horz" pos="1255"/>
        <p:guide orient="horz" pos="1207"/>
        <p:guide orient="horz" pos="4481"/>
        <p:guide orient="horz" pos="4631"/>
        <p:guide pos="3368"/>
        <p:guide pos="557"/>
        <p:guide pos="6072"/>
        <p:guide pos="639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07E56-A66A-4C07-9F2B-7AE609F5D9F0}" type="doc">
      <dgm:prSet loTypeId="urn:microsoft.com/office/officeart/2011/layout/HexagonRadial" loCatId="cycle" qsTypeId="urn:microsoft.com/office/officeart/2005/8/quickstyle/simple2" qsCatId="simple" csTypeId="urn:microsoft.com/office/officeart/2005/8/colors/colorful5" csCatId="colorful" phldr="1"/>
      <dgm:spPr/>
      <dgm:t>
        <a:bodyPr/>
        <a:lstStyle/>
        <a:p>
          <a:endParaRPr lang="fr-FR"/>
        </a:p>
      </dgm:t>
    </dgm:pt>
    <dgm:pt modelId="{6D377EB3-0888-4164-9CE0-F69D5077C19C}">
      <dgm:prSet phldrT="[Texte]" custT="1"/>
      <dgm:spPr/>
      <dgm:t>
        <a:bodyPr/>
        <a:lstStyle/>
        <a:p>
          <a:r>
            <a:rPr lang="fr-FR" sz="800" dirty="0">
              <a:solidFill>
                <a:schemeClr val="accent1"/>
              </a:solidFill>
            </a:rPr>
            <a:t>Compétences professionnelles </a:t>
          </a:r>
        </a:p>
      </dgm:t>
    </dgm:pt>
    <dgm:pt modelId="{8B3C7D8F-BEEC-4D48-B394-0F301E92D4CF}" type="parTrans" cxnId="{43019100-58DB-4D86-8FC0-2DB24204B40C}">
      <dgm:prSet/>
      <dgm:spPr/>
      <dgm:t>
        <a:bodyPr/>
        <a:lstStyle/>
        <a:p>
          <a:endParaRPr lang="fr-FR"/>
        </a:p>
      </dgm:t>
    </dgm:pt>
    <dgm:pt modelId="{495E326D-ECF7-4185-90A0-C96DA35EFD2E}" type="sibTrans" cxnId="{43019100-58DB-4D86-8FC0-2DB24204B40C}">
      <dgm:prSet/>
      <dgm:spPr/>
      <dgm:t>
        <a:bodyPr/>
        <a:lstStyle/>
        <a:p>
          <a:endParaRPr lang="fr-FR"/>
        </a:p>
      </dgm:t>
    </dgm:pt>
    <dgm:pt modelId="{78A25B6D-0A99-4496-9652-F9C584A34562}">
      <dgm:prSet phldrT="[Texte]"/>
      <dgm:spPr/>
      <dgm:t>
        <a:bodyPr/>
        <a:lstStyle/>
        <a:p>
          <a:r>
            <a:rPr lang="fr-FR" dirty="0"/>
            <a:t>Des activités professionnelles</a:t>
          </a:r>
        </a:p>
      </dgm:t>
    </dgm:pt>
    <dgm:pt modelId="{23EE0C68-9438-486F-9523-A7EF3B7E0C82}" type="parTrans" cxnId="{CAA002A0-8483-443D-9102-02CFCFC438BD}">
      <dgm:prSet/>
      <dgm:spPr/>
      <dgm:t>
        <a:bodyPr/>
        <a:lstStyle/>
        <a:p>
          <a:endParaRPr lang="fr-FR"/>
        </a:p>
      </dgm:t>
    </dgm:pt>
    <dgm:pt modelId="{1A19E2DB-D987-466B-970F-CC2266F07F5A}" type="sibTrans" cxnId="{CAA002A0-8483-443D-9102-02CFCFC438BD}">
      <dgm:prSet/>
      <dgm:spPr/>
      <dgm:t>
        <a:bodyPr/>
        <a:lstStyle/>
        <a:p>
          <a:endParaRPr lang="fr-FR"/>
        </a:p>
      </dgm:t>
    </dgm:pt>
    <dgm:pt modelId="{81CE17B0-537B-4BAF-8ACF-2E1F53CFC033}">
      <dgm:prSet phldrT="[Texte]"/>
      <dgm:spPr/>
      <dgm:t>
        <a:bodyPr/>
        <a:lstStyle/>
        <a:p>
          <a:r>
            <a:rPr lang="fr-FR" dirty="0"/>
            <a:t>Des critères d’évaluation</a:t>
          </a:r>
        </a:p>
      </dgm:t>
    </dgm:pt>
    <dgm:pt modelId="{3B1D4D4F-8082-4A73-A12F-A37AA7D902A3}" type="parTrans" cxnId="{BBDC8AF0-A9C0-4429-8D68-9540FEECCA68}">
      <dgm:prSet/>
      <dgm:spPr/>
      <dgm:t>
        <a:bodyPr/>
        <a:lstStyle/>
        <a:p>
          <a:endParaRPr lang="fr-FR"/>
        </a:p>
      </dgm:t>
    </dgm:pt>
    <dgm:pt modelId="{C864C490-9756-42F7-85D4-769CF3A236DF}" type="sibTrans" cxnId="{BBDC8AF0-A9C0-4429-8D68-9540FEECCA68}">
      <dgm:prSet/>
      <dgm:spPr/>
      <dgm:t>
        <a:bodyPr/>
        <a:lstStyle/>
        <a:p>
          <a:endParaRPr lang="fr-FR"/>
        </a:p>
      </dgm:t>
    </dgm:pt>
    <dgm:pt modelId="{0F75E812-1D23-4F0B-9A1C-929176ED1898}">
      <dgm:prSet phldrT="[Texte]">
        <dgm:style>
          <a:lnRef idx="2">
            <a:schemeClr val="accent1"/>
          </a:lnRef>
          <a:fillRef idx="1">
            <a:schemeClr val="lt1"/>
          </a:fillRef>
          <a:effectRef idx="0">
            <a:schemeClr val="accent1"/>
          </a:effectRef>
          <a:fontRef idx="minor">
            <a:schemeClr val="dk1"/>
          </a:fontRef>
        </dgm:style>
      </dgm:prSet>
      <dgm:spPr/>
      <dgm:t>
        <a:bodyPr/>
        <a:lstStyle/>
        <a:p>
          <a:r>
            <a:rPr lang="fr-FR" dirty="0"/>
            <a:t>Des stratégies, des démarches à mettre en  œuvre en centre et entreprise</a:t>
          </a:r>
        </a:p>
      </dgm:t>
    </dgm:pt>
    <dgm:pt modelId="{A32F8FB8-468C-4F3C-A4D9-1B75FDC8A8B6}" type="parTrans" cxnId="{5F71F899-798E-475B-B4B9-D2D0C224F9F7}">
      <dgm:prSet/>
      <dgm:spPr/>
      <dgm:t>
        <a:bodyPr/>
        <a:lstStyle/>
        <a:p>
          <a:endParaRPr lang="fr-FR"/>
        </a:p>
      </dgm:t>
    </dgm:pt>
    <dgm:pt modelId="{36FB6EA1-7AE0-4B75-BE1E-0B955F96C342}" type="sibTrans" cxnId="{5F71F899-798E-475B-B4B9-D2D0C224F9F7}">
      <dgm:prSet/>
      <dgm:spPr/>
      <dgm:t>
        <a:bodyPr/>
        <a:lstStyle/>
        <a:p>
          <a:endParaRPr lang="fr-FR"/>
        </a:p>
      </dgm:t>
    </dgm:pt>
    <dgm:pt modelId="{6AAB4EB9-224B-4F06-9BFE-A1A2FCC17541}">
      <dgm:prSet phldrT="[Texte]"/>
      <dgm:spPr/>
      <dgm:t>
        <a:bodyPr/>
        <a:lstStyle/>
        <a:p>
          <a:r>
            <a:rPr lang="fr-FR" dirty="0"/>
            <a:t>Des savoirs associés, des limites</a:t>
          </a:r>
        </a:p>
      </dgm:t>
    </dgm:pt>
    <dgm:pt modelId="{35974350-C71C-4221-BE11-5069235B6455}" type="parTrans" cxnId="{56F7E0F3-E5C6-4FD5-A2AC-8AD2CB01FA66}">
      <dgm:prSet/>
      <dgm:spPr/>
      <dgm:t>
        <a:bodyPr/>
        <a:lstStyle/>
        <a:p>
          <a:endParaRPr lang="fr-FR"/>
        </a:p>
      </dgm:t>
    </dgm:pt>
    <dgm:pt modelId="{45F4A8B3-8194-4241-BA5F-1858CEA25C98}" type="sibTrans" cxnId="{56F7E0F3-E5C6-4FD5-A2AC-8AD2CB01FA66}">
      <dgm:prSet/>
      <dgm:spPr/>
      <dgm:t>
        <a:bodyPr/>
        <a:lstStyle/>
        <a:p>
          <a:endParaRPr lang="fr-FR"/>
        </a:p>
      </dgm:t>
    </dgm:pt>
    <dgm:pt modelId="{9D78B95D-BC64-418F-BE01-3605649B8B0E}">
      <dgm:prSet phldrT="[Texte]"/>
      <dgm:spPr/>
      <dgm:t>
        <a:bodyPr/>
        <a:lstStyle/>
        <a:p>
          <a:r>
            <a:rPr lang="fr-FR" dirty="0"/>
            <a:t>Des ressources</a:t>
          </a:r>
        </a:p>
        <a:p>
          <a:r>
            <a:rPr lang="fr-FR" dirty="0"/>
            <a:t>Des données</a:t>
          </a:r>
        </a:p>
        <a:p>
          <a:r>
            <a:rPr lang="fr-FR" dirty="0"/>
            <a:t>Des situations  professionnelles</a:t>
          </a:r>
        </a:p>
      </dgm:t>
    </dgm:pt>
    <dgm:pt modelId="{1ADF5C30-B088-4891-9D48-982CC8931416}" type="parTrans" cxnId="{448549F9-BE7C-43D7-A5EC-172B65DBF8AA}">
      <dgm:prSet/>
      <dgm:spPr/>
      <dgm:t>
        <a:bodyPr/>
        <a:lstStyle/>
        <a:p>
          <a:endParaRPr lang="fr-FR"/>
        </a:p>
      </dgm:t>
    </dgm:pt>
    <dgm:pt modelId="{6D5EDCBD-7D21-4348-861C-1DBD55814555}" type="sibTrans" cxnId="{448549F9-BE7C-43D7-A5EC-172B65DBF8AA}">
      <dgm:prSet/>
      <dgm:spPr/>
      <dgm:t>
        <a:bodyPr/>
        <a:lstStyle/>
        <a:p>
          <a:endParaRPr lang="fr-FR"/>
        </a:p>
      </dgm:t>
    </dgm:pt>
    <dgm:pt modelId="{F3DE348D-A973-4B27-A2B9-5AEDE1DFFE6D}">
      <dgm:prSet phldrT="[Texte]"/>
      <dgm:spPr/>
      <dgm:t>
        <a:bodyPr/>
        <a:lstStyle/>
        <a:p>
          <a:r>
            <a:rPr lang="fr-FR" dirty="0"/>
            <a:t>Des résultats attendus</a:t>
          </a:r>
        </a:p>
      </dgm:t>
    </dgm:pt>
    <dgm:pt modelId="{62A9C9F0-194E-48CC-A6FE-ED7B1EC0C53E}" type="parTrans" cxnId="{9EFCB40D-6BCF-4D63-805B-6C95027E140B}">
      <dgm:prSet/>
      <dgm:spPr/>
      <dgm:t>
        <a:bodyPr/>
        <a:lstStyle/>
        <a:p>
          <a:endParaRPr lang="fr-FR"/>
        </a:p>
      </dgm:t>
    </dgm:pt>
    <dgm:pt modelId="{710ADEEC-F3A9-4C71-A3E6-BC152EA2693D}" type="sibTrans" cxnId="{9EFCB40D-6BCF-4D63-805B-6C95027E140B}">
      <dgm:prSet/>
      <dgm:spPr/>
      <dgm:t>
        <a:bodyPr/>
        <a:lstStyle/>
        <a:p>
          <a:endParaRPr lang="fr-FR"/>
        </a:p>
      </dgm:t>
    </dgm:pt>
    <dgm:pt modelId="{3E817929-F2FA-4C1D-AA04-EAEA92D8882E}" type="pres">
      <dgm:prSet presAssocID="{98307E56-A66A-4C07-9F2B-7AE609F5D9F0}" presName="Name0" presStyleCnt="0">
        <dgm:presLayoutVars>
          <dgm:chMax val="1"/>
          <dgm:chPref val="1"/>
          <dgm:dir/>
          <dgm:animOne val="branch"/>
          <dgm:animLvl val="lvl"/>
        </dgm:presLayoutVars>
      </dgm:prSet>
      <dgm:spPr/>
    </dgm:pt>
    <dgm:pt modelId="{B4F7272B-1057-432B-820B-FB314E5C5A1B}" type="pres">
      <dgm:prSet presAssocID="{6D377EB3-0888-4164-9CE0-F69D5077C19C}" presName="Parent" presStyleLbl="node0" presStyleIdx="0" presStyleCnt="1" custScaleX="97481">
        <dgm:presLayoutVars>
          <dgm:chMax val="6"/>
          <dgm:chPref val="6"/>
        </dgm:presLayoutVars>
      </dgm:prSet>
      <dgm:spPr/>
    </dgm:pt>
    <dgm:pt modelId="{DFEC6AAF-A57B-48E8-8433-4E7C537C9A41}" type="pres">
      <dgm:prSet presAssocID="{78A25B6D-0A99-4496-9652-F9C584A34562}" presName="Accent1" presStyleCnt="0"/>
      <dgm:spPr/>
    </dgm:pt>
    <dgm:pt modelId="{2E2691EB-1D6B-4400-A575-CAA852AC4733}" type="pres">
      <dgm:prSet presAssocID="{78A25B6D-0A99-4496-9652-F9C584A34562}" presName="Accent" presStyleLbl="bgShp" presStyleIdx="0" presStyleCnt="6"/>
      <dgm:spPr/>
    </dgm:pt>
    <dgm:pt modelId="{D3E3985F-AC35-45F1-9D91-557D5119664E}" type="pres">
      <dgm:prSet presAssocID="{78A25B6D-0A99-4496-9652-F9C584A34562}" presName="Child1" presStyleLbl="node1" presStyleIdx="0" presStyleCnt="6" custLinFactNeighborX="-6641" custLinFactNeighborY="3586">
        <dgm:presLayoutVars>
          <dgm:chMax val="0"/>
          <dgm:chPref val="0"/>
          <dgm:bulletEnabled val="1"/>
        </dgm:presLayoutVars>
      </dgm:prSet>
      <dgm:spPr/>
    </dgm:pt>
    <dgm:pt modelId="{4144BC4E-5C5C-4CBE-A975-088CF13999FA}" type="pres">
      <dgm:prSet presAssocID="{81CE17B0-537B-4BAF-8ACF-2E1F53CFC033}" presName="Accent2" presStyleCnt="0"/>
      <dgm:spPr/>
    </dgm:pt>
    <dgm:pt modelId="{C1EC9E47-E1D8-49D3-9618-6C7053ABDC3B}" type="pres">
      <dgm:prSet presAssocID="{81CE17B0-537B-4BAF-8ACF-2E1F53CFC033}" presName="Accent" presStyleLbl="bgShp" presStyleIdx="1" presStyleCnt="6"/>
      <dgm:spPr/>
    </dgm:pt>
    <dgm:pt modelId="{47A554CB-EC3C-4EFD-9CC7-823CDAC473DC}" type="pres">
      <dgm:prSet presAssocID="{81CE17B0-537B-4BAF-8ACF-2E1F53CFC033}" presName="Child2" presStyleLbl="node1" presStyleIdx="1" presStyleCnt="6" custLinFactNeighborX="3051" custLinFactNeighborY="-5395">
        <dgm:presLayoutVars>
          <dgm:chMax val="0"/>
          <dgm:chPref val="0"/>
          <dgm:bulletEnabled val="1"/>
        </dgm:presLayoutVars>
      </dgm:prSet>
      <dgm:spPr/>
    </dgm:pt>
    <dgm:pt modelId="{A6E3F971-B9DC-4075-9159-BD2564C5324D}" type="pres">
      <dgm:prSet presAssocID="{0F75E812-1D23-4F0B-9A1C-929176ED1898}" presName="Accent3" presStyleCnt="0"/>
      <dgm:spPr/>
    </dgm:pt>
    <dgm:pt modelId="{EC09095D-9DF1-454A-8853-F9F968E3AAEA}" type="pres">
      <dgm:prSet presAssocID="{0F75E812-1D23-4F0B-9A1C-929176ED1898}" presName="Accent" presStyleLbl="bgShp" presStyleIdx="2" presStyleCnt="6"/>
      <dgm:spPr/>
    </dgm:pt>
    <dgm:pt modelId="{72E174A8-D834-4FA9-A02D-E361839D065A}" type="pres">
      <dgm:prSet presAssocID="{0F75E812-1D23-4F0B-9A1C-929176ED1898}" presName="Child3" presStyleLbl="node1" presStyleIdx="2" presStyleCnt="6" custLinFactNeighborX="53753" custLinFactNeighborY="27828">
        <dgm:presLayoutVars>
          <dgm:chMax val="0"/>
          <dgm:chPref val="0"/>
          <dgm:bulletEnabled val="1"/>
        </dgm:presLayoutVars>
      </dgm:prSet>
      <dgm:spPr/>
    </dgm:pt>
    <dgm:pt modelId="{69DD3708-7CB2-4FB9-81EC-025FCD44A130}" type="pres">
      <dgm:prSet presAssocID="{6AAB4EB9-224B-4F06-9BFE-A1A2FCC17541}" presName="Accent4" presStyleCnt="0"/>
      <dgm:spPr/>
    </dgm:pt>
    <dgm:pt modelId="{DB61E2C0-44DD-4368-8F32-EF299F1B9D76}" type="pres">
      <dgm:prSet presAssocID="{6AAB4EB9-224B-4F06-9BFE-A1A2FCC17541}" presName="Accent" presStyleLbl="bgShp" presStyleIdx="3" presStyleCnt="6"/>
      <dgm:spPr/>
    </dgm:pt>
    <dgm:pt modelId="{1A12F39C-B9C6-4131-A9F6-6BB17DDD2C49}" type="pres">
      <dgm:prSet presAssocID="{6AAB4EB9-224B-4F06-9BFE-A1A2FCC17541}" presName="Child4" presStyleLbl="node1" presStyleIdx="3" presStyleCnt="6" custLinFactNeighborX="602" custLinFactNeighborY="-743">
        <dgm:presLayoutVars>
          <dgm:chMax val="0"/>
          <dgm:chPref val="0"/>
          <dgm:bulletEnabled val="1"/>
        </dgm:presLayoutVars>
      </dgm:prSet>
      <dgm:spPr/>
    </dgm:pt>
    <dgm:pt modelId="{EB687822-8283-4429-A9A8-F9EFE79B6B81}" type="pres">
      <dgm:prSet presAssocID="{9D78B95D-BC64-418F-BE01-3605649B8B0E}" presName="Accent5" presStyleCnt="0"/>
      <dgm:spPr/>
    </dgm:pt>
    <dgm:pt modelId="{7347A882-8DED-41EE-BDC2-583092E1C4E6}" type="pres">
      <dgm:prSet presAssocID="{9D78B95D-BC64-418F-BE01-3605649B8B0E}" presName="Accent" presStyleLbl="bgShp" presStyleIdx="4" presStyleCnt="6"/>
      <dgm:spPr/>
    </dgm:pt>
    <dgm:pt modelId="{7AF92B27-93B0-4DE4-8130-D394E292DD6C}" type="pres">
      <dgm:prSet presAssocID="{9D78B95D-BC64-418F-BE01-3605649B8B0E}" presName="Child5" presStyleLbl="node1" presStyleIdx="4" presStyleCnt="6" custLinFactNeighborX="-15907" custLinFactNeighborY="15728">
        <dgm:presLayoutVars>
          <dgm:chMax val="0"/>
          <dgm:chPref val="0"/>
          <dgm:bulletEnabled val="1"/>
        </dgm:presLayoutVars>
      </dgm:prSet>
      <dgm:spPr/>
    </dgm:pt>
    <dgm:pt modelId="{77E9B192-9388-4328-A7DB-37343E89F3B6}" type="pres">
      <dgm:prSet presAssocID="{F3DE348D-A973-4B27-A2B9-5AEDE1DFFE6D}" presName="Accent6" presStyleCnt="0"/>
      <dgm:spPr/>
    </dgm:pt>
    <dgm:pt modelId="{D5DC1E42-13A8-4EB8-B44A-78880D8046C2}" type="pres">
      <dgm:prSet presAssocID="{F3DE348D-A973-4B27-A2B9-5AEDE1DFFE6D}" presName="Accent" presStyleLbl="bgShp" presStyleIdx="5" presStyleCnt="6"/>
      <dgm:spPr/>
    </dgm:pt>
    <dgm:pt modelId="{1D76EC63-13C3-498F-BC70-9ABA7C41DDCD}" type="pres">
      <dgm:prSet presAssocID="{F3DE348D-A973-4B27-A2B9-5AEDE1DFFE6D}" presName="Child6" presStyleLbl="node1" presStyleIdx="5" presStyleCnt="6" custLinFactNeighborX="-15907" custLinFactNeighborY="-5258">
        <dgm:presLayoutVars>
          <dgm:chMax val="0"/>
          <dgm:chPref val="0"/>
          <dgm:bulletEnabled val="1"/>
        </dgm:presLayoutVars>
      </dgm:prSet>
      <dgm:spPr/>
    </dgm:pt>
  </dgm:ptLst>
  <dgm:cxnLst>
    <dgm:cxn modelId="{43019100-58DB-4D86-8FC0-2DB24204B40C}" srcId="{98307E56-A66A-4C07-9F2B-7AE609F5D9F0}" destId="{6D377EB3-0888-4164-9CE0-F69D5077C19C}" srcOrd="0" destOrd="0" parTransId="{8B3C7D8F-BEEC-4D48-B394-0F301E92D4CF}" sibTransId="{495E326D-ECF7-4185-90A0-C96DA35EFD2E}"/>
    <dgm:cxn modelId="{9EFCB40D-6BCF-4D63-805B-6C95027E140B}" srcId="{6D377EB3-0888-4164-9CE0-F69D5077C19C}" destId="{F3DE348D-A973-4B27-A2B9-5AEDE1DFFE6D}" srcOrd="5" destOrd="0" parTransId="{62A9C9F0-194E-48CC-A6FE-ED7B1EC0C53E}" sibTransId="{710ADEEC-F3A9-4C71-A3E6-BC152EA2693D}"/>
    <dgm:cxn modelId="{251C5E51-8221-43F5-B007-2FA294F8BCD4}" type="presOf" srcId="{9D78B95D-BC64-418F-BE01-3605649B8B0E}" destId="{7AF92B27-93B0-4DE4-8130-D394E292DD6C}" srcOrd="0" destOrd="0" presId="urn:microsoft.com/office/officeart/2011/layout/HexagonRadial"/>
    <dgm:cxn modelId="{8DF0F776-E23D-418A-B90F-CB4522942A56}" type="presOf" srcId="{F3DE348D-A973-4B27-A2B9-5AEDE1DFFE6D}" destId="{1D76EC63-13C3-498F-BC70-9ABA7C41DDCD}" srcOrd="0" destOrd="0" presId="urn:microsoft.com/office/officeart/2011/layout/HexagonRadial"/>
    <dgm:cxn modelId="{AF37D47A-90CF-4DC6-AAB8-90CBE11F834E}" type="presOf" srcId="{6D377EB3-0888-4164-9CE0-F69D5077C19C}" destId="{B4F7272B-1057-432B-820B-FB314E5C5A1B}" srcOrd="0" destOrd="0" presId="urn:microsoft.com/office/officeart/2011/layout/HexagonRadial"/>
    <dgm:cxn modelId="{94DBEA87-D46A-4FD1-B2FA-2576AB5F75AF}" type="presOf" srcId="{78A25B6D-0A99-4496-9652-F9C584A34562}" destId="{D3E3985F-AC35-45F1-9D91-557D5119664E}" srcOrd="0" destOrd="0" presId="urn:microsoft.com/office/officeart/2011/layout/HexagonRadial"/>
    <dgm:cxn modelId="{5F71F899-798E-475B-B4B9-D2D0C224F9F7}" srcId="{6D377EB3-0888-4164-9CE0-F69D5077C19C}" destId="{0F75E812-1D23-4F0B-9A1C-929176ED1898}" srcOrd="2" destOrd="0" parTransId="{A32F8FB8-468C-4F3C-A4D9-1B75FDC8A8B6}" sibTransId="{36FB6EA1-7AE0-4B75-BE1E-0B955F96C342}"/>
    <dgm:cxn modelId="{CAA002A0-8483-443D-9102-02CFCFC438BD}" srcId="{6D377EB3-0888-4164-9CE0-F69D5077C19C}" destId="{78A25B6D-0A99-4496-9652-F9C584A34562}" srcOrd="0" destOrd="0" parTransId="{23EE0C68-9438-486F-9523-A7EF3B7E0C82}" sibTransId="{1A19E2DB-D987-466B-970F-CC2266F07F5A}"/>
    <dgm:cxn modelId="{BD5120B6-4331-48D7-8DE6-2B326A4C0F5D}" type="presOf" srcId="{0F75E812-1D23-4F0B-9A1C-929176ED1898}" destId="{72E174A8-D834-4FA9-A02D-E361839D065A}" srcOrd="0" destOrd="0" presId="urn:microsoft.com/office/officeart/2011/layout/HexagonRadial"/>
    <dgm:cxn modelId="{A251F5B6-0062-478E-BA88-6C5E9AB7CC9C}" type="presOf" srcId="{98307E56-A66A-4C07-9F2B-7AE609F5D9F0}" destId="{3E817929-F2FA-4C1D-AA04-EAEA92D8882E}" srcOrd="0" destOrd="0" presId="urn:microsoft.com/office/officeart/2011/layout/HexagonRadial"/>
    <dgm:cxn modelId="{A4270ECB-92FF-497F-BB40-87E3EA6CA24C}" type="presOf" srcId="{81CE17B0-537B-4BAF-8ACF-2E1F53CFC033}" destId="{47A554CB-EC3C-4EFD-9CC7-823CDAC473DC}" srcOrd="0" destOrd="0" presId="urn:microsoft.com/office/officeart/2011/layout/HexagonRadial"/>
    <dgm:cxn modelId="{BBDC8AF0-A9C0-4429-8D68-9540FEECCA68}" srcId="{6D377EB3-0888-4164-9CE0-F69D5077C19C}" destId="{81CE17B0-537B-4BAF-8ACF-2E1F53CFC033}" srcOrd="1" destOrd="0" parTransId="{3B1D4D4F-8082-4A73-A12F-A37AA7D902A3}" sibTransId="{C864C490-9756-42F7-85D4-769CF3A236DF}"/>
    <dgm:cxn modelId="{B54B40F2-D09C-4C97-963A-DBE6303B4C1C}" type="presOf" srcId="{6AAB4EB9-224B-4F06-9BFE-A1A2FCC17541}" destId="{1A12F39C-B9C6-4131-A9F6-6BB17DDD2C49}" srcOrd="0" destOrd="0" presId="urn:microsoft.com/office/officeart/2011/layout/HexagonRadial"/>
    <dgm:cxn modelId="{56F7E0F3-E5C6-4FD5-A2AC-8AD2CB01FA66}" srcId="{6D377EB3-0888-4164-9CE0-F69D5077C19C}" destId="{6AAB4EB9-224B-4F06-9BFE-A1A2FCC17541}" srcOrd="3" destOrd="0" parTransId="{35974350-C71C-4221-BE11-5069235B6455}" sibTransId="{45F4A8B3-8194-4241-BA5F-1858CEA25C98}"/>
    <dgm:cxn modelId="{448549F9-BE7C-43D7-A5EC-172B65DBF8AA}" srcId="{6D377EB3-0888-4164-9CE0-F69D5077C19C}" destId="{9D78B95D-BC64-418F-BE01-3605649B8B0E}" srcOrd="4" destOrd="0" parTransId="{1ADF5C30-B088-4891-9D48-982CC8931416}" sibTransId="{6D5EDCBD-7D21-4348-861C-1DBD55814555}"/>
    <dgm:cxn modelId="{5F441E07-057B-4F2C-B440-66630C061068}" type="presParOf" srcId="{3E817929-F2FA-4C1D-AA04-EAEA92D8882E}" destId="{B4F7272B-1057-432B-820B-FB314E5C5A1B}" srcOrd="0" destOrd="0" presId="urn:microsoft.com/office/officeart/2011/layout/HexagonRadial"/>
    <dgm:cxn modelId="{C66A2D5B-805F-49BC-8808-A03460BD15CA}" type="presParOf" srcId="{3E817929-F2FA-4C1D-AA04-EAEA92D8882E}" destId="{DFEC6AAF-A57B-48E8-8433-4E7C537C9A41}" srcOrd="1" destOrd="0" presId="urn:microsoft.com/office/officeart/2011/layout/HexagonRadial"/>
    <dgm:cxn modelId="{483EE095-C044-438E-B0A2-B0FD8E7F4E3B}" type="presParOf" srcId="{DFEC6AAF-A57B-48E8-8433-4E7C537C9A41}" destId="{2E2691EB-1D6B-4400-A575-CAA852AC4733}" srcOrd="0" destOrd="0" presId="urn:microsoft.com/office/officeart/2011/layout/HexagonRadial"/>
    <dgm:cxn modelId="{BE173CBD-3C02-447E-9FA4-174DC91C3A42}" type="presParOf" srcId="{3E817929-F2FA-4C1D-AA04-EAEA92D8882E}" destId="{D3E3985F-AC35-45F1-9D91-557D5119664E}" srcOrd="2" destOrd="0" presId="urn:microsoft.com/office/officeart/2011/layout/HexagonRadial"/>
    <dgm:cxn modelId="{A320D9A4-EBB1-4428-A11E-85E8AD769760}" type="presParOf" srcId="{3E817929-F2FA-4C1D-AA04-EAEA92D8882E}" destId="{4144BC4E-5C5C-4CBE-A975-088CF13999FA}" srcOrd="3" destOrd="0" presId="urn:microsoft.com/office/officeart/2011/layout/HexagonRadial"/>
    <dgm:cxn modelId="{11D990DA-8F47-4EAB-987D-83607544F28A}" type="presParOf" srcId="{4144BC4E-5C5C-4CBE-A975-088CF13999FA}" destId="{C1EC9E47-E1D8-49D3-9618-6C7053ABDC3B}" srcOrd="0" destOrd="0" presId="urn:microsoft.com/office/officeart/2011/layout/HexagonRadial"/>
    <dgm:cxn modelId="{54AE4443-45E5-4339-BABB-28A6C5B9A7DE}" type="presParOf" srcId="{3E817929-F2FA-4C1D-AA04-EAEA92D8882E}" destId="{47A554CB-EC3C-4EFD-9CC7-823CDAC473DC}" srcOrd="4" destOrd="0" presId="urn:microsoft.com/office/officeart/2011/layout/HexagonRadial"/>
    <dgm:cxn modelId="{51CCE1D4-479F-434E-A9E0-4F8BCE22E7EF}" type="presParOf" srcId="{3E817929-F2FA-4C1D-AA04-EAEA92D8882E}" destId="{A6E3F971-B9DC-4075-9159-BD2564C5324D}" srcOrd="5" destOrd="0" presId="urn:microsoft.com/office/officeart/2011/layout/HexagonRadial"/>
    <dgm:cxn modelId="{79096D43-92EF-4293-B4A4-CA1F297E388B}" type="presParOf" srcId="{A6E3F971-B9DC-4075-9159-BD2564C5324D}" destId="{EC09095D-9DF1-454A-8853-F9F968E3AAEA}" srcOrd="0" destOrd="0" presId="urn:microsoft.com/office/officeart/2011/layout/HexagonRadial"/>
    <dgm:cxn modelId="{066B5197-81FB-4AA6-A0F0-EF08557C0FF2}" type="presParOf" srcId="{3E817929-F2FA-4C1D-AA04-EAEA92D8882E}" destId="{72E174A8-D834-4FA9-A02D-E361839D065A}" srcOrd="6" destOrd="0" presId="urn:microsoft.com/office/officeart/2011/layout/HexagonRadial"/>
    <dgm:cxn modelId="{62B1BFF8-1302-4F84-AB36-0B35A126DAE1}" type="presParOf" srcId="{3E817929-F2FA-4C1D-AA04-EAEA92D8882E}" destId="{69DD3708-7CB2-4FB9-81EC-025FCD44A130}" srcOrd="7" destOrd="0" presId="urn:microsoft.com/office/officeart/2011/layout/HexagonRadial"/>
    <dgm:cxn modelId="{084C57AA-A46A-4C9B-9467-9FEE30624706}" type="presParOf" srcId="{69DD3708-7CB2-4FB9-81EC-025FCD44A130}" destId="{DB61E2C0-44DD-4368-8F32-EF299F1B9D76}" srcOrd="0" destOrd="0" presId="urn:microsoft.com/office/officeart/2011/layout/HexagonRadial"/>
    <dgm:cxn modelId="{0B2BD7D5-0E26-4FC3-8D92-A275D00A1E41}" type="presParOf" srcId="{3E817929-F2FA-4C1D-AA04-EAEA92D8882E}" destId="{1A12F39C-B9C6-4131-A9F6-6BB17DDD2C49}" srcOrd="8" destOrd="0" presId="urn:microsoft.com/office/officeart/2011/layout/HexagonRadial"/>
    <dgm:cxn modelId="{8FF1A09B-BDBD-4105-A4BA-0B472A1BF546}" type="presParOf" srcId="{3E817929-F2FA-4C1D-AA04-EAEA92D8882E}" destId="{EB687822-8283-4429-A9A8-F9EFE79B6B81}" srcOrd="9" destOrd="0" presId="urn:microsoft.com/office/officeart/2011/layout/HexagonRadial"/>
    <dgm:cxn modelId="{43235D3E-D8A2-431D-A0AF-42C628452C8C}" type="presParOf" srcId="{EB687822-8283-4429-A9A8-F9EFE79B6B81}" destId="{7347A882-8DED-41EE-BDC2-583092E1C4E6}" srcOrd="0" destOrd="0" presId="urn:microsoft.com/office/officeart/2011/layout/HexagonRadial"/>
    <dgm:cxn modelId="{76029139-DE9B-416F-99A3-0DA07F918D91}" type="presParOf" srcId="{3E817929-F2FA-4C1D-AA04-EAEA92D8882E}" destId="{7AF92B27-93B0-4DE4-8130-D394E292DD6C}" srcOrd="10" destOrd="0" presId="urn:microsoft.com/office/officeart/2011/layout/HexagonRadial"/>
    <dgm:cxn modelId="{F5B6729C-0A66-4B5E-AA81-4C792B2092F0}" type="presParOf" srcId="{3E817929-F2FA-4C1D-AA04-EAEA92D8882E}" destId="{77E9B192-9388-4328-A7DB-37343E89F3B6}" srcOrd="11" destOrd="0" presId="urn:microsoft.com/office/officeart/2011/layout/HexagonRadial"/>
    <dgm:cxn modelId="{BD4E44DE-8AF3-426B-8FD2-E32D316ED23C}" type="presParOf" srcId="{77E9B192-9388-4328-A7DB-37343E89F3B6}" destId="{D5DC1E42-13A8-4EB8-B44A-78880D8046C2}" srcOrd="0" destOrd="0" presId="urn:microsoft.com/office/officeart/2011/layout/HexagonRadial"/>
    <dgm:cxn modelId="{B5112B1F-9A25-4C3C-8AA1-53237B82C0A0}" type="presParOf" srcId="{3E817929-F2FA-4C1D-AA04-EAEA92D8882E}" destId="{1D76EC63-13C3-498F-BC70-9ABA7C41DDC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7272B-1057-432B-820B-FB314E5C5A1B}">
      <dsp:nvSpPr>
        <dsp:cNvPr id="0" name=""/>
        <dsp:cNvSpPr/>
      </dsp:nvSpPr>
      <dsp:spPr>
        <a:xfrm>
          <a:off x="3464054" y="1556395"/>
          <a:ext cx="1928414" cy="1711262"/>
        </a:xfrm>
        <a:prstGeom prst="hexagon">
          <a:avLst>
            <a:gd name="adj" fmla="val 28570"/>
            <a:gd name="vf" fmla="val 11547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accent1"/>
              </a:solidFill>
            </a:rPr>
            <a:t>Compétences professionnelles </a:t>
          </a:r>
        </a:p>
      </dsp:txBody>
      <dsp:txXfrm>
        <a:off x="3788858" y="1844624"/>
        <a:ext cx="1278806" cy="1134804"/>
      </dsp:txXfrm>
    </dsp:sp>
    <dsp:sp modelId="{C1EC9E47-E1D8-49D3-9618-6C7053ABDC3B}">
      <dsp:nvSpPr>
        <dsp:cNvPr id="0" name=""/>
        <dsp:cNvSpPr/>
      </dsp:nvSpPr>
      <dsp:spPr>
        <a:xfrm>
          <a:off x="4677901" y="737671"/>
          <a:ext cx="746386" cy="64311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E3985F-AC35-45F1-9D91-557D5119664E}">
      <dsp:nvSpPr>
        <dsp:cNvPr id="0" name=""/>
        <dsp:cNvSpPr/>
      </dsp:nvSpPr>
      <dsp:spPr>
        <a:xfrm>
          <a:off x="3513702" y="50293"/>
          <a:ext cx="1621158" cy="1402492"/>
        </a:xfrm>
        <a:prstGeom prst="hexagon">
          <a:avLst>
            <a:gd name="adj" fmla="val 28570"/>
            <a:gd name="vf" fmla="val 11547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Des activités professionnelles</a:t>
          </a:r>
        </a:p>
      </dsp:txBody>
      <dsp:txXfrm>
        <a:off x="3782362" y="282716"/>
        <a:ext cx="1083838" cy="937646"/>
      </dsp:txXfrm>
    </dsp:sp>
    <dsp:sp modelId="{EC09095D-9DF1-454A-8853-F9F968E3AAEA}">
      <dsp:nvSpPr>
        <dsp:cNvPr id="0" name=""/>
        <dsp:cNvSpPr/>
      </dsp:nvSpPr>
      <dsp:spPr>
        <a:xfrm>
          <a:off x="5548991" y="1939945"/>
          <a:ext cx="746386" cy="64311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554CB-EC3C-4EFD-9CC7-823CDAC473DC}">
      <dsp:nvSpPr>
        <dsp:cNvPr id="0" name=""/>
        <dsp:cNvSpPr/>
      </dsp:nvSpPr>
      <dsp:spPr>
        <a:xfrm>
          <a:off x="5157616" y="786962"/>
          <a:ext cx="1621158" cy="1402492"/>
        </a:xfrm>
        <a:prstGeom prst="hexagon">
          <a:avLst>
            <a:gd name="adj" fmla="val 28570"/>
            <a:gd name="vf" fmla="val 115470"/>
          </a:avLst>
        </a:prstGeom>
        <a:solidFill>
          <a:schemeClr val="accent5">
            <a:hueOff val="-3868873"/>
            <a:satOff val="-4105"/>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Des critères d’évaluation</a:t>
          </a:r>
        </a:p>
      </dsp:txBody>
      <dsp:txXfrm>
        <a:off x="5426276" y="1019385"/>
        <a:ext cx="1083838" cy="937646"/>
      </dsp:txXfrm>
    </dsp:sp>
    <dsp:sp modelId="{DB61E2C0-44DD-4368-8F32-EF299F1B9D76}">
      <dsp:nvSpPr>
        <dsp:cNvPr id="0" name=""/>
        <dsp:cNvSpPr/>
      </dsp:nvSpPr>
      <dsp:spPr>
        <a:xfrm>
          <a:off x="4943875" y="3297087"/>
          <a:ext cx="746386" cy="64311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E174A8-D834-4FA9-A02D-E361839D065A}">
      <dsp:nvSpPr>
        <dsp:cNvPr id="0" name=""/>
        <dsp:cNvSpPr/>
      </dsp:nvSpPr>
      <dsp:spPr>
        <a:xfrm>
          <a:off x="5979575" y="2948737"/>
          <a:ext cx="1621158" cy="1402492"/>
        </a:xfrm>
        <a:prstGeom prst="hexagon">
          <a:avLst>
            <a:gd name="adj" fmla="val 28570"/>
            <a:gd name="vf" fmla="val 1154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Des stratégies, des démarches à mettre en  œuvre en centre et entreprise</a:t>
          </a:r>
        </a:p>
      </dsp:txBody>
      <dsp:txXfrm>
        <a:off x="6248235" y="3181160"/>
        <a:ext cx="1083838" cy="937646"/>
      </dsp:txXfrm>
    </dsp:sp>
    <dsp:sp modelId="{7347A882-8DED-41EE-BDC2-583092E1C4E6}">
      <dsp:nvSpPr>
        <dsp:cNvPr id="0" name=""/>
        <dsp:cNvSpPr/>
      </dsp:nvSpPr>
      <dsp:spPr>
        <a:xfrm>
          <a:off x="3442820" y="3437964"/>
          <a:ext cx="746386" cy="64311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2F39C-B9C6-4131-A9F6-6BB17DDD2C49}">
      <dsp:nvSpPr>
        <dsp:cNvPr id="0" name=""/>
        <dsp:cNvSpPr/>
      </dsp:nvSpPr>
      <dsp:spPr>
        <a:xfrm>
          <a:off x="3631123" y="3411622"/>
          <a:ext cx="1621158" cy="1402492"/>
        </a:xfrm>
        <a:prstGeom prst="hexagon">
          <a:avLst>
            <a:gd name="adj" fmla="val 28570"/>
            <a:gd name="vf" fmla="val 115470"/>
          </a:avLst>
        </a:prstGeom>
        <a:solidFill>
          <a:schemeClr val="accent5">
            <a:hueOff val="-11606620"/>
            <a:satOff val="-12315"/>
            <a:lumOff val="-823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Des savoirs associés, des limites</a:t>
          </a:r>
        </a:p>
      </dsp:txBody>
      <dsp:txXfrm>
        <a:off x="3899783" y="3644045"/>
        <a:ext cx="1083838" cy="937646"/>
      </dsp:txXfrm>
    </dsp:sp>
    <dsp:sp modelId="{D5DC1E42-13A8-4EB8-B44A-78880D8046C2}">
      <dsp:nvSpPr>
        <dsp:cNvPr id="0" name=""/>
        <dsp:cNvSpPr/>
      </dsp:nvSpPr>
      <dsp:spPr>
        <a:xfrm>
          <a:off x="2557464" y="2236172"/>
          <a:ext cx="746386" cy="64311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92B27-93B0-4DE4-8130-D394E292DD6C}">
      <dsp:nvSpPr>
        <dsp:cNvPr id="0" name=""/>
        <dsp:cNvSpPr/>
      </dsp:nvSpPr>
      <dsp:spPr>
        <a:xfrm>
          <a:off x="1869793" y="2780000"/>
          <a:ext cx="1621158" cy="1402492"/>
        </a:xfrm>
        <a:prstGeom prst="hexagon">
          <a:avLst>
            <a:gd name="adj" fmla="val 28570"/>
            <a:gd name="vf" fmla="val 115470"/>
          </a:avLst>
        </a:prstGeom>
        <a:solidFill>
          <a:schemeClr val="accent5">
            <a:hueOff val="-15475494"/>
            <a:satOff val="-16420"/>
            <a:lumOff val="-1098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Des ressources</a:t>
          </a:r>
        </a:p>
        <a:p>
          <a:pPr marL="0" lvl="0" indent="0" algn="ctr" defTabSz="488950">
            <a:lnSpc>
              <a:spcPct val="90000"/>
            </a:lnSpc>
            <a:spcBef>
              <a:spcPct val="0"/>
            </a:spcBef>
            <a:spcAft>
              <a:spcPct val="35000"/>
            </a:spcAft>
            <a:buNone/>
          </a:pPr>
          <a:r>
            <a:rPr lang="fr-FR" sz="1100" kern="1200" dirty="0"/>
            <a:t>Des données</a:t>
          </a:r>
        </a:p>
        <a:p>
          <a:pPr marL="0" lvl="0" indent="0" algn="ctr" defTabSz="488950">
            <a:lnSpc>
              <a:spcPct val="90000"/>
            </a:lnSpc>
            <a:spcBef>
              <a:spcPct val="0"/>
            </a:spcBef>
            <a:spcAft>
              <a:spcPct val="35000"/>
            </a:spcAft>
            <a:buNone/>
          </a:pPr>
          <a:r>
            <a:rPr lang="fr-FR" sz="1100" kern="1200" dirty="0"/>
            <a:t>Des situations  professionnelles</a:t>
          </a:r>
        </a:p>
      </dsp:txBody>
      <dsp:txXfrm>
        <a:off x="2138453" y="3012423"/>
        <a:ext cx="1083838" cy="937646"/>
      </dsp:txXfrm>
    </dsp:sp>
    <dsp:sp modelId="{1D76EC63-13C3-498F-BC70-9ABA7C41DDCD}">
      <dsp:nvSpPr>
        <dsp:cNvPr id="0" name=""/>
        <dsp:cNvSpPr/>
      </dsp:nvSpPr>
      <dsp:spPr>
        <a:xfrm>
          <a:off x="1869793" y="786954"/>
          <a:ext cx="1621158" cy="1402492"/>
        </a:xfrm>
        <a:prstGeom prst="hexagon">
          <a:avLst>
            <a:gd name="adj" fmla="val 28570"/>
            <a:gd name="vf" fmla="val 115470"/>
          </a:avLst>
        </a:prstGeom>
        <a:solidFill>
          <a:schemeClr val="accent5">
            <a:hueOff val="-19344366"/>
            <a:satOff val="-20525"/>
            <a:lumOff val="-1372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Des résultats attendus</a:t>
          </a:r>
        </a:p>
      </dsp:txBody>
      <dsp:txXfrm>
        <a:off x="2138453" y="1019377"/>
        <a:ext cx="1083838" cy="93764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e radial"/>
  <dgm:desc val="Permet de représenter un processus séquentiel associé à une idée ou un thème central. Limité à six formes Niveau 2. Utilisation optimale avec de petites quantités de texte. Le texte non utilisé n’apparaît pas mais reste disponible si vous changez de disposition."/>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07/11/2022</a:t>
            </a:fld>
            <a:endParaRPr lang="fr-FR" dirty="0"/>
          </a:p>
        </p:txBody>
      </p:sp>
      <p:sp>
        <p:nvSpPr>
          <p:cNvPr id="4" name="Espace réservé de l'image des diapositives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1168055" rtl="0" eaLnBrk="1" latinLnBrk="0" hangingPunct="1">
      <a:defRPr sz="1533" kern="1200">
        <a:solidFill>
          <a:schemeClr val="tx1"/>
        </a:solidFill>
        <a:latin typeface="Arial" pitchFamily="34" charset="0"/>
        <a:ea typeface="+mn-ea"/>
        <a:cs typeface="+mn-cs"/>
      </a:defRPr>
    </a:lvl1pPr>
    <a:lvl2pPr marL="584027" algn="l" defTabSz="1168055" rtl="0" eaLnBrk="1" latinLnBrk="0" hangingPunct="1">
      <a:defRPr sz="1533" kern="1200">
        <a:solidFill>
          <a:schemeClr val="tx1"/>
        </a:solidFill>
        <a:latin typeface="Arial" pitchFamily="34" charset="0"/>
        <a:ea typeface="+mn-ea"/>
        <a:cs typeface="+mn-cs"/>
      </a:defRPr>
    </a:lvl2pPr>
    <a:lvl3pPr marL="1168055" algn="l" defTabSz="1168055" rtl="0" eaLnBrk="1" latinLnBrk="0" hangingPunct="1">
      <a:defRPr sz="1533" kern="1200">
        <a:solidFill>
          <a:schemeClr val="tx1"/>
        </a:solidFill>
        <a:latin typeface="Arial" pitchFamily="34" charset="0"/>
        <a:ea typeface="+mn-ea"/>
        <a:cs typeface="+mn-cs"/>
      </a:defRPr>
    </a:lvl3pPr>
    <a:lvl4pPr marL="1752082" algn="l" defTabSz="1168055" rtl="0" eaLnBrk="1" latinLnBrk="0" hangingPunct="1">
      <a:defRPr sz="1533" kern="1200">
        <a:solidFill>
          <a:schemeClr val="tx1"/>
        </a:solidFill>
        <a:latin typeface="Arial" pitchFamily="34" charset="0"/>
        <a:ea typeface="+mn-ea"/>
        <a:cs typeface="+mn-cs"/>
      </a:defRPr>
    </a:lvl4pPr>
    <a:lvl5pPr marL="2336109" algn="l" defTabSz="1168055" rtl="0" eaLnBrk="1" latinLnBrk="0" hangingPunct="1">
      <a:defRPr sz="1533" kern="1200">
        <a:solidFill>
          <a:schemeClr val="tx1"/>
        </a:solidFill>
        <a:latin typeface="Arial" pitchFamily="34" charset="0"/>
        <a:ea typeface="+mn-ea"/>
        <a:cs typeface="+mn-cs"/>
      </a:defRPr>
    </a:lvl5pPr>
    <a:lvl6pPr marL="2920136" algn="l" defTabSz="1168055" rtl="0" eaLnBrk="1" latinLnBrk="0" hangingPunct="1">
      <a:defRPr sz="1533" kern="1200">
        <a:solidFill>
          <a:schemeClr val="tx1"/>
        </a:solidFill>
        <a:latin typeface="+mn-lt"/>
        <a:ea typeface="+mn-ea"/>
        <a:cs typeface="+mn-cs"/>
      </a:defRPr>
    </a:lvl6pPr>
    <a:lvl7pPr marL="3504164" algn="l" defTabSz="1168055" rtl="0" eaLnBrk="1" latinLnBrk="0" hangingPunct="1">
      <a:defRPr sz="1533" kern="1200">
        <a:solidFill>
          <a:schemeClr val="tx1"/>
        </a:solidFill>
        <a:latin typeface="+mn-lt"/>
        <a:ea typeface="+mn-ea"/>
        <a:cs typeface="+mn-cs"/>
      </a:defRPr>
    </a:lvl7pPr>
    <a:lvl8pPr marL="4088191" algn="l" defTabSz="1168055" rtl="0" eaLnBrk="1" latinLnBrk="0" hangingPunct="1">
      <a:defRPr sz="1533" kern="1200">
        <a:solidFill>
          <a:schemeClr val="tx1"/>
        </a:solidFill>
        <a:latin typeface="+mn-lt"/>
        <a:ea typeface="+mn-ea"/>
        <a:cs typeface="+mn-cs"/>
      </a:defRPr>
    </a:lvl8pPr>
    <a:lvl9pPr marL="4672218" algn="l" defTabSz="1168055" rtl="0" eaLnBrk="1" latinLnBrk="0" hangingPunct="1">
      <a:defRPr sz="153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7295119"/>
            <a:ext cx="210469" cy="264556"/>
          </a:xfrm>
          <a:ln>
            <a:solidFill>
              <a:schemeClr val="tx1">
                <a:alpha val="0"/>
              </a:schemeClr>
            </a:solidFill>
          </a:ln>
        </p:spPr>
        <p:txBody>
          <a:bodyPr/>
          <a:lstStyle>
            <a:lvl1pPr>
              <a:defRPr sz="117">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841875" y="5761281"/>
            <a:ext cx="3788438" cy="1322778"/>
          </a:xfrm>
        </p:spPr>
        <p:txBody>
          <a:bodyPr anchor="b" anchorCtr="0"/>
          <a:lstStyle>
            <a:lvl1pPr>
              <a:defRPr sz="1345"/>
            </a:lvl1pPr>
          </a:lstStyle>
          <a:p>
            <a:r>
              <a:rPr lang="fr-FR" dirty="0"/>
              <a:t>Inspection générale de l’éducation,</a:t>
            </a:r>
            <a:br>
              <a:rPr lang="fr-FR" dirty="0"/>
            </a:br>
            <a:r>
              <a:rPr lang="fr-FR" dirty="0"/>
              <a:t>du sport et de la recherche</a:t>
            </a:r>
          </a:p>
        </p:txBody>
      </p:sp>
      <p:sp>
        <p:nvSpPr>
          <p:cNvPr id="6" name="Espace réservé du numéro de diapositive 5"/>
          <p:cNvSpPr>
            <a:spLocks noGrp="1"/>
          </p:cNvSpPr>
          <p:nvPr>
            <p:ph type="sldNum" sz="quarter" idx="12"/>
          </p:nvPr>
        </p:nvSpPr>
        <p:spPr bwMode="gray">
          <a:xfrm>
            <a:off x="0" y="7295119"/>
            <a:ext cx="210469" cy="264556"/>
          </a:xfrm>
          <a:ln>
            <a:solidFill>
              <a:schemeClr val="tx1">
                <a:alpha val="0"/>
              </a:schemeClr>
            </a:solidFill>
          </a:ln>
        </p:spPr>
        <p:txBody>
          <a:bodyPr/>
          <a:lstStyle>
            <a:lvl1pPr>
              <a:defRPr sz="117">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10469" cy="264556"/>
          </a:xfrm>
          <a:ln>
            <a:solidFill>
              <a:schemeClr val="tx1">
                <a:alpha val="0"/>
              </a:schemeClr>
            </a:solidFill>
          </a:ln>
        </p:spPr>
        <p:txBody>
          <a:bodyPr/>
          <a:lstStyle>
            <a:lvl1pPr>
              <a:defRPr sz="117">
                <a:solidFill>
                  <a:schemeClr val="tx1">
                    <a:alpha val="0"/>
                  </a:schemeClr>
                </a:solidFill>
              </a:defRPr>
            </a:lvl1pPr>
          </a:lstStyle>
          <a:p>
            <a:r>
              <a:rPr lang="fr-FR" dirty="0"/>
              <a:t>Titre</a:t>
            </a:r>
          </a:p>
        </p:txBody>
      </p:sp>
      <p:pic>
        <p:nvPicPr>
          <p:cNvPr id="14" name="Image 13">
            <a:extLst>
              <a:ext uri="{FF2B5EF4-FFF2-40B4-BE49-F238E27FC236}">
                <a16:creationId xmlns:a16="http://schemas.microsoft.com/office/drawing/2014/main" id="{71A51B89-DE04-6E40-BAFF-FB2B04B8416E}"/>
              </a:ext>
            </a:extLst>
          </p:cNvPr>
          <p:cNvPicPr>
            <a:picLocks noChangeAspect="1"/>
          </p:cNvPicPr>
          <p:nvPr userDrawn="1"/>
        </p:nvPicPr>
        <p:blipFill>
          <a:blip r:embed="rId2"/>
          <a:stretch>
            <a:fillRect/>
          </a:stretch>
        </p:blipFill>
        <p:spPr>
          <a:xfrm>
            <a:off x="7074098" y="792785"/>
            <a:ext cx="2841834" cy="1760237"/>
          </a:xfrm>
          <a:prstGeom prst="rect">
            <a:avLst/>
          </a:prstGeom>
        </p:spPr>
      </p:pic>
      <p:pic>
        <p:nvPicPr>
          <p:cNvPr id="15" name="Image 14">
            <a:extLst>
              <a:ext uri="{FF2B5EF4-FFF2-40B4-BE49-F238E27FC236}">
                <a16:creationId xmlns:a16="http://schemas.microsoft.com/office/drawing/2014/main" id="{BBAEE7B9-44D3-4D49-ADC3-FC194FE08050}"/>
              </a:ext>
            </a:extLst>
          </p:cNvPr>
          <p:cNvPicPr>
            <a:picLocks noChangeAspect="1"/>
          </p:cNvPicPr>
          <p:nvPr userDrawn="1"/>
        </p:nvPicPr>
        <p:blipFill>
          <a:blip r:embed="rId3"/>
          <a:stretch>
            <a:fillRect/>
          </a:stretch>
        </p:blipFill>
        <p:spPr>
          <a:xfrm>
            <a:off x="243095" y="260256"/>
            <a:ext cx="4441234" cy="402780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10469" cy="264556"/>
          </a:xfrm>
          <a:ln>
            <a:solidFill>
              <a:schemeClr val="tx1">
                <a:alpha val="0"/>
              </a:schemeClr>
            </a:solidFill>
          </a:ln>
        </p:spPr>
        <p:txBody>
          <a:bodyPr/>
          <a:lstStyle>
            <a:lvl1pPr>
              <a:defRPr sz="117">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Inspection générale de l’éducation, du sport et de la recherche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20938" y="3448108"/>
            <a:ext cx="9849938" cy="3052971"/>
          </a:xfrm>
        </p:spPr>
        <p:txBody>
          <a:bodyPr/>
          <a:lstStyle>
            <a:lvl1pPr>
              <a:lnSpc>
                <a:spcPct val="90000"/>
              </a:lnSpc>
              <a:spcAft>
                <a:spcPts val="0"/>
              </a:spcAft>
              <a:defRPr sz="3800" b="1" cap="all" baseline="0"/>
            </a:lvl1pPr>
            <a:lvl2pPr marL="0" indent="0">
              <a:spcBef>
                <a:spcPts val="585"/>
              </a:spcBef>
              <a:spcAft>
                <a:spcPts val="0"/>
              </a:spcAft>
              <a:buNone/>
              <a:defRPr sz="2163"/>
            </a:lvl2pPr>
          </a:lstStyle>
          <a:p>
            <a:pPr lvl="0"/>
            <a:r>
              <a:rPr lang="fr-FR" dirty="0"/>
              <a:t>Titre</a:t>
            </a:r>
          </a:p>
          <a:p>
            <a:pPr lvl="1"/>
            <a:r>
              <a:rPr lang="fr-FR" dirty="0"/>
              <a:t>Sous-titre</a:t>
            </a:r>
          </a:p>
        </p:txBody>
      </p:sp>
      <p:cxnSp>
        <p:nvCxnSpPr>
          <p:cNvPr id="12" name="Connecteur droit 11"/>
          <p:cNvCxnSpPr/>
          <p:nvPr userDrawn="1"/>
        </p:nvCxnSpPr>
        <p:spPr bwMode="gray">
          <a:xfrm>
            <a:off x="420938" y="7031887"/>
            <a:ext cx="9849938"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D77251EE-E782-1E42-9EBA-41C4EA8EBFBE}"/>
              </a:ext>
            </a:extLst>
          </p:cNvPr>
          <p:cNvPicPr>
            <a:picLocks noChangeAspect="1"/>
          </p:cNvPicPr>
          <p:nvPr userDrawn="1"/>
        </p:nvPicPr>
        <p:blipFill>
          <a:blip r:embed="rId2"/>
          <a:stretch>
            <a:fillRect/>
          </a:stretch>
        </p:blipFill>
        <p:spPr>
          <a:xfrm>
            <a:off x="7626117" y="557489"/>
            <a:ext cx="2644759" cy="1638171"/>
          </a:xfrm>
          <a:prstGeom prst="rect">
            <a:avLst/>
          </a:prstGeom>
        </p:spPr>
      </p:pic>
      <p:pic>
        <p:nvPicPr>
          <p:cNvPr id="17" name="Image 16">
            <a:extLst>
              <a:ext uri="{FF2B5EF4-FFF2-40B4-BE49-F238E27FC236}">
                <a16:creationId xmlns:a16="http://schemas.microsoft.com/office/drawing/2014/main" id="{0665F7DE-F019-C64D-AEC0-2ED999D34C42}"/>
              </a:ext>
            </a:extLst>
          </p:cNvPr>
          <p:cNvPicPr>
            <a:picLocks noChangeAspect="1"/>
          </p:cNvPicPr>
          <p:nvPr userDrawn="1"/>
        </p:nvPicPr>
        <p:blipFill>
          <a:blip r:embed="rId3"/>
          <a:stretch>
            <a:fillRect/>
          </a:stretch>
        </p:blipFill>
        <p:spPr>
          <a:xfrm>
            <a:off x="210469" y="264556"/>
            <a:ext cx="2410582" cy="2186189"/>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20936" y="1322778"/>
            <a:ext cx="9849938" cy="1058222"/>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Inspection générale de l’éducation, du sport et de la recherche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20935" y="2780726"/>
            <a:ext cx="2946563" cy="3719651"/>
          </a:xfrm>
        </p:spPr>
        <p:txBody>
          <a:bodyPr/>
          <a:lstStyle>
            <a:lvl1pPr marL="168379" indent="-168379">
              <a:spcBef>
                <a:spcPts val="468"/>
              </a:spcBef>
              <a:spcAft>
                <a:spcPts val="935"/>
              </a:spcAft>
              <a:buFont typeface="+mj-lt"/>
              <a:buAutoNum type="arabicPeriod"/>
              <a:defRPr b="1"/>
            </a:lvl1pPr>
            <a:lvl2pPr marL="378853" indent="-168379">
              <a:spcBef>
                <a:spcPts val="702"/>
              </a:spcBef>
              <a:spcAft>
                <a:spcPts val="935"/>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872625" y="2783125"/>
            <a:ext cx="2946563" cy="3719651"/>
          </a:xfrm>
        </p:spPr>
        <p:txBody>
          <a:bodyPr/>
          <a:lstStyle>
            <a:lvl1pPr marL="168379" indent="-168379">
              <a:spcBef>
                <a:spcPts val="468"/>
              </a:spcBef>
              <a:spcAft>
                <a:spcPts val="935"/>
              </a:spcAft>
              <a:buFont typeface="+mj-lt"/>
              <a:buAutoNum type="arabicPeriod"/>
              <a:defRPr b="1"/>
            </a:lvl1pPr>
            <a:lvl2pPr marL="378853" indent="-168379">
              <a:spcBef>
                <a:spcPts val="702"/>
              </a:spcBef>
              <a:spcAft>
                <a:spcPts val="935"/>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7324311" y="2783125"/>
            <a:ext cx="2946563" cy="3719651"/>
          </a:xfrm>
        </p:spPr>
        <p:txBody>
          <a:bodyPr/>
          <a:lstStyle>
            <a:lvl1pPr marL="168379" indent="-168379">
              <a:spcBef>
                <a:spcPts val="468"/>
              </a:spcBef>
              <a:spcAft>
                <a:spcPts val="935"/>
              </a:spcAft>
              <a:buFont typeface="+mj-lt"/>
              <a:buAutoNum type="arabicPeriod"/>
              <a:defRPr b="1"/>
            </a:lvl1pPr>
            <a:lvl2pPr marL="378853" indent="-168379">
              <a:spcBef>
                <a:spcPts val="702"/>
              </a:spcBef>
              <a:spcAft>
                <a:spcPts val="935"/>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84678"/>
            <a:ext cx="10691813" cy="647632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20936" y="1084678"/>
            <a:ext cx="9849938" cy="594720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463043" indent="-463043">
              <a:buFont typeface="+mj-lt"/>
              <a:buAutoNum type="arabicPeriod"/>
              <a:defRPr sz="380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Inspection générale de l’éducation, du sport et de la recherche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20936" y="1322778"/>
            <a:ext cx="9849938" cy="1058222"/>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Inspection générale de l’éducation, du sport et de la recherche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872625" y="264556"/>
            <a:ext cx="6398250" cy="529111"/>
          </a:xfrm>
        </p:spPr>
        <p:txBody>
          <a:bodyPr/>
          <a:lstStyle>
            <a:lvl1pPr marL="126284" indent="-126284" algn="r">
              <a:spcAft>
                <a:spcPts val="0"/>
              </a:spcAft>
              <a:buFont typeface="+mj-lt"/>
              <a:buAutoNum type="arabicPeriod"/>
              <a:defRPr sz="877" b="1"/>
            </a:lvl1pPr>
            <a:lvl2pPr marL="126284" indent="-126284" algn="r">
              <a:spcBef>
                <a:spcPts val="0"/>
              </a:spcBef>
              <a:spcAft>
                <a:spcPts val="0"/>
              </a:spcAft>
              <a:buFont typeface="+mj-lt"/>
              <a:buAutoNum type="alphaLcPeriod"/>
              <a:defRPr sz="877"/>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20936" y="2698467"/>
            <a:ext cx="2946563" cy="3783144"/>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872625" y="2698467"/>
            <a:ext cx="2946563" cy="3783144"/>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7324313" y="2698467"/>
            <a:ext cx="2946563" cy="3783144"/>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A0D5070-0C2D-4E86-AE23-4A8B234B7E0C}" type="datetimeFigureOut">
              <a:rPr lang="fr-FR" smtClean="0"/>
              <a:t>07/11/2022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124181-50F9-424C-A513-8AB4147AF0AA}" type="slidenum">
              <a:rPr lang="fr-FR" smtClean="0"/>
              <a:t>‹N°›</a:t>
            </a:fld>
            <a:endParaRPr lang="fr-FR"/>
          </a:p>
        </p:txBody>
      </p:sp>
    </p:spTree>
    <p:extLst>
      <p:ext uri="{BB962C8B-B14F-4D97-AF65-F5344CB8AC3E}">
        <p14:creationId xmlns:p14="http://schemas.microsoft.com/office/powerpoint/2010/main" val="12865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20936" y="1322778"/>
            <a:ext cx="9849938" cy="1058222"/>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20936" y="2698467"/>
            <a:ext cx="9849938" cy="3783144"/>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902829" y="7030564"/>
            <a:ext cx="1368047" cy="529111"/>
          </a:xfrm>
          <a:prstGeom prst="rect">
            <a:avLst/>
          </a:prstGeom>
        </p:spPr>
        <p:txBody>
          <a:bodyPr vert="horz" lIns="0" tIns="0" rIns="0" bIns="0" rtlCol="0" anchor="ctr" anchorCtr="0">
            <a:noAutofit/>
          </a:bodyPr>
          <a:lstStyle>
            <a:lvl1pPr algn="ctr">
              <a:defRPr sz="877"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420938" y="7030564"/>
            <a:ext cx="6903375" cy="529111"/>
          </a:xfrm>
          <a:prstGeom prst="rect">
            <a:avLst/>
          </a:prstGeom>
        </p:spPr>
        <p:txBody>
          <a:bodyPr vert="horz" lIns="0" tIns="0" rIns="0" bIns="0" rtlCol="0" anchor="ctr" anchorCtr="0">
            <a:noAutofit/>
          </a:bodyPr>
          <a:lstStyle>
            <a:lvl1pPr algn="l">
              <a:defRPr sz="877" b="1">
                <a:solidFill>
                  <a:schemeClr val="tx1"/>
                </a:solidFill>
              </a:defRPr>
            </a:lvl1pPr>
          </a:lstStyle>
          <a:p>
            <a:r>
              <a:rPr lang="fr-FR" dirty="0"/>
              <a:t>Inspection générale de l’éducation, du sport et de la recherche</a:t>
            </a:r>
          </a:p>
        </p:txBody>
      </p:sp>
      <p:sp>
        <p:nvSpPr>
          <p:cNvPr id="6" name="Espace réservé du numéro de diapositive 5"/>
          <p:cNvSpPr>
            <a:spLocks noGrp="1"/>
          </p:cNvSpPr>
          <p:nvPr>
            <p:ph type="sldNum" sz="quarter" idx="4"/>
          </p:nvPr>
        </p:nvSpPr>
        <p:spPr bwMode="gray">
          <a:xfrm>
            <a:off x="7324313" y="7030564"/>
            <a:ext cx="1578516" cy="529111"/>
          </a:xfrm>
          <a:prstGeom prst="rect">
            <a:avLst/>
          </a:prstGeom>
        </p:spPr>
        <p:txBody>
          <a:bodyPr vert="horz" lIns="0" tIns="0" rIns="0" bIns="0" rtlCol="0" anchor="ctr" anchorCtr="0">
            <a:noAutofit/>
          </a:bodyPr>
          <a:lstStyle>
            <a:lvl1pPr algn="r">
              <a:defRPr sz="877"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420938" y="7031887"/>
            <a:ext cx="9849938"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B6CD1464-E142-534E-8F43-3E15D7E5E832}"/>
              </a:ext>
            </a:extLst>
          </p:cNvPr>
          <p:cNvPicPr>
            <a:picLocks noChangeAspect="1"/>
          </p:cNvPicPr>
          <p:nvPr userDrawn="1"/>
        </p:nvPicPr>
        <p:blipFill>
          <a:blip r:embed="rId8"/>
          <a:stretch>
            <a:fillRect/>
          </a:stretch>
        </p:blipFill>
        <p:spPr>
          <a:xfrm>
            <a:off x="1283859" y="251445"/>
            <a:ext cx="812625" cy="503342"/>
          </a:xfrm>
          <a:prstGeom prst="rect">
            <a:avLst/>
          </a:prstGeom>
        </p:spPr>
      </p:pic>
      <p:pic>
        <p:nvPicPr>
          <p:cNvPr id="15" name="Image 14">
            <a:extLst>
              <a:ext uri="{FF2B5EF4-FFF2-40B4-BE49-F238E27FC236}">
                <a16:creationId xmlns:a16="http://schemas.microsoft.com/office/drawing/2014/main" id="{C4E7F0D1-17F4-4C4E-978B-1D06B05B3A1D}"/>
              </a:ext>
            </a:extLst>
          </p:cNvPr>
          <p:cNvPicPr>
            <a:picLocks noChangeAspect="1"/>
          </p:cNvPicPr>
          <p:nvPr userDrawn="1"/>
        </p:nvPicPr>
        <p:blipFill>
          <a:blip r:embed="rId9"/>
          <a:stretch>
            <a:fillRect/>
          </a:stretch>
        </p:blipFill>
        <p:spPr>
          <a:xfrm>
            <a:off x="332336" y="158733"/>
            <a:ext cx="760683" cy="689872"/>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Lst>
  <p:hf hdr="0"/>
  <p:txStyles>
    <p:titleStyle>
      <a:lvl1pPr algn="l" defTabSz="1069208" rtl="0" eaLnBrk="1" latinLnBrk="0" hangingPunct="1">
        <a:lnSpc>
          <a:spcPct val="90000"/>
        </a:lnSpc>
        <a:spcBef>
          <a:spcPct val="0"/>
        </a:spcBef>
        <a:buNone/>
        <a:defRPr sz="2982" b="1" kern="1200">
          <a:solidFill>
            <a:schemeClr val="tx1"/>
          </a:solidFill>
          <a:latin typeface="+mj-lt"/>
          <a:ea typeface="+mj-ea"/>
          <a:cs typeface="+mj-cs"/>
        </a:defRPr>
      </a:lvl1pPr>
    </p:titleStyle>
    <p:bodyStyle>
      <a:lvl1pPr marL="0" indent="0" algn="l" defTabSz="1069208" rtl="0" eaLnBrk="1" latinLnBrk="0" hangingPunct="1">
        <a:lnSpc>
          <a:spcPct val="100000"/>
        </a:lnSpc>
        <a:spcBef>
          <a:spcPts val="0"/>
        </a:spcBef>
        <a:spcAft>
          <a:spcPts val="585"/>
        </a:spcAft>
        <a:buFont typeface="Arial" pitchFamily="34" charset="0"/>
        <a:buNone/>
        <a:defRPr sz="1228" b="0" kern="1200">
          <a:solidFill>
            <a:schemeClr val="tx1"/>
          </a:solidFill>
          <a:latin typeface="+mn-lt"/>
          <a:ea typeface="+mn-ea"/>
          <a:cs typeface="+mn-cs"/>
        </a:defRPr>
      </a:lvl1pPr>
      <a:lvl2pPr marL="294664" indent="-84190" algn="l" defTabSz="1069208" rtl="0" eaLnBrk="1" latinLnBrk="0" hangingPunct="1">
        <a:lnSpc>
          <a:spcPct val="100000"/>
        </a:lnSpc>
        <a:spcBef>
          <a:spcPts val="702"/>
        </a:spcBef>
        <a:spcAft>
          <a:spcPts val="702"/>
        </a:spcAft>
        <a:buFont typeface="Arial" pitchFamily="34" charset="0"/>
        <a:buChar char="•"/>
        <a:defRPr sz="1111" kern="1200">
          <a:solidFill>
            <a:schemeClr val="tx1"/>
          </a:solidFill>
          <a:latin typeface="+mn-lt"/>
          <a:ea typeface="+mn-ea"/>
          <a:cs typeface="+mn-cs"/>
        </a:defRPr>
      </a:lvl2pPr>
      <a:lvl3pPr marL="505138" indent="-84190" algn="l" defTabSz="1069208" rtl="0" eaLnBrk="1" latinLnBrk="0" hangingPunct="1">
        <a:lnSpc>
          <a:spcPct val="100000"/>
        </a:lnSpc>
        <a:spcBef>
          <a:spcPts val="117"/>
        </a:spcBef>
        <a:spcAft>
          <a:spcPts val="117"/>
        </a:spcAft>
        <a:buSzPct val="100000"/>
        <a:buFont typeface="Arial" pitchFamily="34" charset="0"/>
        <a:buChar char="•"/>
        <a:defRPr sz="994" kern="1200">
          <a:solidFill>
            <a:schemeClr val="tx1"/>
          </a:solidFill>
          <a:latin typeface="+mn-lt"/>
          <a:ea typeface="+mn-ea"/>
          <a:cs typeface="+mn-cs"/>
        </a:defRPr>
      </a:lvl3pPr>
      <a:lvl4pPr marL="715612" indent="-84190" algn="l" defTabSz="1069208" rtl="0" eaLnBrk="1" latinLnBrk="0" hangingPunct="1">
        <a:lnSpc>
          <a:spcPct val="100000"/>
        </a:lnSpc>
        <a:spcBef>
          <a:spcPts val="117"/>
        </a:spcBef>
        <a:spcAft>
          <a:spcPts val="117"/>
        </a:spcAft>
        <a:buSzPct val="100000"/>
        <a:buFont typeface="Arial" pitchFamily="34" charset="0"/>
        <a:buChar char="•"/>
        <a:defRPr sz="877" kern="1200">
          <a:solidFill>
            <a:schemeClr val="tx1"/>
          </a:solidFill>
          <a:latin typeface="+mn-lt"/>
          <a:ea typeface="+mn-ea"/>
          <a:cs typeface="+mn-cs"/>
        </a:defRPr>
      </a:lvl4pPr>
      <a:lvl5pPr marL="968180" indent="-84190" algn="l" defTabSz="1069208" rtl="0" eaLnBrk="1" latinLnBrk="0" hangingPunct="1">
        <a:lnSpc>
          <a:spcPct val="100000"/>
        </a:lnSpc>
        <a:spcBef>
          <a:spcPts val="117"/>
        </a:spcBef>
        <a:spcAft>
          <a:spcPts val="117"/>
        </a:spcAft>
        <a:buSzPct val="100000"/>
        <a:buFont typeface="Arial" pitchFamily="34" charset="0"/>
        <a:buChar char="•"/>
        <a:defRPr sz="819" kern="1200">
          <a:solidFill>
            <a:schemeClr val="tx1"/>
          </a:solidFill>
          <a:latin typeface="+mn-lt"/>
          <a:ea typeface="+mn-ea"/>
          <a:cs typeface="+mn-cs"/>
        </a:defRPr>
      </a:lvl5pPr>
      <a:lvl6pPr marL="2940322" indent="-267302" algn="l" defTabSz="1069208" rtl="0" eaLnBrk="1" latinLnBrk="0" hangingPunct="1">
        <a:spcBef>
          <a:spcPct val="20000"/>
        </a:spcBef>
        <a:buFont typeface="Arial" pitchFamily="34" charset="0"/>
        <a:buChar char="•"/>
        <a:defRPr sz="2339" kern="1200">
          <a:solidFill>
            <a:schemeClr val="tx1"/>
          </a:solidFill>
          <a:latin typeface="+mn-lt"/>
          <a:ea typeface="+mn-ea"/>
          <a:cs typeface="+mn-cs"/>
        </a:defRPr>
      </a:lvl6pPr>
      <a:lvl7pPr marL="3474926" indent="-267302" algn="l" defTabSz="1069208" rtl="0" eaLnBrk="1" latinLnBrk="0" hangingPunct="1">
        <a:spcBef>
          <a:spcPct val="20000"/>
        </a:spcBef>
        <a:buFont typeface="Arial" pitchFamily="34" charset="0"/>
        <a:buChar char="•"/>
        <a:defRPr sz="2339" kern="1200">
          <a:solidFill>
            <a:schemeClr val="tx1"/>
          </a:solidFill>
          <a:latin typeface="+mn-lt"/>
          <a:ea typeface="+mn-ea"/>
          <a:cs typeface="+mn-cs"/>
        </a:defRPr>
      </a:lvl7pPr>
      <a:lvl8pPr marL="4009530" indent="-267302" algn="l" defTabSz="1069208" rtl="0" eaLnBrk="1" latinLnBrk="0" hangingPunct="1">
        <a:spcBef>
          <a:spcPct val="20000"/>
        </a:spcBef>
        <a:buFont typeface="Arial" pitchFamily="34" charset="0"/>
        <a:buChar char="•"/>
        <a:defRPr sz="2339" kern="1200">
          <a:solidFill>
            <a:schemeClr val="tx1"/>
          </a:solidFill>
          <a:latin typeface="+mn-lt"/>
          <a:ea typeface="+mn-ea"/>
          <a:cs typeface="+mn-cs"/>
        </a:defRPr>
      </a:lvl8pPr>
      <a:lvl9pPr marL="4544134" indent="-267302" algn="l" defTabSz="1069208" rtl="0" eaLnBrk="1" latinLnBrk="0" hangingPunct="1">
        <a:spcBef>
          <a:spcPct val="20000"/>
        </a:spcBef>
        <a:buFont typeface="Arial" pitchFamily="34" charset="0"/>
        <a:buChar char="•"/>
        <a:defRPr sz="2339" kern="1200">
          <a:solidFill>
            <a:schemeClr val="tx1"/>
          </a:solidFill>
          <a:latin typeface="+mn-lt"/>
          <a:ea typeface="+mn-ea"/>
          <a:cs typeface="+mn-cs"/>
        </a:defRPr>
      </a:lvl9pPr>
    </p:bodyStyle>
    <p:otherStyle>
      <a:defPPr>
        <a:defRPr lang="fr-FR"/>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j4.cerpeg.fr/"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67D80993-CDEE-4C5F-EB78-2C572ABA6EBD}"/>
              </a:ext>
            </a:extLst>
          </p:cNvPr>
          <p:cNvPicPr>
            <a:picLocks noChangeAspect="1"/>
          </p:cNvPicPr>
          <p:nvPr/>
        </p:nvPicPr>
        <p:blipFill>
          <a:blip r:embed="rId2"/>
          <a:stretch>
            <a:fillRect/>
          </a:stretch>
        </p:blipFill>
        <p:spPr>
          <a:xfrm rot="901407">
            <a:off x="7662435" y="4919613"/>
            <a:ext cx="2613530" cy="2539370"/>
          </a:xfrm>
          <a:prstGeom prst="rect">
            <a:avLst/>
          </a:prstGeom>
        </p:spPr>
      </p:pic>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8" name="Espace réservé du pied de page 7"/>
          <p:cNvSpPr>
            <a:spLocks noGrp="1"/>
          </p:cNvSpPr>
          <p:nvPr>
            <p:ph type="ftr" sz="quarter" idx="11"/>
          </p:nvPr>
        </p:nvSpPr>
        <p:spPr>
          <a:xfrm>
            <a:off x="210470" y="6732165"/>
            <a:ext cx="7871740" cy="351894"/>
          </a:xfrm>
        </p:spPr>
        <p:txBody>
          <a:bodyPr/>
          <a:lstStyle/>
          <a:p>
            <a:r>
              <a:rPr lang="fr-FR" dirty="0"/>
              <a:t>Igésr et </a:t>
            </a:r>
            <a:r>
              <a:rPr lang="fr-FR" dirty="0" err="1"/>
              <a:t>Dgesco</a:t>
            </a:r>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2" name="Rectangle 1"/>
          <p:cNvSpPr/>
          <p:nvPr/>
        </p:nvSpPr>
        <p:spPr>
          <a:xfrm>
            <a:off x="210469" y="3707829"/>
            <a:ext cx="10175997" cy="2554545"/>
          </a:xfrm>
          <a:prstGeom prst="rect">
            <a:avLst/>
          </a:prstGeom>
        </p:spPr>
        <p:txBody>
          <a:bodyPr wrap="square">
            <a:spAutoFit/>
          </a:bodyPr>
          <a:lstStyle/>
          <a:p>
            <a:pPr algn="ctr">
              <a:spcAft>
                <a:spcPts val="0"/>
              </a:spcAft>
            </a:pPr>
            <a:r>
              <a:rPr lang="fr-FR" sz="2000" b="1" dirty="0">
                <a:latin typeface="Arial" panose="020B0604020202020204" pitchFamily="34" charset="0"/>
                <a:ea typeface="Calibri" panose="020F0502020204030204" pitchFamily="34" charset="0"/>
                <a:cs typeface="Arial" panose="020B0604020202020204" pitchFamily="34" charset="0"/>
              </a:rPr>
              <a:t>Plan national de Formation</a:t>
            </a:r>
            <a:endParaRPr lang="fr-FR" sz="2000" dirty="0">
              <a:latin typeface="Arial" panose="020B0604020202020204" pitchFamily="34" charset="0"/>
              <a:ea typeface="Calibri" panose="020F0502020204030204" pitchFamily="34" charset="0"/>
              <a:cs typeface="Arial" panose="020B0604020202020204" pitchFamily="34" charset="0"/>
            </a:endParaRPr>
          </a:p>
          <a:p>
            <a:pPr algn="ctr"/>
            <a:r>
              <a:rPr lang="fr-FR" sz="2000" b="1" dirty="0">
                <a:latin typeface="Arial" panose="020B0604020202020204" pitchFamily="34" charset="0"/>
                <a:ea typeface="Calibri" panose="020F0502020204030204" pitchFamily="34" charset="0"/>
                <a:cs typeface="Arial" panose="020B0604020202020204" pitchFamily="34" charset="0"/>
              </a:rPr>
              <a:t>Vendredi 17 juin 2022</a:t>
            </a:r>
            <a:endParaRPr lang="fr-FR" sz="1800" b="1"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fr-FR" sz="2000" b="1" dirty="0">
                <a:latin typeface="Arial" panose="020B0604020202020204" pitchFamily="34" charset="0"/>
                <a:ea typeface="Calibri" panose="020F0502020204030204" pitchFamily="34" charset="0"/>
                <a:cs typeface="Arial" panose="020B0604020202020204" pitchFamily="34" charset="0"/>
              </a:rPr>
              <a:t> </a:t>
            </a:r>
            <a:endParaRPr lang="fr-FR" sz="2000"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fr-FR" sz="2800" b="1" dirty="0">
                <a:solidFill>
                  <a:srgbClr val="0070C0"/>
                </a:solidFill>
                <a:latin typeface="Arial" panose="020B0604020202020204" pitchFamily="34" charset="0"/>
                <a:ea typeface="Calibri" panose="020F0502020204030204" pitchFamily="34" charset="0"/>
                <a:cs typeface="Arial" panose="020B0604020202020204" pitchFamily="34" charset="0"/>
              </a:rPr>
              <a:t>Mention complémentaire Vendeur-conseil en alimentation</a:t>
            </a:r>
            <a:endParaRPr lang="fr-FR" sz="28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fr-FR" sz="2400" b="1" cap="small" dirty="0">
                <a:latin typeface="Arial" panose="020B0604020202020204" pitchFamily="34" charset="0"/>
                <a:ea typeface="Calibri" panose="020F0502020204030204" pitchFamily="34" charset="0"/>
                <a:cs typeface="Arial" panose="020B0604020202020204" pitchFamily="34" charset="0"/>
              </a:rPr>
              <a:t> </a:t>
            </a:r>
            <a:endParaRPr lang="fr-FR" sz="2000"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fr-FR" sz="2400" b="1" dirty="0">
                <a:latin typeface="+mj-lt"/>
                <a:ea typeface="Calibri" panose="020F0502020204030204" pitchFamily="34" charset="0"/>
                <a:cs typeface="Arial" panose="020B0604020202020204" pitchFamily="34" charset="0"/>
              </a:rPr>
              <a:t>Lycée Val de Bièvre, Gentilly</a:t>
            </a:r>
            <a:endParaRPr lang="fr-FR" sz="2400" dirty="0">
              <a:latin typeface="+mj-lt"/>
              <a:ea typeface="Calibri" panose="020F0502020204030204" pitchFamily="34" charset="0"/>
              <a:cs typeface="Arial" panose="020B0604020202020204" pitchFamily="34" charset="0"/>
            </a:endParaRPr>
          </a:p>
          <a:p>
            <a:pPr marL="1348740" indent="449580">
              <a:spcAft>
                <a:spcPts val="0"/>
              </a:spcAft>
            </a:pPr>
            <a:r>
              <a:rPr lang="fr-FR" sz="2400" dirty="0">
                <a:latin typeface="+mj-lt"/>
                <a:ea typeface="Calibri" panose="020F0502020204030204" pitchFamily="34" charset="0"/>
                <a:cs typeface="Times New Roman" panose="02020603050405020304" pitchFamily="18" charset="0"/>
              </a:rPr>
              <a:t> </a:t>
            </a:r>
            <a:endParaRPr lang="fr-FR"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29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Inspection générale de l’éducation, du sport et de la recherche</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a:t>
            </a:fld>
            <a:endParaRPr lang="fr-FR" dirty="0"/>
          </a:p>
        </p:txBody>
      </p:sp>
      <p:sp>
        <p:nvSpPr>
          <p:cNvPr id="6" name="Espace réservé du texte 5"/>
          <p:cNvSpPr>
            <a:spLocks noGrp="1"/>
          </p:cNvSpPr>
          <p:nvPr>
            <p:ph type="body" sz="quarter" idx="13"/>
          </p:nvPr>
        </p:nvSpPr>
        <p:spPr>
          <a:xfrm>
            <a:off x="593378" y="2051645"/>
            <a:ext cx="9849938" cy="3384376"/>
          </a:xfrm>
        </p:spPr>
        <p:txBody>
          <a:bodyPr/>
          <a:lstStyle/>
          <a:p>
            <a:r>
              <a:rPr lang="fr-FR" sz="2400" dirty="0"/>
              <a:t>	            </a:t>
            </a:r>
            <a:r>
              <a:rPr lang="fr-FR" sz="2400" dirty="0">
                <a:solidFill>
                  <a:srgbClr val="0070C0"/>
                </a:solidFill>
              </a:rPr>
              <a:t>Le groupe de rénovation</a:t>
            </a:r>
          </a:p>
          <a:p>
            <a:endParaRPr lang="fr-FR" sz="2400" dirty="0"/>
          </a:p>
          <a:p>
            <a:r>
              <a:rPr lang="fr-FR" sz="2400" i="1" dirty="0"/>
              <a:t>Stéphane AYMARD 			Loïc LE GAD</a:t>
            </a:r>
          </a:p>
          <a:p>
            <a:r>
              <a:rPr lang="fr-FR" sz="2400" i="1" dirty="0"/>
              <a:t>Miriam BENAC 			Laura LILLEMANN</a:t>
            </a:r>
          </a:p>
          <a:p>
            <a:r>
              <a:rPr lang="fr-FR" sz="2400" i="1" dirty="0"/>
              <a:t>Magali BERRY 			Sophie LEJEUNE</a:t>
            </a:r>
          </a:p>
          <a:p>
            <a:r>
              <a:rPr lang="fr-FR" sz="2400" i="1" dirty="0"/>
              <a:t>Fabienne BUISSON 			Laetitia PAPI</a:t>
            </a:r>
          </a:p>
          <a:p>
            <a:r>
              <a:rPr lang="fr-FR" sz="2400" i="1" dirty="0"/>
              <a:t>Dominique CATOIR 			Sophie OBLIN POMMIER</a:t>
            </a:r>
          </a:p>
          <a:p>
            <a:r>
              <a:rPr lang="fr-FR" sz="2400" i="1" dirty="0"/>
              <a:t>Anne CHARRIERAS 			</a:t>
            </a:r>
            <a:r>
              <a:rPr lang="fr-FR" sz="2400" i="1" dirty="0">
                <a:solidFill>
                  <a:srgbClr val="0070C0"/>
                </a:solidFill>
              </a:rPr>
              <a:t>Christine REBIERE </a:t>
            </a:r>
          </a:p>
          <a:p>
            <a:r>
              <a:rPr lang="fr-FR" sz="2400" i="1" dirty="0"/>
              <a:t>Agnès COTTET-DUMOULIN 		Lucas SANZ RAMOS</a:t>
            </a:r>
          </a:p>
          <a:p>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018" y="5147989"/>
            <a:ext cx="2232248" cy="1674186"/>
          </a:xfrm>
          <a:prstGeom prst="rect">
            <a:avLst/>
          </a:prstGeom>
        </p:spPr>
      </p:pic>
      <p:sp>
        <p:nvSpPr>
          <p:cNvPr id="8" name="Ellipse 7"/>
          <p:cNvSpPr/>
          <p:nvPr/>
        </p:nvSpPr>
        <p:spPr>
          <a:xfrm>
            <a:off x="1795776" y="5003973"/>
            <a:ext cx="1965954" cy="2012424"/>
          </a:xfrm>
          <a:prstGeom prst="ellipse">
            <a:avLst/>
          </a:prstGeom>
          <a:blipFill>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9754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dirty="0"/>
              <a:t>Inspection générale de l’éducation, du sport et de la recherche</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2" name="Titre 1"/>
          <p:cNvSpPr>
            <a:spLocks noGrp="1"/>
          </p:cNvSpPr>
          <p:nvPr>
            <p:ph type="title"/>
          </p:nvPr>
        </p:nvSpPr>
        <p:spPr>
          <a:xfrm>
            <a:off x="456869" y="827509"/>
            <a:ext cx="10270875" cy="4845250"/>
          </a:xfrm>
        </p:spPr>
        <p:txBody>
          <a:bodyPr/>
          <a:lstStyle/>
          <a:p>
            <a:pPr marL="0" indent="0">
              <a:buNone/>
            </a:pPr>
            <a:r>
              <a:rPr lang="fr-FR" sz="2400" dirty="0">
                <a:solidFill>
                  <a:srgbClr val="0070C0"/>
                </a:solidFill>
              </a:rPr>
              <a:t>L’esprit du nouveau référentiel Vendeur-conseil en alimentation </a:t>
            </a:r>
            <a:br>
              <a:rPr lang="fr-FR" sz="2400" dirty="0">
                <a:solidFill>
                  <a:srgbClr val="0070C0"/>
                </a:solidFill>
              </a:rPr>
            </a:br>
            <a:br>
              <a:rPr lang="fr-FR" sz="1600" dirty="0"/>
            </a:br>
            <a:r>
              <a:rPr lang="fr-FR" sz="1600" dirty="0"/>
              <a:t>9h45 Évolution des besoins et compétences dans la vente pour les métiers de l’alimentation, table ronde animée par Agnès COTTET-DUMOULIN avec :</a:t>
            </a:r>
            <a:br>
              <a:rPr lang="fr-FR" sz="1600" dirty="0"/>
            </a:br>
            <a:br>
              <a:rPr lang="fr-FR" sz="1600" dirty="0"/>
            </a:br>
            <a:r>
              <a:rPr lang="fr-FR" sz="1600" dirty="0"/>
              <a:t>La CGAD (confédération générale de l’alimentation en détail), </a:t>
            </a:r>
            <a:r>
              <a:rPr lang="fr-FR" sz="1600" dirty="0">
                <a:solidFill>
                  <a:srgbClr val="0070C0"/>
                </a:solidFill>
              </a:rPr>
              <a:t>Nathalie Delorme </a:t>
            </a:r>
            <a:br>
              <a:rPr lang="fr-FR" sz="1600" dirty="0"/>
            </a:br>
            <a:r>
              <a:rPr lang="fr-FR" sz="1600" dirty="0"/>
              <a:t>La FCD (fédération du commerce et de la distribution), </a:t>
            </a:r>
            <a:r>
              <a:rPr lang="fr-FR" sz="1600" dirty="0">
                <a:solidFill>
                  <a:srgbClr val="0070C0"/>
                </a:solidFill>
              </a:rPr>
              <a:t>Estelle </a:t>
            </a:r>
            <a:r>
              <a:rPr lang="fr-FR" sz="1600" dirty="0" err="1">
                <a:solidFill>
                  <a:srgbClr val="0070C0"/>
                </a:solidFill>
              </a:rPr>
              <a:t>Ingargiola</a:t>
            </a:r>
            <a:r>
              <a:rPr lang="fr-FR" sz="1600" dirty="0">
                <a:solidFill>
                  <a:srgbClr val="0070C0"/>
                </a:solidFill>
              </a:rPr>
              <a:t> et Hélène </a:t>
            </a:r>
            <a:r>
              <a:rPr lang="fr-FR" sz="1600" dirty="0" err="1">
                <a:solidFill>
                  <a:srgbClr val="0070C0"/>
                </a:solidFill>
              </a:rPr>
              <a:t>Clédat</a:t>
            </a:r>
            <a:br>
              <a:rPr lang="fr-FR" sz="1600" dirty="0"/>
            </a:br>
            <a:r>
              <a:rPr lang="fr-FR" sz="1600" dirty="0"/>
              <a:t>La CNBF (confédération nationale de la boulangerie et boulangerie-pâtisserie française), </a:t>
            </a:r>
            <a:r>
              <a:rPr lang="fr-FR" sz="1600" dirty="0">
                <a:solidFill>
                  <a:srgbClr val="0070C0"/>
                </a:solidFill>
              </a:rPr>
              <a:t>Pierre-François </a:t>
            </a:r>
            <a:r>
              <a:rPr lang="fr-FR" sz="1600" dirty="0" err="1">
                <a:solidFill>
                  <a:srgbClr val="0070C0"/>
                </a:solidFill>
              </a:rPr>
              <a:t>Tallet</a:t>
            </a:r>
            <a:br>
              <a:rPr lang="fr-FR" sz="1600" dirty="0"/>
            </a:br>
            <a:r>
              <a:rPr lang="fr-FR" sz="1600" dirty="0"/>
              <a:t>L’INRS (Institut national de recherche et sécurité), </a:t>
            </a:r>
            <a:r>
              <a:rPr lang="fr-FR" sz="1600" dirty="0">
                <a:solidFill>
                  <a:srgbClr val="0070C0"/>
                </a:solidFill>
              </a:rPr>
              <a:t>Magali </a:t>
            </a:r>
            <a:r>
              <a:rPr lang="fr-FR" sz="1600" dirty="0" err="1">
                <a:solidFill>
                  <a:srgbClr val="0070C0"/>
                </a:solidFill>
              </a:rPr>
              <a:t>Balandraux</a:t>
            </a:r>
            <a:br>
              <a:rPr lang="fr-FR" sz="1600" dirty="0"/>
            </a:br>
            <a:r>
              <a:rPr lang="fr-FR" sz="1600" dirty="0"/>
              <a:t> </a:t>
            </a:r>
            <a:br>
              <a:rPr lang="fr-FR" sz="1600" dirty="0"/>
            </a:br>
            <a:r>
              <a:rPr lang="fr-FR" sz="1600" dirty="0"/>
              <a:t>10h45 Les grands axes et principes d’écriture du référentiel</a:t>
            </a:r>
            <a:br>
              <a:rPr lang="fr-FR" sz="1600" dirty="0"/>
            </a:br>
            <a:r>
              <a:rPr lang="fr-FR" sz="1600" dirty="0"/>
              <a:t>Dominique Catoir, IGESR</a:t>
            </a:r>
            <a:br>
              <a:rPr lang="fr-FR" sz="1600" dirty="0"/>
            </a:br>
            <a:r>
              <a:rPr lang="fr-FR" sz="1600" dirty="0"/>
              <a:t> </a:t>
            </a:r>
            <a:br>
              <a:rPr lang="fr-FR" sz="1600" dirty="0"/>
            </a:br>
            <a:r>
              <a:rPr lang="fr-FR" sz="1600" dirty="0"/>
              <a:t>Présentation des deux blocs de compétences du référentiel</a:t>
            </a:r>
            <a:br>
              <a:rPr lang="fr-FR" sz="1600" dirty="0"/>
            </a:br>
            <a:r>
              <a:rPr lang="fr-FR" sz="1600" dirty="0"/>
              <a:t>Bloc 1 Valoriser l’offre de produits alimentaires dans le cadre d’une démarche qualité</a:t>
            </a:r>
            <a:br>
              <a:rPr lang="fr-FR" sz="1600" dirty="0"/>
            </a:br>
            <a:r>
              <a:rPr lang="fr-FR" sz="1600" dirty="0"/>
              <a:t>Bloc 2 Mettre en œuvre, personnaliser et développer la relation client</a:t>
            </a:r>
            <a:br>
              <a:rPr lang="fr-FR" sz="1600" dirty="0"/>
            </a:br>
            <a:r>
              <a:rPr lang="fr-FR" sz="1600" dirty="0"/>
              <a:t>Les membres du groupe de rénovation </a:t>
            </a:r>
            <a:br>
              <a:rPr lang="fr-FR" sz="1600" dirty="0"/>
            </a:br>
            <a:r>
              <a:rPr lang="fr-FR" sz="1600" dirty="0"/>
              <a:t> </a:t>
            </a:r>
            <a:br>
              <a:rPr lang="fr-FR" sz="1600" dirty="0"/>
            </a:br>
            <a:r>
              <a:rPr lang="fr-FR" sz="1600" dirty="0"/>
              <a:t>12h00 Échanges avec la salle</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69" y="5764580"/>
            <a:ext cx="2016224" cy="1181683"/>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564" y="5700987"/>
            <a:ext cx="1938121" cy="1288042"/>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4098" y="5770070"/>
            <a:ext cx="2260779" cy="1091893"/>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7842" y="5692173"/>
            <a:ext cx="2840388" cy="1300475"/>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buNone/>
            </a:pPr>
            <a:r>
              <a:rPr lang="fr-FR" sz="2400" dirty="0">
                <a:solidFill>
                  <a:srgbClr val="0070C0"/>
                </a:solidFill>
              </a:rPr>
              <a:t>Les enjeux de formation et de certification</a:t>
            </a:r>
            <a:br>
              <a:rPr lang="fr-FR" sz="2400" dirty="0">
                <a:solidFill>
                  <a:srgbClr val="0070C0"/>
                </a:solidFill>
              </a:rPr>
            </a:br>
            <a:r>
              <a:rPr lang="fr-FR" sz="2000" dirty="0"/>
              <a:t> </a:t>
            </a:r>
            <a:br>
              <a:rPr lang="fr-FR" sz="2000" dirty="0"/>
            </a:br>
            <a:r>
              <a:rPr lang="fr-FR" sz="2000" dirty="0"/>
              <a:t> </a:t>
            </a:r>
            <a:br>
              <a:rPr lang="fr-FR" sz="2000" dirty="0"/>
            </a:br>
            <a:r>
              <a:rPr lang="fr-FR" sz="2000" dirty="0"/>
              <a:t>14h00 Développement de l’offre de formation en vendeur-conseil en alimentation</a:t>
            </a:r>
            <a:br>
              <a:rPr lang="fr-FR" sz="2000" dirty="0"/>
            </a:br>
            <a:r>
              <a:rPr lang="fr-FR" sz="2000" dirty="0"/>
              <a:t>Intervention </a:t>
            </a:r>
            <a:r>
              <a:rPr lang="fr-FR" sz="2000" dirty="0">
                <a:solidFill>
                  <a:srgbClr val="0070C0"/>
                </a:solidFill>
              </a:rPr>
              <a:t>d’Alexandrine </a:t>
            </a:r>
            <a:r>
              <a:rPr lang="fr-FR" sz="2000" dirty="0" err="1">
                <a:solidFill>
                  <a:srgbClr val="0070C0"/>
                </a:solidFill>
              </a:rPr>
              <a:t>Devaujany</a:t>
            </a:r>
            <a:r>
              <a:rPr lang="fr-FR" sz="2000" dirty="0">
                <a:solidFill>
                  <a:srgbClr val="0070C0"/>
                </a:solidFill>
              </a:rPr>
              <a:t>-Bellon </a:t>
            </a:r>
            <a:r>
              <a:rPr lang="fr-FR" sz="2000" dirty="0"/>
              <a:t>DAFPIC et </a:t>
            </a:r>
            <a:r>
              <a:rPr lang="fr-FR" sz="2000" dirty="0">
                <a:solidFill>
                  <a:srgbClr val="0070C0"/>
                </a:solidFill>
              </a:rPr>
              <a:t>Michel Deganis </a:t>
            </a:r>
            <a:r>
              <a:rPr lang="fr-FR" sz="2000" dirty="0"/>
              <a:t>DAFPIC adjoint, de l’académie de Grenoble</a:t>
            </a:r>
            <a:br>
              <a:rPr lang="fr-FR" sz="2000" dirty="0"/>
            </a:br>
            <a:r>
              <a:rPr lang="fr-FR" sz="2000" dirty="0"/>
              <a:t> </a:t>
            </a:r>
            <a:br>
              <a:rPr lang="fr-FR" sz="2000" dirty="0"/>
            </a:br>
            <a:r>
              <a:rPr lang="fr-FR" sz="2000" dirty="0"/>
              <a:t>14h30 : Les modalités pédagogiques pour répondre aux enjeux de formation. </a:t>
            </a:r>
            <a:br>
              <a:rPr lang="fr-FR" sz="2000" dirty="0"/>
            </a:br>
            <a:r>
              <a:rPr lang="fr-FR" sz="2000" dirty="0"/>
              <a:t>Les membres du groupe de rénovation</a:t>
            </a:r>
            <a:br>
              <a:rPr lang="fr-FR" sz="2000" dirty="0"/>
            </a:br>
            <a:r>
              <a:rPr lang="fr-FR" sz="2000" dirty="0"/>
              <a:t> </a:t>
            </a:r>
            <a:br>
              <a:rPr lang="fr-FR" sz="2000" dirty="0"/>
            </a:br>
            <a:r>
              <a:rPr lang="fr-FR" sz="2000" dirty="0"/>
              <a:t>15h30 Pause</a:t>
            </a:r>
            <a:br>
              <a:rPr lang="fr-FR" sz="2000" dirty="0"/>
            </a:br>
            <a:br>
              <a:rPr lang="fr-FR" sz="2000" dirty="0"/>
            </a:br>
            <a:r>
              <a:rPr lang="fr-FR" sz="2000" dirty="0"/>
              <a:t>15h45 Les modalités de certification</a:t>
            </a:r>
            <a:br>
              <a:rPr lang="fr-FR" sz="2000" dirty="0"/>
            </a:br>
            <a:r>
              <a:rPr lang="fr-FR" sz="2000" dirty="0"/>
              <a:t>Les membres du groupe de rénovation</a:t>
            </a:r>
            <a:br>
              <a:rPr lang="fr-FR" sz="2000" dirty="0"/>
            </a:br>
            <a:r>
              <a:rPr lang="fr-FR" sz="2000" dirty="0"/>
              <a:t> </a:t>
            </a:r>
            <a:br>
              <a:rPr lang="fr-FR" sz="2000" dirty="0"/>
            </a:br>
            <a:r>
              <a:rPr lang="fr-FR" sz="2000" dirty="0"/>
              <a:t> </a:t>
            </a:r>
            <a:br>
              <a:rPr lang="fr-FR" sz="2000" dirty="0"/>
            </a:br>
            <a:r>
              <a:rPr lang="fr-FR" sz="2000" dirty="0"/>
              <a:t>16h45 Échanges, conclusion</a:t>
            </a:r>
            <a:br>
              <a:rPr lang="fr-FR" dirty="0"/>
            </a:br>
            <a:endParaRPr lang="fr-FR" dirty="0"/>
          </a:p>
        </p:txBody>
      </p:sp>
      <p:sp>
        <p:nvSpPr>
          <p:cNvPr id="5" name="Espace réservé du pied de page 4"/>
          <p:cNvSpPr>
            <a:spLocks noGrp="1"/>
          </p:cNvSpPr>
          <p:nvPr>
            <p:ph type="ftr" sz="quarter" idx="11"/>
          </p:nvPr>
        </p:nvSpPr>
        <p:spPr/>
        <p:txBody>
          <a:bodyPr/>
          <a:lstStyle/>
          <a:p>
            <a:r>
              <a:rPr lang="fr-FR" dirty="0"/>
              <a:t>Inspection générale de l’éducation, du sport et de la recherche</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7" name="Image 6" descr="Une image contenant texte, personne, intérieur, travaillant&#10;&#10;Description générée automatiquement">
            <a:extLst>
              <a:ext uri="{FF2B5EF4-FFF2-40B4-BE49-F238E27FC236}">
                <a16:creationId xmlns:a16="http://schemas.microsoft.com/office/drawing/2014/main" id="{C0CD12A6-EBED-F741-ABB7-BF0FC4FA1E8D}"/>
              </a:ext>
            </a:extLst>
          </p:cNvPr>
          <p:cNvPicPr>
            <a:picLocks noChangeAspect="1"/>
          </p:cNvPicPr>
          <p:nvPr/>
        </p:nvPicPr>
        <p:blipFill rotWithShape="1">
          <a:blip r:embed="rId2">
            <a:extLst>
              <a:ext uri="{28A0092B-C50C-407E-A947-70E740481C1C}">
                <a14:useLocalDpi xmlns:a14="http://schemas.microsoft.com/office/drawing/2010/main" val="0"/>
              </a:ext>
            </a:extLst>
          </a:blip>
          <a:srcRect t="11989" b="28920"/>
          <a:stretch/>
        </p:blipFill>
        <p:spPr>
          <a:xfrm>
            <a:off x="4481810" y="4859957"/>
            <a:ext cx="5269088" cy="1953779"/>
          </a:xfrm>
          <a:custGeom>
            <a:avLst/>
            <a:gdLst/>
            <a:ahLst/>
            <a:cxnLst/>
            <a:rect l="l" t="t" r="r" b="b"/>
            <a:pathLst>
              <a:path w="8009991" h="2970106">
                <a:moveTo>
                  <a:pt x="1376648" y="0"/>
                </a:moveTo>
                <a:lnTo>
                  <a:pt x="8009991" y="0"/>
                </a:lnTo>
                <a:lnTo>
                  <a:pt x="8009991" y="2970106"/>
                </a:lnTo>
                <a:lnTo>
                  <a:pt x="0" y="2970106"/>
                </a:lnTo>
                <a:close/>
              </a:path>
            </a:pathLst>
          </a:custGeom>
        </p:spPr>
      </p:pic>
    </p:spTree>
    <p:extLst>
      <p:ext uri="{BB962C8B-B14F-4D97-AF65-F5344CB8AC3E}">
        <p14:creationId xmlns:p14="http://schemas.microsoft.com/office/powerpoint/2010/main" val="266289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8226226" y="171322"/>
            <a:ext cx="1860680" cy="1860680"/>
          </a:xfrm>
          <a:prstGeom prst="ellipse">
            <a:avLst/>
          </a:prstGeom>
          <a:blipFill>
            <a:blip r:embed="rId2"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Espace réservé du pied de page 4"/>
          <p:cNvSpPr>
            <a:spLocks noGrp="1"/>
          </p:cNvSpPr>
          <p:nvPr>
            <p:ph type="ftr" sz="quarter" idx="11"/>
          </p:nvPr>
        </p:nvSpPr>
        <p:spPr/>
        <p:txBody>
          <a:bodyPr/>
          <a:lstStyle/>
          <a:p>
            <a:r>
              <a:rPr lang="fr-FR"/>
              <a:t>Inspection générale de l’éducation, du sport et de la recherche</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dirty="0"/>
          </a:p>
        </p:txBody>
      </p:sp>
      <p:sp>
        <p:nvSpPr>
          <p:cNvPr id="7" name="Espace réservé du texte 5"/>
          <p:cNvSpPr>
            <a:spLocks noGrp="1"/>
          </p:cNvSpPr>
          <p:nvPr>
            <p:ph type="title"/>
          </p:nvPr>
        </p:nvSpPr>
        <p:spPr>
          <a:xfrm>
            <a:off x="501263" y="3092463"/>
            <a:ext cx="9604566" cy="4746470"/>
          </a:xfrm>
        </p:spPr>
        <p:txBody>
          <a:bodyPr/>
          <a:lstStyle/>
          <a:p>
            <a:pPr marL="0" indent="0">
              <a:buNone/>
            </a:pPr>
            <a:r>
              <a:rPr lang="fr-FR" sz="1600" cap="none" dirty="0">
                <a:solidFill>
                  <a:schemeClr val="tx2">
                    <a:lumMod val="75000"/>
                  </a:schemeClr>
                </a:solidFill>
                <a:latin typeface="Arial" panose="020B0604020202020204" pitchFamily="34" charset="0"/>
                <a:cs typeface="Arial" panose="020B0604020202020204" pitchFamily="34" charset="0"/>
              </a:rPr>
              <a:t>Le référentiel du diplôme a été présenté au Conseil Supérieur de l’Éducation du 16 mars 2022 </a:t>
            </a:r>
            <a:br>
              <a:rPr lang="fr-FR" sz="1600" cap="none" dirty="0">
                <a:solidFill>
                  <a:schemeClr val="tx2">
                    <a:lumMod val="75000"/>
                  </a:schemeClr>
                </a:solidFill>
                <a:latin typeface="Arial" panose="020B0604020202020204" pitchFamily="34" charset="0"/>
                <a:cs typeface="Arial" panose="020B0604020202020204" pitchFamily="34" charset="0"/>
              </a:rPr>
            </a:br>
            <a:br>
              <a:rPr lang="fr-FR" sz="1600" cap="none" dirty="0">
                <a:solidFill>
                  <a:schemeClr val="tx2">
                    <a:lumMod val="75000"/>
                  </a:schemeClr>
                </a:solidFill>
                <a:latin typeface="Arial" panose="020B0604020202020204" pitchFamily="34" charset="0"/>
                <a:cs typeface="Arial" panose="020B0604020202020204" pitchFamily="34" charset="0"/>
              </a:rPr>
            </a:br>
            <a:r>
              <a:rPr lang="fr-FR" sz="1600" cap="none" dirty="0">
                <a:solidFill>
                  <a:schemeClr val="tx2">
                    <a:lumMod val="75000"/>
                  </a:schemeClr>
                </a:solidFill>
                <a:latin typeface="Arial" panose="020B0604020202020204" pitchFamily="34" charset="0"/>
                <a:cs typeface="Arial" panose="020B0604020202020204" pitchFamily="34" charset="0"/>
              </a:rPr>
              <a:t>et validé (avis conforme) par la CPC, le 17 mars 2022</a:t>
            </a:r>
          </a:p>
          <a:p>
            <a:endParaRPr lang="fr-FR" sz="1600" dirty="0">
              <a:solidFill>
                <a:schemeClr val="tx2">
                  <a:lumMod val="75000"/>
                </a:schemeClr>
              </a:solidFill>
              <a:latin typeface="Arial" panose="020B0604020202020204" pitchFamily="34" charset="0"/>
              <a:cs typeface="Arial" panose="020B0604020202020204" pitchFamily="34" charset="0"/>
            </a:endParaRPr>
          </a:p>
          <a:p>
            <a:pPr marL="0" indent="0">
              <a:buNone/>
            </a:pPr>
            <a:r>
              <a:rPr lang="fr-FR" sz="1600" dirty="0">
                <a:solidFill>
                  <a:schemeClr val="tx2">
                    <a:lumMod val="75000"/>
                  </a:schemeClr>
                </a:solidFill>
                <a:latin typeface="Arial" panose="020B0604020202020204" pitchFamily="34" charset="0"/>
                <a:cs typeface="Arial" panose="020B0604020202020204" pitchFamily="34" charset="0"/>
              </a:rPr>
              <a:t>Publication </a:t>
            </a:r>
            <a:r>
              <a:rPr lang="fr-FR" sz="1600">
                <a:solidFill>
                  <a:schemeClr val="tx2">
                    <a:lumMod val="75000"/>
                  </a:schemeClr>
                </a:solidFill>
                <a:latin typeface="Arial" panose="020B0604020202020204" pitchFamily="34" charset="0"/>
                <a:cs typeface="Arial" panose="020B0604020202020204" pitchFamily="34" charset="0"/>
              </a:rPr>
              <a:t>du référentiel</a:t>
            </a:r>
            <a:endParaRPr lang="fr-FR" sz="1600" dirty="0">
              <a:solidFill>
                <a:schemeClr val="tx2">
                  <a:lumMod val="75000"/>
                </a:schemeClr>
              </a:solidFill>
              <a:latin typeface="Arial" panose="020B0604020202020204" pitchFamily="34" charset="0"/>
              <a:cs typeface="Arial" panose="020B0604020202020204" pitchFamily="34" charset="0"/>
            </a:endParaRPr>
          </a:p>
          <a:p>
            <a:endParaRPr lang="fr-FR" sz="1600" dirty="0">
              <a:solidFill>
                <a:schemeClr val="tx2">
                  <a:lumMod val="75000"/>
                </a:schemeClr>
              </a:solidFill>
              <a:latin typeface="Arial" panose="020B0604020202020204" pitchFamily="34" charset="0"/>
              <a:cs typeface="Arial" panose="020B0604020202020204" pitchFamily="34" charset="0"/>
            </a:endParaRPr>
          </a:p>
          <a:p>
            <a:pPr marL="0" indent="0">
              <a:buNone/>
            </a:pPr>
            <a:r>
              <a:rPr lang="fr-FR" sz="1600" dirty="0">
                <a:solidFill>
                  <a:schemeClr val="tx2">
                    <a:lumMod val="75000"/>
                  </a:schemeClr>
                </a:solidFill>
                <a:latin typeface="Arial" panose="020B0604020202020204" pitchFamily="34" charset="0"/>
                <a:cs typeface="Arial" panose="020B0604020202020204" pitchFamily="34" charset="0"/>
              </a:rPr>
              <a:t>PNF le 17 juin 2022, pour une mise en œuvre dès la rentrée de septembre 2022</a:t>
            </a:r>
            <a:br>
              <a:rPr lang="fr-FR" sz="1600" dirty="0">
                <a:solidFill>
                  <a:schemeClr val="tx2">
                    <a:lumMod val="75000"/>
                  </a:schemeClr>
                </a:solidFill>
                <a:latin typeface="Arial" panose="020B0604020202020204" pitchFamily="34" charset="0"/>
                <a:cs typeface="Arial" panose="020B0604020202020204" pitchFamily="34" charset="0"/>
              </a:rPr>
            </a:br>
            <a:br>
              <a:rPr lang="fr-FR" sz="1600" dirty="0">
                <a:solidFill>
                  <a:schemeClr val="tx2">
                    <a:lumMod val="75000"/>
                  </a:schemeClr>
                </a:solidFill>
                <a:latin typeface="Arial" panose="020B0604020202020204" pitchFamily="34" charset="0"/>
                <a:cs typeface="Arial" panose="020B0604020202020204" pitchFamily="34" charset="0"/>
              </a:rPr>
            </a:br>
            <a:r>
              <a:rPr lang="fr-FR" sz="1600" dirty="0">
                <a:solidFill>
                  <a:schemeClr val="tx2">
                    <a:lumMod val="75000"/>
                  </a:schemeClr>
                </a:solidFill>
                <a:latin typeface="Arial" panose="020B0604020202020204" pitchFamily="34" charset="0"/>
                <a:cs typeface="Arial" panose="020B0604020202020204" pitchFamily="34" charset="0"/>
              </a:rPr>
              <a:t>Diffusion au réseau des inspecteurs de l’éducation nationale de tous les supports de formation dès la semaine prochaine</a:t>
            </a:r>
            <a:br>
              <a:rPr lang="fr-FR" sz="1600" dirty="0">
                <a:solidFill>
                  <a:schemeClr val="tx2">
                    <a:lumMod val="75000"/>
                  </a:schemeClr>
                </a:solidFill>
                <a:latin typeface="Arial" panose="020B0604020202020204" pitchFamily="34" charset="0"/>
                <a:cs typeface="Arial" panose="020B0604020202020204" pitchFamily="34" charset="0"/>
              </a:rPr>
            </a:br>
            <a:br>
              <a:rPr lang="fr-FR" sz="1600" dirty="0">
                <a:solidFill>
                  <a:schemeClr val="tx2">
                    <a:lumMod val="75000"/>
                  </a:schemeClr>
                </a:solidFill>
                <a:latin typeface="Arial" panose="020B0604020202020204" pitchFamily="34" charset="0"/>
                <a:cs typeface="Arial" panose="020B0604020202020204" pitchFamily="34" charset="0"/>
              </a:rPr>
            </a:br>
            <a:r>
              <a:rPr lang="fr-FR" sz="1600" dirty="0">
                <a:solidFill>
                  <a:schemeClr val="tx2">
                    <a:lumMod val="75000"/>
                  </a:schemeClr>
                </a:solidFill>
                <a:latin typeface="Arial" panose="020B0604020202020204" pitchFamily="34" charset="0"/>
                <a:cs typeface="Arial" panose="020B0604020202020204" pitchFamily="34" charset="0"/>
              </a:rPr>
              <a:t>Publication à la rentrée du Guide d’accompagnement pédagogique sur le </a:t>
            </a:r>
            <a:r>
              <a:rPr lang="fr-FR" sz="1600" dirty="0">
                <a:solidFill>
                  <a:schemeClr val="tx2">
                    <a:lumMod val="75000"/>
                  </a:schemeClr>
                </a:solidFill>
                <a:latin typeface="Arial" panose="020B0604020202020204" pitchFamily="34" charset="0"/>
                <a:cs typeface="Arial" panose="020B0604020202020204" pitchFamily="34" charset="0"/>
                <a:hlinkClick r:id="rId3"/>
              </a:rPr>
              <a:t>CERPEG</a:t>
            </a:r>
            <a:br>
              <a:rPr lang="fr-FR" sz="1600" dirty="0">
                <a:solidFill>
                  <a:srgbClr val="7030A0"/>
                </a:solidFill>
                <a:latin typeface="Arial" panose="020B0604020202020204" pitchFamily="34" charset="0"/>
                <a:cs typeface="Arial" panose="020B0604020202020204" pitchFamily="34" charset="0"/>
              </a:rPr>
            </a:br>
            <a:br>
              <a:rPr lang="fr-FR" sz="1600" dirty="0">
                <a:solidFill>
                  <a:srgbClr val="7030A0"/>
                </a:solidFill>
                <a:latin typeface="Arial" panose="020B0604020202020204" pitchFamily="34" charset="0"/>
                <a:cs typeface="Arial" panose="020B0604020202020204" pitchFamily="34" charset="0"/>
              </a:rPr>
            </a:br>
            <a:br>
              <a:rPr lang="fr-FR" sz="1600" dirty="0">
                <a:solidFill>
                  <a:srgbClr val="7030A0"/>
                </a:solidFill>
                <a:latin typeface="Arial" panose="020B0604020202020204" pitchFamily="34" charset="0"/>
                <a:cs typeface="Arial" panose="020B0604020202020204" pitchFamily="34" charset="0"/>
              </a:rPr>
            </a:br>
            <a:endParaRPr lang="fr-FR" sz="1600" dirty="0">
              <a:solidFill>
                <a:srgbClr val="7030A0"/>
              </a:solidFill>
              <a:latin typeface="Arial" panose="020B0604020202020204" pitchFamily="34" charset="0"/>
              <a:cs typeface="Arial" panose="020B0604020202020204" pitchFamily="34" charset="0"/>
            </a:endParaRPr>
          </a:p>
          <a:p>
            <a:endParaRPr lang="fr-FR" sz="1200" cap="none" dirty="0">
              <a:solidFill>
                <a:srgbClr val="7030A0"/>
              </a:solidFill>
              <a:latin typeface="Arial" panose="020B0604020202020204" pitchFamily="34" charset="0"/>
              <a:cs typeface="Arial" panose="020B0604020202020204" pitchFamily="34" charset="0"/>
            </a:endParaRPr>
          </a:p>
          <a:p>
            <a:endParaRPr lang="fr-FR" sz="1200" cap="none" dirty="0">
              <a:solidFill>
                <a:srgbClr val="7030A0"/>
              </a:solidFill>
              <a:latin typeface="Arial" panose="020B0604020202020204" pitchFamily="34" charset="0"/>
              <a:cs typeface="Arial" panose="020B0604020202020204" pitchFamily="34" charset="0"/>
            </a:endParaRPr>
          </a:p>
          <a:p>
            <a:endParaRPr lang="fr-FR" dirty="0">
              <a:solidFill>
                <a:srgbClr val="77B872"/>
              </a:solidFill>
            </a:endParaRPr>
          </a:p>
        </p:txBody>
      </p:sp>
      <p:sp>
        <p:nvSpPr>
          <p:cNvPr id="2" name="Rectangle 1"/>
          <p:cNvSpPr/>
          <p:nvPr/>
        </p:nvSpPr>
        <p:spPr>
          <a:xfrm>
            <a:off x="501263" y="1231783"/>
            <a:ext cx="8208912" cy="1600438"/>
          </a:xfrm>
          <a:prstGeom prst="rect">
            <a:avLst/>
          </a:prstGeom>
        </p:spPr>
        <p:txBody>
          <a:bodyPr wrap="square">
            <a:spAutoFit/>
          </a:bodyPr>
          <a:lstStyle/>
          <a:p>
            <a:pPr algn="ctr">
              <a:spcAft>
                <a:spcPts val="0"/>
              </a:spcAft>
            </a:pPr>
            <a:r>
              <a:rPr lang="fr-FR" sz="2000" b="1" dirty="0">
                <a:solidFill>
                  <a:srgbClr val="0070C0"/>
                </a:solidFill>
                <a:latin typeface="Arial" panose="020B0604020202020204" pitchFamily="34" charset="0"/>
                <a:ea typeface="Calibri" panose="020F0502020204030204" pitchFamily="34" charset="0"/>
                <a:cs typeface="Arial" panose="020B0604020202020204" pitchFamily="34" charset="0"/>
              </a:rPr>
              <a:t>La mention complémentaire Vendeur-conseil en alimentation</a:t>
            </a:r>
          </a:p>
          <a:p>
            <a:pPr algn="ctr">
              <a:spcAft>
                <a:spcPts val="0"/>
              </a:spcAft>
            </a:pPr>
            <a:endParaRPr lang="fr-FR" sz="20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fr-FR" sz="2000" b="1" dirty="0">
                <a:solidFill>
                  <a:srgbClr val="0070C0"/>
                </a:solidFill>
                <a:latin typeface="Arial" panose="020B0604020202020204" pitchFamily="34" charset="0"/>
                <a:ea typeface="Calibri" panose="020F0502020204030204" pitchFamily="34" charset="0"/>
                <a:cs typeface="Arial" panose="020B0604020202020204" pitchFamily="34" charset="0"/>
              </a:rPr>
              <a:t>remplacera la </a:t>
            </a:r>
          </a:p>
          <a:p>
            <a:pPr algn="ctr">
              <a:spcAft>
                <a:spcPts val="0"/>
              </a:spcAft>
            </a:pPr>
            <a:r>
              <a:rPr lang="fr-FR" sz="1800" b="1" dirty="0">
                <a:solidFill>
                  <a:srgbClr val="7030A0"/>
                </a:solidFill>
                <a:latin typeface="Arial" panose="020B0604020202020204" pitchFamily="34" charset="0"/>
                <a:ea typeface="+mj-ea"/>
                <a:cs typeface="Arial" panose="020B0604020202020204" pitchFamily="34" charset="0"/>
              </a:rPr>
              <a:t>MC Vendeur spécialisé en alimentation (</a:t>
            </a:r>
            <a:r>
              <a:rPr lang="fr-FR" sz="1800" b="1">
                <a:solidFill>
                  <a:srgbClr val="7030A0"/>
                </a:solidFill>
                <a:latin typeface="Arial" panose="020B0604020202020204" pitchFamily="34" charset="0"/>
                <a:ea typeface="+mj-ea"/>
                <a:cs typeface="Arial" panose="020B0604020202020204" pitchFamily="34" charset="0"/>
              </a:rPr>
              <a:t>création octobre </a:t>
            </a:r>
            <a:r>
              <a:rPr lang="fr-FR" sz="1800" b="1" dirty="0">
                <a:solidFill>
                  <a:srgbClr val="7030A0"/>
                </a:solidFill>
                <a:latin typeface="Arial" panose="020B0604020202020204" pitchFamily="34" charset="0"/>
                <a:ea typeface="+mj-ea"/>
                <a:cs typeface="Arial" panose="020B0604020202020204" pitchFamily="34" charset="0"/>
              </a:rPr>
              <a:t>1997)</a:t>
            </a:r>
          </a:p>
          <a:p>
            <a:pPr algn="ctr">
              <a:spcAft>
                <a:spcPts val="0"/>
              </a:spcAft>
            </a:pPr>
            <a:r>
              <a:rPr lang="fr-FR" sz="2000" b="1" dirty="0">
                <a:solidFill>
                  <a:srgbClr val="0070C0"/>
                </a:solidFill>
                <a:latin typeface="Arial" panose="020B0604020202020204" pitchFamily="34" charset="0"/>
                <a:ea typeface="Calibri" panose="020F0502020204030204" pitchFamily="34" charset="0"/>
                <a:cs typeface="Arial" panose="020B0604020202020204" pitchFamily="34" charset="0"/>
              </a:rPr>
              <a:t>dès la rentrée 2022</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2810" y="6082948"/>
            <a:ext cx="2234730" cy="720080"/>
          </a:xfrm>
          <a:prstGeom prst="rect">
            <a:avLst/>
          </a:prstGeom>
        </p:spPr>
      </p:pic>
    </p:spTree>
    <p:extLst>
      <p:ext uri="{BB962C8B-B14F-4D97-AF65-F5344CB8AC3E}">
        <p14:creationId xmlns:p14="http://schemas.microsoft.com/office/powerpoint/2010/main" val="115318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6065986" y="4715941"/>
            <a:ext cx="2232246" cy="2093415"/>
          </a:xfrm>
          <a:prstGeom prst="ellipse">
            <a:avLst/>
          </a:prstGeom>
          <a:blipFill>
            <a:blip r:embed="rId2">
              <a:extLst>
                <a:ext uri="{28A0092B-C50C-407E-A947-70E740481C1C}">
                  <a14:useLocalDpi xmlns:a14="http://schemas.microsoft.com/office/drawing/2010/main" val="0"/>
                </a:ext>
              </a:extLst>
            </a:blip>
            <a:srcRect/>
            <a:stretch>
              <a:fillRect l="-33000" r="-3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Espace réservé du pied de page 4"/>
          <p:cNvSpPr>
            <a:spLocks noGrp="1"/>
          </p:cNvSpPr>
          <p:nvPr>
            <p:ph type="ftr" sz="quarter" idx="11"/>
          </p:nvPr>
        </p:nvSpPr>
        <p:spPr/>
        <p:txBody>
          <a:bodyPr/>
          <a:lstStyle/>
          <a:p>
            <a:r>
              <a:rPr lang="fr-FR"/>
              <a:t>Inspection générale de l’éducation, du sport et de la recherche</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dirty="0"/>
          </a:p>
        </p:txBody>
      </p:sp>
      <p:sp>
        <p:nvSpPr>
          <p:cNvPr id="7" name="Rectangle 6"/>
          <p:cNvSpPr/>
          <p:nvPr/>
        </p:nvSpPr>
        <p:spPr>
          <a:xfrm>
            <a:off x="420938" y="2159649"/>
            <a:ext cx="9464685" cy="2677656"/>
          </a:xfrm>
          <a:prstGeom prst="rect">
            <a:avLst/>
          </a:prstGeom>
        </p:spPr>
        <p:txBody>
          <a:bodyPr wrap="square">
            <a:spAutoFit/>
          </a:bodyPr>
          <a:lstStyle/>
          <a:p>
            <a:r>
              <a:rPr lang="fr-FR" altLang="fr-FR" sz="2400" dirty="0"/>
              <a:t>Un diplôme professionnel est constitué de blocs de compétences</a:t>
            </a:r>
          </a:p>
          <a:p>
            <a:endParaRPr lang="fr-FR" altLang="fr-FR" sz="2400" dirty="0"/>
          </a:p>
          <a:p>
            <a:r>
              <a:rPr lang="fr-FR" altLang="fr-FR" sz="2400" dirty="0"/>
              <a:t>Les blocs de compétences professionnelles ont pour base les regroupements d’activités correspondant au métier visé.  </a:t>
            </a:r>
          </a:p>
          <a:p>
            <a:endParaRPr lang="fr-FR" altLang="fr-FR" sz="2400" dirty="0"/>
          </a:p>
          <a:p>
            <a:r>
              <a:rPr lang="fr-FR" altLang="fr-FR" sz="2400" dirty="0">
                <a:hlinkClick r:id="rId3" action="ppaction://hlinksldjump"/>
              </a:rPr>
              <a:t>Un bloc = une unité </a:t>
            </a:r>
            <a:r>
              <a:rPr lang="fr-FR" altLang="fr-FR" sz="2400" dirty="0"/>
              <a:t>(à chaque bloc de compétences correspond une unité et une seule)</a:t>
            </a:r>
          </a:p>
        </p:txBody>
      </p:sp>
      <p:sp>
        <p:nvSpPr>
          <p:cNvPr id="8" name="Titre 1"/>
          <p:cNvSpPr>
            <a:spLocks noGrp="1"/>
          </p:cNvSpPr>
          <p:nvPr>
            <p:ph type="title"/>
          </p:nvPr>
        </p:nvSpPr>
        <p:spPr>
          <a:xfrm>
            <a:off x="1498522" y="1108925"/>
            <a:ext cx="7982797" cy="664298"/>
          </a:xfrm>
        </p:spPr>
        <p:txBody>
          <a:bodyPr/>
          <a:lstStyle/>
          <a:p>
            <a:pPr marL="0" indent="0" algn="ctr" eaLnBrk="1" hangingPunct="1">
              <a:buNone/>
            </a:pPr>
            <a:r>
              <a:rPr lang="fr-FR" altLang="fr-FR" sz="3200" dirty="0">
                <a:solidFill>
                  <a:srgbClr val="0070C0"/>
                </a:solidFill>
                <a:latin typeface="Arial" panose="020B0604020202020204" pitchFamily="34" charset="0"/>
                <a:ea typeface="Calibri" panose="020F0502020204030204" pitchFamily="34" charset="0"/>
                <a:cs typeface="Arial" panose="020B0604020202020204" pitchFamily="34" charset="0"/>
              </a:rPr>
              <a:t>Écriture en blocs de compétences</a:t>
            </a:r>
            <a:br>
              <a:rPr lang="fr-FR" altLang="fr-FR" sz="3600" dirty="0"/>
            </a:br>
            <a:endParaRPr lang="fr-FR" altLang="fr-FR" sz="1600"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458" y="5005204"/>
            <a:ext cx="2724150" cy="1676400"/>
          </a:xfrm>
          <a:prstGeom prst="rect">
            <a:avLst/>
          </a:prstGeom>
        </p:spPr>
      </p:pic>
    </p:spTree>
    <p:extLst>
      <p:ext uri="{BB962C8B-B14F-4D97-AF65-F5344CB8AC3E}">
        <p14:creationId xmlns:p14="http://schemas.microsoft.com/office/powerpoint/2010/main" val="74445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Inspection générale de l’éducation, du sport et de la recherche</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dirty="0"/>
          </a:p>
        </p:txBody>
      </p:sp>
      <p:graphicFrame>
        <p:nvGraphicFramePr>
          <p:cNvPr id="7" name="Espace réservé du contenu 5"/>
          <p:cNvGraphicFramePr>
            <a:graphicFrameLocks/>
          </p:cNvGraphicFramePr>
          <p:nvPr>
            <p:extLst>
              <p:ext uri="{D42A27DB-BD31-4B8C-83A1-F6EECF244321}">
                <p14:modId xmlns:p14="http://schemas.microsoft.com/office/powerpoint/2010/main" val="3539491542"/>
              </p:ext>
            </p:extLst>
          </p:nvPr>
        </p:nvGraphicFramePr>
        <p:xfrm>
          <a:off x="1025426" y="2051645"/>
          <a:ext cx="885698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1385466" y="899517"/>
            <a:ext cx="8496944" cy="830997"/>
          </a:xfrm>
          <a:prstGeom prst="rect">
            <a:avLst/>
          </a:prstGeom>
          <a:noFill/>
        </p:spPr>
        <p:txBody>
          <a:bodyPr wrap="square" rtlCol="0">
            <a:spAutoFit/>
          </a:bodyPr>
          <a:lstStyle/>
          <a:p>
            <a:pPr algn="ctr"/>
            <a:r>
              <a:rPr lang="fr-FR" sz="2400" b="1">
                <a:solidFill>
                  <a:schemeClr val="accent1"/>
                </a:solidFill>
              </a:rPr>
              <a:t>La compétence au cœur du processus </a:t>
            </a:r>
          </a:p>
          <a:p>
            <a:pPr algn="ctr"/>
            <a:r>
              <a:rPr lang="fr-FR" sz="2400" b="1">
                <a:solidFill>
                  <a:schemeClr val="accent1"/>
                </a:solidFill>
              </a:rPr>
              <a:t>de professionnalisation, de formation et de certification</a:t>
            </a:r>
            <a:r>
              <a:rPr lang="fr-FR" sz="1600" b="1">
                <a:solidFill>
                  <a:schemeClr val="accent1"/>
                </a:solidFill>
              </a:rPr>
              <a:t>	</a:t>
            </a:r>
            <a:endParaRPr lang="fr-FR" sz="1600" b="1" dirty="0">
              <a:solidFill>
                <a:schemeClr val="accent1"/>
              </a:solidFill>
            </a:endParaRPr>
          </a:p>
        </p:txBody>
      </p:sp>
    </p:spTree>
    <p:extLst>
      <p:ext uri="{BB962C8B-B14F-4D97-AF65-F5344CB8AC3E}">
        <p14:creationId xmlns:p14="http://schemas.microsoft.com/office/powerpoint/2010/main" val="322488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extLst>
              <p:ext uri="{D42A27DB-BD31-4B8C-83A1-F6EECF244321}">
                <p14:modId xmlns:p14="http://schemas.microsoft.com/office/powerpoint/2010/main" val="2722300876"/>
              </p:ext>
            </p:extLst>
          </p:nvPr>
        </p:nvGraphicFramePr>
        <p:xfrm>
          <a:off x="691510" y="1068815"/>
          <a:ext cx="4707259" cy="5831080"/>
        </p:xfrm>
        <a:graphic>
          <a:graphicData uri="http://schemas.openxmlformats.org/drawingml/2006/table">
            <a:tbl>
              <a:tblPr firstRow="1" bandRow="1">
                <a:tableStyleId>{5C22544A-7EE6-4342-B048-85BDC9FD1C3A}</a:tableStyleId>
              </a:tblPr>
              <a:tblGrid>
                <a:gridCol w="4707259">
                  <a:extLst>
                    <a:ext uri="{9D8B030D-6E8A-4147-A177-3AD203B41FA5}">
                      <a16:colId xmlns:a16="http://schemas.microsoft.com/office/drawing/2014/main" val="4240073247"/>
                    </a:ext>
                  </a:extLst>
                </a:gridCol>
              </a:tblGrid>
              <a:tr h="604469">
                <a:tc>
                  <a:txBody>
                    <a:bodyPr/>
                    <a:lstStyle/>
                    <a:p>
                      <a:pPr algn="ctr"/>
                      <a:r>
                        <a:rPr lang="fr-FR" sz="1800" dirty="0">
                          <a:solidFill>
                            <a:schemeClr val="tx1"/>
                          </a:solidFill>
                        </a:rPr>
                        <a:t>Mention complémentaire</a:t>
                      </a:r>
                      <a:r>
                        <a:rPr lang="fr-FR" sz="1800" baseline="0" dirty="0">
                          <a:solidFill>
                            <a:schemeClr val="tx1"/>
                          </a:solidFill>
                        </a:rPr>
                        <a:t> Vendeur-conseil en alimentation</a:t>
                      </a:r>
                      <a:endParaRPr lang="fr-FR" sz="1800" dirty="0">
                        <a:solidFill>
                          <a:schemeClr val="tx1"/>
                        </a:solidFill>
                      </a:endParaRPr>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0942300"/>
                  </a:ext>
                </a:extLst>
              </a:tr>
              <a:tr h="135680">
                <a:tc>
                  <a:txBody>
                    <a:bodyPr/>
                    <a:lstStyle/>
                    <a:p>
                      <a:pPr algn="ctr"/>
                      <a:endParaRPr lang="fr-FR" sz="400" dirty="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60197527"/>
                  </a:ext>
                </a:extLst>
              </a:tr>
              <a:tr h="604469">
                <a:tc>
                  <a:txBody>
                    <a:bodyPr/>
                    <a:lstStyle/>
                    <a:p>
                      <a:pPr algn="ctr"/>
                      <a:r>
                        <a:rPr lang="fr-FR" sz="1800" dirty="0"/>
                        <a:t>En 1 an</a:t>
                      </a:r>
                    </a:p>
                    <a:p>
                      <a:pPr algn="ctr"/>
                      <a:endParaRPr lang="fr-FR" sz="1800" dirty="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130037869"/>
                  </a:ext>
                </a:extLst>
              </a:tr>
              <a:tr h="1249053">
                <a:tc>
                  <a:txBody>
                    <a:bodyPr/>
                    <a:lstStyle/>
                    <a:p>
                      <a:pPr algn="ctr"/>
                      <a:endParaRPr lang="fr-FR" sz="1600" dirty="0">
                        <a:solidFill>
                          <a:schemeClr val="tx1"/>
                        </a:solidFill>
                      </a:endParaRPr>
                    </a:p>
                    <a:p>
                      <a:pPr algn="ctr"/>
                      <a:endParaRPr lang="fr-FR" sz="1600" dirty="0">
                        <a:solidFill>
                          <a:schemeClr val="tx1"/>
                        </a:solidFill>
                      </a:endParaRPr>
                    </a:p>
                    <a:p>
                      <a:pPr algn="ctr"/>
                      <a:endParaRPr lang="fr-FR" sz="1600" dirty="0">
                        <a:solidFill>
                          <a:schemeClr val="tx1"/>
                        </a:solidFill>
                      </a:endParaRPr>
                    </a:p>
                    <a:p>
                      <a:pPr algn="ctr"/>
                      <a:r>
                        <a:rPr lang="fr-FR" sz="1600" b="1" dirty="0">
                          <a:solidFill>
                            <a:schemeClr val="tx1"/>
                          </a:solidFill>
                        </a:rPr>
                        <a:t>CAP équipier polyvalent du commerce (diplôme niveau 3)</a:t>
                      </a:r>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675368"/>
                  </a:ext>
                </a:extLst>
              </a:tr>
              <a:tr h="135680">
                <a:tc>
                  <a:txBody>
                    <a:bodyPr/>
                    <a:lstStyle/>
                    <a:p>
                      <a:pPr algn="ctr"/>
                      <a:endParaRPr lang="fr-FR" sz="400" dirty="0">
                        <a:solidFill>
                          <a:schemeClr val="tx1"/>
                        </a:solidFill>
                      </a:endParaRPr>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267834775"/>
                  </a:ext>
                </a:extLst>
              </a:tr>
              <a:tr h="604469">
                <a:tc>
                  <a:txBody>
                    <a:bodyPr/>
                    <a:lstStyle/>
                    <a:p>
                      <a:pPr algn="ctr"/>
                      <a:r>
                        <a:rPr lang="fr-FR" sz="1800" dirty="0"/>
                        <a:t>2</a:t>
                      </a:r>
                      <a:r>
                        <a:rPr lang="fr-FR" sz="1800" baseline="30000" dirty="0"/>
                        <a:t>ème</a:t>
                      </a:r>
                      <a:r>
                        <a:rPr lang="fr-FR" sz="1800" dirty="0"/>
                        <a:t> année</a:t>
                      </a:r>
                    </a:p>
                    <a:p>
                      <a:pPr algn="ctr"/>
                      <a:endParaRPr lang="fr-FR" sz="1800" dirty="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1807430"/>
                  </a:ext>
                </a:extLst>
              </a:tr>
              <a:tr h="135680">
                <a:tc>
                  <a:txBody>
                    <a:bodyPr/>
                    <a:lstStyle/>
                    <a:p>
                      <a:pPr algn="ctr"/>
                      <a:endParaRPr lang="fr-FR" sz="400" dirty="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1629972"/>
                  </a:ext>
                </a:extLst>
              </a:tr>
              <a:tr h="604469">
                <a:tc>
                  <a:txBody>
                    <a:bodyPr/>
                    <a:lstStyle/>
                    <a:p>
                      <a:pPr algn="ctr"/>
                      <a:r>
                        <a:rPr lang="fr-FR" sz="1800" dirty="0"/>
                        <a:t>1</a:t>
                      </a:r>
                      <a:r>
                        <a:rPr lang="fr-FR" sz="1800" baseline="30000" dirty="0"/>
                        <a:t>ère</a:t>
                      </a:r>
                      <a:r>
                        <a:rPr lang="fr-FR" sz="1800" dirty="0"/>
                        <a:t> année</a:t>
                      </a:r>
                    </a:p>
                    <a:p>
                      <a:pPr algn="ctr"/>
                      <a:endParaRPr lang="fr-FR" sz="1800" dirty="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271452"/>
                  </a:ext>
                </a:extLst>
              </a:tr>
              <a:tr h="1190454">
                <a:tc>
                  <a:txBody>
                    <a:bodyPr/>
                    <a:lstStyle/>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p>
                      <a:pPr algn="ctr"/>
                      <a:endParaRPr lang="fr-FR" sz="400" dirty="0"/>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4153464"/>
                  </a:ext>
                </a:extLst>
              </a:tr>
              <a:tr h="340775">
                <a:tc>
                  <a:txBody>
                    <a:bodyPr/>
                    <a:lstStyle/>
                    <a:p>
                      <a:pPr algn="ctr"/>
                      <a:r>
                        <a:rPr lang="fr-FR" sz="1800" dirty="0"/>
                        <a:t>Collège</a:t>
                      </a:r>
                    </a:p>
                  </a:txBody>
                  <a:tcPr marL="80189" marR="80189" marT="40094" marB="400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930905194"/>
                  </a:ext>
                </a:extLst>
              </a:tr>
            </a:tbl>
          </a:graphicData>
        </a:graphic>
      </p:graphicFrame>
      <p:sp>
        <p:nvSpPr>
          <p:cNvPr id="10" name="Flèche vers le bas 9"/>
          <p:cNvSpPr/>
          <p:nvPr/>
        </p:nvSpPr>
        <p:spPr>
          <a:xfrm rot="10800000">
            <a:off x="2119816" y="2814232"/>
            <a:ext cx="1229558" cy="22803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16"/>
          </a:p>
        </p:txBody>
      </p:sp>
      <p:sp>
        <p:nvSpPr>
          <p:cNvPr id="11" name="Flèche vers le bas 10"/>
          <p:cNvSpPr/>
          <p:nvPr/>
        </p:nvSpPr>
        <p:spPr>
          <a:xfrm rot="10800000">
            <a:off x="2119816" y="5352285"/>
            <a:ext cx="1229558" cy="22803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16"/>
          </a:p>
        </p:txBody>
      </p:sp>
      <p:pic>
        <p:nvPicPr>
          <p:cNvPr id="12" name="Image 11"/>
          <p:cNvPicPr>
            <a:picLocks noChangeAspect="1"/>
          </p:cNvPicPr>
          <p:nvPr/>
        </p:nvPicPr>
        <p:blipFill>
          <a:blip r:embed="rId2"/>
          <a:stretch>
            <a:fillRect/>
          </a:stretch>
        </p:blipFill>
        <p:spPr>
          <a:xfrm>
            <a:off x="5699863" y="3552637"/>
            <a:ext cx="1703832" cy="2401898"/>
          </a:xfrm>
          <a:prstGeom prst="rect">
            <a:avLst/>
          </a:prstGeom>
          <a:ln>
            <a:solidFill>
              <a:srgbClr val="0070C0"/>
            </a:solidFill>
          </a:ln>
        </p:spPr>
      </p:pic>
      <p:pic>
        <p:nvPicPr>
          <p:cNvPr id="13" name="Image 12"/>
          <p:cNvPicPr>
            <a:picLocks noChangeAspect="1"/>
          </p:cNvPicPr>
          <p:nvPr/>
        </p:nvPicPr>
        <p:blipFill>
          <a:blip r:embed="rId3"/>
          <a:stretch>
            <a:fillRect/>
          </a:stretch>
        </p:blipFill>
        <p:spPr>
          <a:xfrm>
            <a:off x="5699863" y="1160343"/>
            <a:ext cx="1686539" cy="1767907"/>
          </a:xfrm>
          <a:prstGeom prst="rect">
            <a:avLst/>
          </a:prstGeom>
          <a:ln>
            <a:solidFill>
              <a:srgbClr val="0070C0"/>
            </a:solidFill>
          </a:ln>
        </p:spPr>
      </p:pic>
      <p:sp>
        <p:nvSpPr>
          <p:cNvPr id="15" name="Rectangle 14"/>
          <p:cNvSpPr/>
          <p:nvPr/>
        </p:nvSpPr>
        <p:spPr>
          <a:xfrm>
            <a:off x="7704789" y="3984355"/>
            <a:ext cx="2652906" cy="1549463"/>
          </a:xfrm>
          <a:prstGeom prst="rect">
            <a:avLst/>
          </a:prstGeom>
        </p:spPr>
        <p:txBody>
          <a:bodyPr wrap="square">
            <a:spAutoFit/>
          </a:bodyPr>
          <a:lstStyle/>
          <a:p>
            <a:pPr algn="ctr"/>
            <a:r>
              <a:rPr lang="fr-FR" sz="1052" b="1" dirty="0"/>
              <a:t>Domaine d’activités 1 : Réception et suivi des commandes</a:t>
            </a:r>
          </a:p>
          <a:p>
            <a:pPr algn="ctr"/>
            <a:endParaRPr lang="fr-FR" sz="1052" b="1" dirty="0"/>
          </a:p>
          <a:p>
            <a:pPr algn="ctr"/>
            <a:r>
              <a:rPr lang="fr-FR" sz="1052" b="1" dirty="0"/>
              <a:t>Domaine d’activités 2 : Mise en valeur et approvisionnement</a:t>
            </a:r>
            <a:endParaRPr lang="fr-FR" sz="1052" dirty="0"/>
          </a:p>
          <a:p>
            <a:pPr algn="ctr"/>
            <a:endParaRPr lang="fr-FR" sz="1052" b="1" dirty="0"/>
          </a:p>
          <a:p>
            <a:pPr algn="ctr"/>
            <a:r>
              <a:rPr lang="fr-FR" sz="1052" b="1" dirty="0"/>
              <a:t>Domaine d’activités 3 : Conseil et accompagnement du client dans son parcours d’achat</a:t>
            </a:r>
            <a:endParaRPr lang="fr-FR" sz="1052" dirty="0"/>
          </a:p>
        </p:txBody>
      </p:sp>
      <p:sp>
        <p:nvSpPr>
          <p:cNvPr id="16" name="Rectangle 15"/>
          <p:cNvSpPr/>
          <p:nvPr/>
        </p:nvSpPr>
        <p:spPr>
          <a:xfrm>
            <a:off x="7704789" y="1275285"/>
            <a:ext cx="2652906" cy="1063753"/>
          </a:xfrm>
          <a:prstGeom prst="rect">
            <a:avLst/>
          </a:prstGeom>
        </p:spPr>
        <p:txBody>
          <a:bodyPr wrap="square">
            <a:spAutoFit/>
          </a:bodyPr>
          <a:lstStyle/>
          <a:p>
            <a:pPr algn="ctr"/>
            <a:r>
              <a:rPr lang="fr-FR" sz="1052" b="1" dirty="0"/>
              <a:t>Domaine 1 : Valorisation de l’offre de produits </a:t>
            </a:r>
            <a:r>
              <a:rPr lang="fr-FR" sz="1052" b="1" dirty="0">
                <a:solidFill>
                  <a:srgbClr val="0070C0"/>
                </a:solidFill>
              </a:rPr>
              <a:t>alimentaires</a:t>
            </a:r>
            <a:r>
              <a:rPr lang="fr-FR" sz="1052" b="1" dirty="0"/>
              <a:t> dans le </a:t>
            </a:r>
            <a:r>
              <a:rPr lang="fr-FR" sz="1052" b="1" dirty="0">
                <a:solidFill>
                  <a:srgbClr val="0070C0"/>
                </a:solidFill>
              </a:rPr>
              <a:t>cadre d’une démarche qualité</a:t>
            </a:r>
            <a:r>
              <a:rPr lang="fr-FR" sz="1052" b="1" dirty="0"/>
              <a:t> </a:t>
            </a:r>
          </a:p>
          <a:p>
            <a:pPr algn="ctr"/>
            <a:r>
              <a:rPr lang="fr-FR" sz="1052" b="1" dirty="0"/>
              <a:t>Domaine 2 : </a:t>
            </a:r>
            <a:r>
              <a:rPr lang="fr-FR" sz="1052" b="1" dirty="0">
                <a:solidFill>
                  <a:srgbClr val="0070C0"/>
                </a:solidFill>
              </a:rPr>
              <a:t>Mise en œuvre, personnalisation et développement de la relation client </a:t>
            </a:r>
            <a:r>
              <a:rPr lang="fr-FR" sz="1052" b="1" dirty="0"/>
              <a:t>	</a:t>
            </a:r>
          </a:p>
        </p:txBody>
      </p:sp>
      <p:sp>
        <p:nvSpPr>
          <p:cNvPr id="17" name="Flèche vers le bas 16"/>
          <p:cNvSpPr/>
          <p:nvPr/>
        </p:nvSpPr>
        <p:spPr>
          <a:xfrm rot="10800000">
            <a:off x="5937000" y="3126424"/>
            <a:ext cx="1229558" cy="22803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16"/>
          </a:p>
        </p:txBody>
      </p:sp>
      <p:sp>
        <p:nvSpPr>
          <p:cNvPr id="18" name="Accolade ouvrante 17"/>
          <p:cNvSpPr/>
          <p:nvPr/>
        </p:nvSpPr>
        <p:spPr>
          <a:xfrm>
            <a:off x="7490953" y="1160343"/>
            <a:ext cx="487812" cy="16538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016"/>
          </a:p>
        </p:txBody>
      </p:sp>
      <p:sp>
        <p:nvSpPr>
          <p:cNvPr id="19" name="Accolade ouvrante 18"/>
          <p:cNvSpPr/>
          <p:nvPr/>
        </p:nvSpPr>
        <p:spPr>
          <a:xfrm>
            <a:off x="7490953" y="3850002"/>
            <a:ext cx="487812" cy="16538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016"/>
          </a:p>
        </p:txBody>
      </p:sp>
    </p:spTree>
    <p:extLst>
      <p:ext uri="{BB962C8B-B14F-4D97-AF65-F5344CB8AC3E}">
        <p14:creationId xmlns:p14="http://schemas.microsoft.com/office/powerpoint/2010/main" val="1651474283"/>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761E08C1A07DB43B3A357B10727CD5A" ma:contentTypeVersion="2" ma:contentTypeDescription="Crée un document." ma:contentTypeScope="" ma:versionID="3b2eb62d90c0b376c2b485a936e4b745">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5BF1EF-D936-47F8-9D63-E7CD7DF4D37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9b8819f-644e-4e2e-bf09-8a76532e681c"/>
    <ds:schemaRef ds:uri="http://www.w3.org/XML/1998/namespace"/>
  </ds:schemaRefs>
</ds:datastoreItem>
</file>

<file path=customXml/itemProps2.xml><?xml version="1.0" encoding="utf-8"?>
<ds:datastoreItem xmlns:ds="http://schemas.openxmlformats.org/officeDocument/2006/customXml" ds:itemID="{E0B01E4A-6250-4DC4-8C0F-248F68C3B435}">
  <ds:schemaRefs>
    <ds:schemaRef ds:uri="http://schemas.microsoft.com/sharepoint/v3/contenttype/forms"/>
  </ds:schemaRefs>
</ds:datastoreItem>
</file>

<file path=customXml/itemProps3.xml><?xml version="1.0" encoding="utf-8"?>
<ds:datastoreItem xmlns:ds="http://schemas.openxmlformats.org/officeDocument/2006/customXml" ds:itemID="{5A401AD5-3E6E-4C41-BBAE-B0DC63B7ED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OPÉRATEURS</Template>
  <TotalTime>264</TotalTime>
  <Words>703</Words>
  <Application>Microsoft Office PowerPoint</Application>
  <PresentationFormat>Personnalisé</PresentationFormat>
  <Paragraphs>94</Paragraphs>
  <Slides>8</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8</vt:i4>
      </vt:variant>
    </vt:vector>
  </HeadingPairs>
  <TitlesOfParts>
    <vt:vector size="10" baseType="lpstr">
      <vt:lpstr>Arial</vt:lpstr>
      <vt:lpstr>OPÉRATEURS</vt:lpstr>
      <vt:lpstr>Présentation PowerPoint</vt:lpstr>
      <vt:lpstr>Présentation PowerPoint</vt:lpstr>
      <vt:lpstr>L’esprit du nouveau référentiel Vendeur-conseil en alimentation   9h45 Évolution des besoins et compétences dans la vente pour les métiers de l’alimentation, table ronde animée par Agnès COTTET-DUMOULIN avec :  La CGAD (confédération générale de l’alimentation en détail), Nathalie Delorme  La FCD (fédération du commerce et de la distribution), Estelle Ingargiola et Hélène Clédat La CNBF (confédération nationale de la boulangerie et boulangerie-pâtisserie française), Pierre-François Tallet L’INRS (Institut national de recherche et sécurité), Magali Balandraux   10h45 Les grands axes et principes d’écriture du référentiel Dominique Catoir, IGESR   Présentation des deux blocs de compétences du référentiel Bloc 1 Valoriser l’offre de produits alimentaires dans le cadre d’une démarche qualité Bloc 2 Mettre en œuvre, personnaliser et développer la relation client Les membres du groupe de rénovation    12h00 Échanges avec la salle</vt:lpstr>
      <vt:lpstr>Les enjeux de formation et de certification     14h00 Développement de l’offre de formation en vendeur-conseil en alimentation Intervention d’Alexandrine Devaujany-Bellon DAFPIC et Michel Deganis DAFPIC adjoint, de l’académie de Grenoble   14h30 : Les modalités pédagogiques pour répondre aux enjeux de formation.  Les membres du groupe de rénovation   15h30 Pause  15h45 Les modalités de certification Les membres du groupe de rénovation     16h45 Échanges, conclusion </vt:lpstr>
      <vt:lpstr>Le référentiel du diplôme a été présenté au Conseil Supérieur de l’Éducation du 16 mars 2022   et validé (avis conforme) par la CPC, le 17 mars 2022  Publication du référentiel  PNF le 17 juin 2022, pour une mise en œuvre dès la rentrée de septembre 2022  Diffusion au réseau des inspecteurs de l’éducation nationale de tous les supports de formation dès la semaine prochaine  Publication à la rentrée du Guide d’accompagnement pédagogique sur le CERPEG      </vt:lpstr>
      <vt:lpstr>Écriture en blocs de compétences </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format 4/3</dc:title>
  <dc:subject>Client</dc:subject>
  <dc:creator>Microsoft Office User</dc:creator>
  <cp:lastModifiedBy>fabienne mauri</cp:lastModifiedBy>
  <cp:revision>40</cp:revision>
  <cp:lastPrinted>2020-08-07T09:43:04Z</cp:lastPrinted>
  <dcterms:created xsi:type="dcterms:W3CDTF">2020-08-05T13:45:51Z</dcterms:created>
  <dcterms:modified xsi:type="dcterms:W3CDTF">2022-11-07T14:37:59Z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0x010100873AB55E0CC5DA459F57F5A42893F46A005A087D358B12CA4E82A8A8BA9B8A8CF200D3544DBFAD4F664AA25DF68E6D1F0A9E00689F2856DFEDCE40890FDCED81A7DFC9005761E08C1A07DB43B3A357B10727CD5A</vt:lpwstr>
  </property>
</Properties>
</file>