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0" r:id="rId3"/>
    <p:sldId id="257" r:id="rId4"/>
    <p:sldId id="262" r:id="rId5"/>
    <p:sldId id="263" r:id="rId6"/>
    <p:sldId id="264" r:id="rId7"/>
    <p:sldId id="258" r:id="rId8"/>
    <p:sldId id="267" r:id="rId9"/>
    <p:sldId id="268" r:id="rId10"/>
    <p:sldId id="259" r:id="rId11"/>
    <p:sldId id="260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8" autoAdjust="0"/>
  </p:normalViewPr>
  <p:slideViewPr>
    <p:cSldViewPr snapToGrid="0">
      <p:cViewPr varScale="1">
        <p:scale>
          <a:sx n="83" d="100"/>
          <a:sy n="83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47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3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890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66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3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889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7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42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15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04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98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2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4E48-2CF0-4DBB-B841-EC5BEDCA9FFC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B27ACB-4A9E-429D-A722-406F62821A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CA809-3812-721C-D431-773E543E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331" y="615462"/>
            <a:ext cx="8915399" cy="2262781"/>
          </a:xfrm>
        </p:spPr>
        <p:txBody>
          <a:bodyPr>
            <a:noAutofit/>
          </a:bodyPr>
          <a:lstStyle/>
          <a:p>
            <a:r>
              <a:rPr lang="fr-FR" sz="4000" dirty="0"/>
              <a:t>L’alternance pédagogique dans le parcours de formation de la mention complémentaire Vendeur Conseil en Alimentation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BC56A9-8B7C-F0F1-22D2-E7D8D90A9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331" y="3429000"/>
            <a:ext cx="8915399" cy="2637971"/>
          </a:xfrm>
        </p:spPr>
        <p:txBody>
          <a:bodyPr>
            <a:normAutofit lnSpcReduction="10000"/>
          </a:bodyPr>
          <a:lstStyle/>
          <a:p>
            <a:r>
              <a:rPr lang="fr-FR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 L’exploitation et le réinvestissement des PFMP en formation est un axe fort de l’alternance sous statut scolaire, qui reste pourtant à développer 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[…] » </a:t>
            </a: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(Rapport IG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SR, « </a:t>
            </a:r>
            <a:r>
              <a:rPr lang="fr-FR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qualité de formation durant les périodes de formation en milieu professionnel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2020-162, janvier 2021, page 12.)</a:t>
            </a: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31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39DB97-DDB2-BDCD-9CDE-7EFF441E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99" y="399655"/>
            <a:ext cx="2454052" cy="3029344"/>
          </a:xfrm>
        </p:spPr>
        <p:txBody>
          <a:bodyPr>
            <a:normAutofit/>
          </a:bodyPr>
          <a:lstStyle/>
          <a:p>
            <a:r>
              <a:rPr lang="fr-FR" sz="2400" u="sng" dirty="0">
                <a:solidFill>
                  <a:schemeClr val="bg1"/>
                </a:solidFill>
              </a:rPr>
              <a:t>Analyse du podcast:</a:t>
            </a:r>
            <a:br>
              <a:rPr lang="fr-FR" sz="2400" u="sng" dirty="0">
                <a:solidFill>
                  <a:schemeClr val="bg1"/>
                </a:solidFill>
              </a:rPr>
            </a:br>
            <a:br>
              <a:rPr lang="fr-FR" sz="2400" u="sng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identifier les compétences et les connaissances mobilisées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DD59684-1BE3-8DA9-2991-0B0F14A58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01118"/>
              </p:ext>
            </p:extLst>
          </p:nvPr>
        </p:nvGraphicFramePr>
        <p:xfrm>
          <a:off x="4059079" y="-1"/>
          <a:ext cx="813291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457">
                  <a:extLst>
                    <a:ext uri="{9D8B030D-6E8A-4147-A177-3AD203B41FA5}">
                      <a16:colId xmlns:a16="http://schemas.microsoft.com/office/drawing/2014/main" val="3799270314"/>
                    </a:ext>
                  </a:extLst>
                </a:gridCol>
                <a:gridCol w="2724860">
                  <a:extLst>
                    <a:ext uri="{9D8B030D-6E8A-4147-A177-3AD203B41FA5}">
                      <a16:colId xmlns:a16="http://schemas.microsoft.com/office/drawing/2014/main" val="2352981213"/>
                    </a:ext>
                  </a:extLst>
                </a:gridCol>
                <a:gridCol w="3160602">
                  <a:extLst>
                    <a:ext uri="{9D8B030D-6E8A-4147-A177-3AD203B41FA5}">
                      <a16:colId xmlns:a16="http://schemas.microsoft.com/office/drawing/2014/main" val="39740811"/>
                    </a:ext>
                  </a:extLst>
                </a:gridCol>
              </a:tblGrid>
              <a:tr h="710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Activités réalisées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Compétences mobilisées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Connaissances mobilisées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extLst>
                  <a:ext uri="{0D108BD9-81ED-4DB2-BD59-A6C34878D82A}">
                    <a16:rowId xmlns:a16="http://schemas.microsoft.com/office/drawing/2014/main" val="51292102"/>
                  </a:ext>
                </a:extLst>
              </a:tr>
              <a:tr h="1178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Installation des produits en vitrine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-Organiser et entretenir les espaces de travail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-Implanter les produits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-L’hygiène et la sécurité sanitaire des denrées et des préparations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-Les règles d’implantation</a:t>
                      </a: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4272434541"/>
                  </a:ext>
                </a:extLst>
              </a:tr>
              <a:tr h="984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Faire la liaison rayon chambre froide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-Stocker les marchandises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-Les familles de produits et les produits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-Le stockage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978003411"/>
                  </a:ext>
                </a:extLst>
              </a:tr>
              <a:tr h="62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Vérifier la traçabilité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-Appliquer les règles d’étiquetage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-L’étiquetage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472514599"/>
                  </a:ext>
                </a:extLst>
              </a:tr>
              <a:tr h="805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Préparer une dégustation de jambon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>
                          <a:effectLst/>
                        </a:rPr>
                        <a:t>-Préparer et conditionner les produits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-Les techniques simples de préparation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3888460133"/>
                  </a:ext>
                </a:extLst>
              </a:tr>
              <a:tr h="1374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Soins des salades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-Préparer et conditionner les produits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-Maintenir le rayon en état marchand</a:t>
                      </a: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-La démarche qualité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-Les soins appliqués au produit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-La qualité sanitaire et organoleptique des produits</a:t>
                      </a: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222292364"/>
                  </a:ext>
                </a:extLst>
              </a:tr>
              <a:tr h="1177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Vérification du balisage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-Appliquer les règles d’étiquetage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-Mettre à jour la signalétique</a:t>
                      </a:r>
                    </a:p>
                  </a:txBody>
                  <a:tcPr marL="63002" marR="630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-L’étiquetage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-L’information et la publicité sur le lieu de vente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02" marR="63002" marT="0" marB="0"/>
                </a:tc>
                <a:extLst>
                  <a:ext uri="{0D108BD9-81ED-4DB2-BD59-A6C34878D82A}">
                    <a16:rowId xmlns:a16="http://schemas.microsoft.com/office/drawing/2014/main" val="421473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58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9D787C-3DFD-40C6-B04A-FE894282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5" y="433583"/>
            <a:ext cx="2454052" cy="23127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400" u="sng" dirty="0">
                <a:solidFill>
                  <a:schemeClr val="bg1"/>
                </a:solidFill>
              </a:rPr>
              <a:t>Entretien d’explicitation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amener l’élève à analyser une situation de travail et son activité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B91868B-47C8-4D19-259F-0D516607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04020"/>
              </p:ext>
            </p:extLst>
          </p:nvPr>
        </p:nvGraphicFramePr>
        <p:xfrm>
          <a:off x="3859089" y="-1"/>
          <a:ext cx="8332911" cy="686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454">
                  <a:extLst>
                    <a:ext uri="{9D8B030D-6E8A-4147-A177-3AD203B41FA5}">
                      <a16:colId xmlns:a16="http://schemas.microsoft.com/office/drawing/2014/main" val="548765603"/>
                    </a:ext>
                  </a:extLst>
                </a:gridCol>
                <a:gridCol w="6052457">
                  <a:extLst>
                    <a:ext uri="{9D8B030D-6E8A-4147-A177-3AD203B41FA5}">
                      <a16:colId xmlns:a16="http://schemas.microsoft.com/office/drawing/2014/main" val="624886112"/>
                    </a:ext>
                  </a:extLst>
                </a:gridCol>
              </a:tblGrid>
              <a:tr h="2227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Eléments 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Exemples de questions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extLst>
                  <a:ext uri="{0D108BD9-81ED-4DB2-BD59-A6C34878D82A}">
                    <a16:rowId xmlns:a16="http://schemas.microsoft.com/office/drawing/2014/main" val="509860514"/>
                  </a:ext>
                </a:extLst>
              </a:tr>
              <a:tr h="1589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Contexte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</a:rPr>
                        <a:t>-Avec qui êtes-vous pour réaliser cette activité?</a:t>
                      </a:r>
                      <a:endParaRPr lang="fr-FR" sz="20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-Combien de temps dure-t-elle?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-Comment vous répartissez-vous le travail?</a:t>
                      </a:r>
                      <a:endParaRPr lang="fr-FR" sz="2000" dirty="0">
                        <a:effectLst/>
                        <a:latin typeface="+mj-lt"/>
                      </a:endParaRPr>
                    </a:p>
                  </a:txBody>
                  <a:tcPr marL="85029" marR="85029" marT="0" marB="0"/>
                </a:tc>
                <a:extLst>
                  <a:ext uri="{0D108BD9-81ED-4DB2-BD59-A6C34878D82A}">
                    <a16:rowId xmlns:a16="http://schemas.microsoft.com/office/drawing/2014/main" val="3857574133"/>
                  </a:ext>
                </a:extLst>
              </a:tr>
              <a:tr h="3040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Connaissances mobilisées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</a:rPr>
                        <a:t>-Quelles sont les informations notées sur la liste de produits?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 quelles informations avez-vous besoin pour vérifier la traçabilité?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-Quels types de produits utilisez-vous pour nettoyer la vitrine?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-Quelles sont les règles que vous devez respecter pour effectuer la rotation des produits?</a:t>
                      </a:r>
                    </a:p>
                  </a:txBody>
                  <a:tcPr marL="85029" marR="85029" marT="0" marB="0"/>
                </a:tc>
                <a:extLst>
                  <a:ext uri="{0D108BD9-81ED-4DB2-BD59-A6C34878D82A}">
                    <a16:rowId xmlns:a16="http://schemas.microsoft.com/office/drawing/2014/main" val="345105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4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9D787C-3DFD-40C6-B04A-FE894282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35" y="433583"/>
            <a:ext cx="2454052" cy="23127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FR" sz="2400" u="sng" dirty="0">
                <a:solidFill>
                  <a:schemeClr val="bg1"/>
                </a:solidFill>
              </a:rPr>
              <a:t>Entretien d’explicitation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amener l’élève à analyser une situation de travail et l’activité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B91868B-47C8-4D19-259F-0D516607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48121"/>
              </p:ext>
            </p:extLst>
          </p:nvPr>
        </p:nvGraphicFramePr>
        <p:xfrm>
          <a:off x="3859090" y="-1"/>
          <a:ext cx="833290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139">
                  <a:extLst>
                    <a:ext uri="{9D8B030D-6E8A-4147-A177-3AD203B41FA5}">
                      <a16:colId xmlns:a16="http://schemas.microsoft.com/office/drawing/2014/main" val="548765603"/>
                    </a:ext>
                  </a:extLst>
                </a:gridCol>
                <a:gridCol w="6371770">
                  <a:extLst>
                    <a:ext uri="{9D8B030D-6E8A-4147-A177-3AD203B41FA5}">
                      <a16:colId xmlns:a16="http://schemas.microsoft.com/office/drawing/2014/main" val="624886112"/>
                    </a:ext>
                  </a:extLst>
                </a:gridCol>
              </a:tblGrid>
              <a:tr h="97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Eléments 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Exemples de questions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extLst>
                  <a:ext uri="{0D108BD9-81ED-4DB2-BD59-A6C34878D82A}">
                    <a16:rowId xmlns:a16="http://schemas.microsoft.com/office/drawing/2014/main" val="509860514"/>
                  </a:ext>
                </a:extLst>
              </a:tr>
              <a:tr h="3055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Déroulement de l’action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</a:rPr>
                        <a:t>-Lorsque vous allez dans la chambre froide comment procédez-vous? Par quoi commencez-vous? Et ensuite que faites-vous?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-Lorsque vous devez préparer le produit pour la dégustation par quoi commencez-vous? Et ensuite?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-Expliquez en quoi consistent les </a:t>
                      </a:r>
                      <a:r>
                        <a:rPr lang="fr-FR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astuces</a:t>
                      </a: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votre tutrice vous a montré pour repérer les emplacements des produits?</a:t>
                      </a:r>
                    </a:p>
                  </a:txBody>
                  <a:tcPr marL="85029" marR="85029" marT="0" marB="0"/>
                </a:tc>
                <a:extLst>
                  <a:ext uri="{0D108BD9-81ED-4DB2-BD59-A6C34878D82A}">
                    <a16:rowId xmlns:a16="http://schemas.microsoft.com/office/drawing/2014/main" val="3798492447"/>
                  </a:ext>
                </a:extLst>
              </a:tr>
              <a:tr h="1486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Intentions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-Quand vous préparez les salades que cherchez-vous à faire?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-Quand vous préparez le jambon pour la dégustation quel est votre objectif?</a:t>
                      </a:r>
                    </a:p>
                  </a:txBody>
                  <a:tcPr marL="85029" marR="85029" marT="0" marB="0"/>
                </a:tc>
                <a:extLst>
                  <a:ext uri="{0D108BD9-81ED-4DB2-BD59-A6C34878D82A}">
                    <a16:rowId xmlns:a16="http://schemas.microsoft.com/office/drawing/2014/main" val="3497645311"/>
                  </a:ext>
                </a:extLst>
              </a:tr>
              <a:tr h="1342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Jugement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</a:rPr>
                        <a:t> -Qu’est-ce qui vous permet de savoir que votre poste de travail est prêt?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+mj-lt"/>
                        </a:rPr>
                        <a:t>-Qu’est-ce que vous appréciez dans cette activité?</a:t>
                      </a:r>
                      <a:endParaRPr lang="fr-FR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9" marR="85029" marT="0" marB="0"/>
                </a:tc>
                <a:extLst>
                  <a:ext uri="{0D108BD9-81ED-4DB2-BD59-A6C34878D82A}">
                    <a16:rowId xmlns:a16="http://schemas.microsoft.com/office/drawing/2014/main" val="294616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37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3271F5D-4589-6846-D9D4-998A98F25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4823"/>
          <a:stretch/>
        </p:blipFill>
        <p:spPr bwMode="auto">
          <a:xfrm>
            <a:off x="1611086" y="1"/>
            <a:ext cx="10562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5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9AE13-FDD2-0209-2C08-F243E881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71" y="624110"/>
            <a:ext cx="9603241" cy="1280890"/>
          </a:xfrm>
        </p:spPr>
        <p:txBody>
          <a:bodyPr>
            <a:noAutofit/>
          </a:bodyPr>
          <a:lstStyle/>
          <a:p>
            <a:r>
              <a:rPr lang="fr-FR" sz="4000" dirty="0"/>
              <a:t>L’alternance pédagogique dans le parcours de formation de la MC VCA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C12D4-8FFF-9493-7F46-4D556D9E7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55" y="2594424"/>
            <a:ext cx="8915400" cy="3483429"/>
          </a:xfrm>
        </p:spPr>
        <p:txBody>
          <a:bodyPr>
            <a:normAutofit/>
          </a:bodyPr>
          <a:lstStyle/>
          <a:p>
            <a:r>
              <a:rPr lang="fr-FR" sz="3200" dirty="0"/>
              <a:t>1-Un enjeu majeur de la formation</a:t>
            </a:r>
          </a:p>
          <a:p>
            <a:r>
              <a:rPr lang="fr-FR" sz="3200" dirty="0"/>
              <a:t>2-Des leviers de développement de l’alternance pédagogique</a:t>
            </a:r>
          </a:p>
          <a:p>
            <a:r>
              <a:rPr lang="fr-FR" sz="3200" dirty="0"/>
              <a:t>3-Un exemple d’exploitation et de valorisation des travaux d’élèves en PFMP: le podcast</a:t>
            </a:r>
          </a:p>
        </p:txBody>
      </p:sp>
    </p:spTree>
    <p:extLst>
      <p:ext uri="{BB962C8B-B14F-4D97-AF65-F5344CB8AC3E}">
        <p14:creationId xmlns:p14="http://schemas.microsoft.com/office/powerpoint/2010/main" val="147817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04A2B-D2B7-1FED-FAA8-8E6E55F8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1-L’alternance pédagogique: un enjeu majeur de formation MC VCA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AB3FF3-BDD4-714F-B155-29C0FF7D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29" y="2456268"/>
            <a:ext cx="9951583" cy="3777622"/>
          </a:xfrm>
        </p:spPr>
        <p:txBody>
          <a:bodyPr/>
          <a:lstStyle/>
          <a:p>
            <a:r>
              <a:rPr lang="fr-FR" sz="2800" dirty="0"/>
              <a:t>Apports des PFMP dans le parcours de formation professionnelle</a:t>
            </a:r>
          </a:p>
          <a:p>
            <a:r>
              <a:rPr lang="fr-FR" sz="2800" dirty="0"/>
              <a:t>Développement d’une pédagogie de l’alternance fondée sur les apports de la recherche en didactique professionnelle</a:t>
            </a:r>
          </a:p>
          <a:p>
            <a:r>
              <a:rPr lang="fr-FR" sz="2800" dirty="0"/>
              <a:t>L’organisation de l’alternance dans les établissements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880B9-C3A5-3139-1EB4-D622A8DD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1490"/>
          </a:xfrm>
        </p:spPr>
        <p:txBody>
          <a:bodyPr>
            <a:noAutofit/>
          </a:bodyPr>
          <a:lstStyle/>
          <a:p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2-Des leviers de développement de l’alternance pédagogique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157C6B-E30E-9CD3-60E4-46EE4866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15633"/>
            <a:ext cx="9283474" cy="424236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B25689B-A395-543A-ECD4-B93C7FCAA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29625"/>
              </p:ext>
            </p:extLst>
          </p:nvPr>
        </p:nvGraphicFramePr>
        <p:xfrm>
          <a:off x="2589212" y="1816869"/>
          <a:ext cx="9099437" cy="4642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462">
                  <a:extLst>
                    <a:ext uri="{9D8B030D-6E8A-4147-A177-3AD203B41FA5}">
                      <a16:colId xmlns:a16="http://schemas.microsoft.com/office/drawing/2014/main" val="1438888613"/>
                    </a:ext>
                  </a:extLst>
                </a:gridCol>
                <a:gridCol w="3716975">
                  <a:extLst>
                    <a:ext uri="{9D8B030D-6E8A-4147-A177-3AD203B41FA5}">
                      <a16:colId xmlns:a16="http://schemas.microsoft.com/office/drawing/2014/main" val="3914723310"/>
                    </a:ext>
                  </a:extLst>
                </a:gridCol>
              </a:tblGrid>
              <a:tr h="35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Leviers de développement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8" marR="67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Actions possibles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8" marR="67788" marT="0" marB="0" anchor="ctr"/>
                </a:tc>
                <a:extLst>
                  <a:ext uri="{0D108BD9-81ED-4DB2-BD59-A6C34878D82A}">
                    <a16:rowId xmlns:a16="http://schemas.microsoft.com/office/drawing/2014/main" val="2469219860"/>
                  </a:ext>
                </a:extLst>
              </a:tr>
              <a:tr h="4271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Développer des actions de formation pour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-créer les conditions d’une intégration réussie en milieu professionnel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-conforter et accompagner l’élève dans le choix de son parcours professionnel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-sensibiliser aux questions de santé et sécurité au travail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-développer des compétences sociales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Expliciter et préciser les attendus aux tuteurs et aux élèves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Personnaliser les objectifs et les annexes pédagogiques de PFMP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8" marR="6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-Organiser un temps d’intégration et d’orientation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-Organiser un temps de préparation à la recherche de PFMP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-Effectuer un positionnement des compétences en valorisant l’expérience acquise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-Fixer des objectifs individuels de développement de compétences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8" marR="67788" marT="0" marB="0"/>
                </a:tc>
                <a:extLst>
                  <a:ext uri="{0D108BD9-81ED-4DB2-BD59-A6C34878D82A}">
                    <a16:rowId xmlns:a16="http://schemas.microsoft.com/office/drawing/2014/main" val="134904641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D8708E-46E7-90B7-FC94-D4995C0443E3}"/>
              </a:ext>
            </a:extLst>
          </p:cNvPr>
          <p:cNvSpPr txBox="1"/>
          <p:nvPr/>
        </p:nvSpPr>
        <p:spPr>
          <a:xfrm>
            <a:off x="503351" y="1816869"/>
            <a:ext cx="24529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Avant les PFMP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71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B7279-E8C4-532F-7CF2-F33AD38C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487" y="624110"/>
            <a:ext cx="9487126" cy="1280890"/>
          </a:xfrm>
        </p:spPr>
        <p:txBody>
          <a:bodyPr>
            <a:normAutofit/>
          </a:bodyPr>
          <a:lstStyle/>
          <a:p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2-Des leviers de développement de l’alternance pédagogique</a:t>
            </a:r>
            <a:endParaRPr lang="fr-FR" sz="3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4A5D2B-2FF7-FB74-3CF5-2ABCF16C23FA}"/>
              </a:ext>
            </a:extLst>
          </p:cNvPr>
          <p:cNvSpPr txBox="1"/>
          <p:nvPr/>
        </p:nvSpPr>
        <p:spPr>
          <a:xfrm>
            <a:off x="261257" y="1833557"/>
            <a:ext cx="242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2000" b="1" dirty="0"/>
              <a:t>Pendant les PFMP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2AB5E67-5C17-C7E7-B42E-FE46DB1D5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8976"/>
              </p:ext>
            </p:extLst>
          </p:nvPr>
        </p:nvGraphicFramePr>
        <p:xfrm>
          <a:off x="2148115" y="2562335"/>
          <a:ext cx="9173028" cy="3794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6514">
                  <a:extLst>
                    <a:ext uri="{9D8B030D-6E8A-4147-A177-3AD203B41FA5}">
                      <a16:colId xmlns:a16="http://schemas.microsoft.com/office/drawing/2014/main" val="1890784160"/>
                    </a:ext>
                  </a:extLst>
                </a:gridCol>
                <a:gridCol w="4586514">
                  <a:extLst>
                    <a:ext uri="{9D8B030D-6E8A-4147-A177-3AD203B41FA5}">
                      <a16:colId xmlns:a16="http://schemas.microsoft.com/office/drawing/2014/main" val="856392446"/>
                    </a:ext>
                  </a:extLst>
                </a:gridCol>
              </a:tblGrid>
              <a:tr h="806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Leviers de développement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4" marR="502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Actions possibles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4" marR="50294" marT="0" marB="0" anchor="ctr"/>
                </a:tc>
                <a:extLst>
                  <a:ext uri="{0D108BD9-81ED-4DB2-BD59-A6C34878D82A}">
                    <a16:rowId xmlns:a16="http://schemas.microsoft.com/office/drawing/2014/main" val="2922583458"/>
                  </a:ext>
                </a:extLst>
              </a:tr>
              <a:tr h="2988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Développer </a:t>
                      </a:r>
                      <a:r>
                        <a:rPr lang="fr-FR" sz="2000" b="0">
                          <a:effectLst/>
                        </a:rPr>
                        <a:t>l’utilisation d’un portfolio </a:t>
                      </a:r>
                      <a:r>
                        <a:rPr lang="fr-FR" sz="2000" b="0" dirty="0">
                          <a:effectLst/>
                        </a:rPr>
                        <a:t>numérique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Augmenter la régularité des comptes rendus professionnels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Réguler et orienter le contenu des PFMP</a:t>
                      </a:r>
                      <a:endParaRPr lang="fr-FR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4" marR="502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-Mise en place d’un </a:t>
                      </a:r>
                      <a:r>
                        <a:rPr lang="fr-FR" sz="2000" b="1" dirty="0">
                          <a:effectLst/>
                        </a:rPr>
                        <a:t>portfolio numérique </a:t>
                      </a:r>
                      <a:r>
                        <a:rPr lang="fr-FR" sz="2000" dirty="0">
                          <a:effectLst/>
                        </a:rPr>
                        <a:t>pour améliorer la continuité du suivi avec l’élève et le tuteur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-Comptes rendus hebdomadaires, bilans intermédiaires partagés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4" marR="50294" marT="0" marB="0"/>
                </a:tc>
                <a:extLst>
                  <a:ext uri="{0D108BD9-81ED-4DB2-BD59-A6C34878D82A}">
                    <a16:rowId xmlns:a16="http://schemas.microsoft.com/office/drawing/2014/main" val="5220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1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3BD91-501A-163D-6DAD-DDB1D03A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7" y="624110"/>
            <a:ext cx="9690326" cy="1280890"/>
          </a:xfrm>
        </p:spPr>
        <p:txBody>
          <a:bodyPr>
            <a:noAutofit/>
          </a:bodyPr>
          <a:lstStyle/>
          <a:p>
            <a:r>
              <a:rPr lang="fr-FR" sz="32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-Des leviers de développement de l’alternance pédagogique</a:t>
            </a:r>
            <a:endParaRPr lang="fr-FR" sz="3200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0D60C45-4DC9-6A89-E21B-43A212DE0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82243"/>
              </p:ext>
            </p:extLst>
          </p:nvPr>
        </p:nvGraphicFramePr>
        <p:xfrm>
          <a:off x="2024743" y="2370069"/>
          <a:ext cx="9479870" cy="3609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7556">
                  <a:extLst>
                    <a:ext uri="{9D8B030D-6E8A-4147-A177-3AD203B41FA5}">
                      <a16:colId xmlns:a16="http://schemas.microsoft.com/office/drawing/2014/main" val="2110492987"/>
                    </a:ext>
                  </a:extLst>
                </a:gridCol>
                <a:gridCol w="5282314">
                  <a:extLst>
                    <a:ext uri="{9D8B030D-6E8A-4147-A177-3AD203B41FA5}">
                      <a16:colId xmlns:a16="http://schemas.microsoft.com/office/drawing/2014/main" val="2880656353"/>
                    </a:ext>
                  </a:extLst>
                </a:gridCol>
              </a:tblGrid>
              <a:tr h="363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Leviers de développement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</a:rPr>
                        <a:t>Actions possibles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/>
                </a:tc>
                <a:extLst>
                  <a:ext uri="{0D108BD9-81ED-4DB2-BD59-A6C34878D82A}">
                    <a16:rowId xmlns:a16="http://schemas.microsoft.com/office/drawing/2014/main" val="4151317246"/>
                  </a:ext>
                </a:extLst>
              </a:tr>
              <a:tr h="323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Développer le réinvestissement et l’exploitation des PFMP dans la formation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0" dirty="0">
                          <a:effectLst/>
                        </a:rPr>
                        <a:t>Valoriser l’expérience acquise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Exploitation des PFMP à travers un modèle didactique qui repose sur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-le travail sur les situations professionnelles vécues en entreprise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-l’analyse réflexive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-l’utilisation de ressources récoltées en entreprise pour construire des situations d’apprentissage</a:t>
                      </a:r>
                    </a:p>
                  </a:txBody>
                  <a:tcPr marL="32592" marR="32592" marT="0" marB="0"/>
                </a:tc>
                <a:extLst>
                  <a:ext uri="{0D108BD9-81ED-4DB2-BD59-A6C34878D82A}">
                    <a16:rowId xmlns:a16="http://schemas.microsoft.com/office/drawing/2014/main" val="294593175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D609853-0299-481B-02A2-B8ABF3812063}"/>
              </a:ext>
            </a:extLst>
          </p:cNvPr>
          <p:cNvSpPr txBox="1"/>
          <p:nvPr/>
        </p:nvSpPr>
        <p:spPr>
          <a:xfrm>
            <a:off x="537029" y="1756229"/>
            <a:ext cx="297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Après les PFMP</a:t>
            </a:r>
          </a:p>
        </p:txBody>
      </p:sp>
    </p:spTree>
    <p:extLst>
      <p:ext uri="{BB962C8B-B14F-4D97-AF65-F5344CB8AC3E}">
        <p14:creationId xmlns:p14="http://schemas.microsoft.com/office/powerpoint/2010/main" val="282725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305B4-AC7F-B4ED-A080-3F30FE34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68924"/>
          </a:xfrm>
        </p:spPr>
        <p:txBody>
          <a:bodyPr>
            <a:normAutofit fontScale="90000"/>
          </a:bodyPr>
          <a:lstStyle/>
          <a:p>
            <a:r>
              <a:rPr lang="fr-FR" dirty="0"/>
              <a:t>3-Un exemple d’exploitation et de valorisation des travaux d’élèves en PFMP: le podcast</a:t>
            </a:r>
            <a:br>
              <a:rPr lang="fr-FR" dirty="0"/>
            </a:br>
            <a:r>
              <a:rPr lang="fr-FR" b="1" dirty="0"/>
              <a:t>(</a:t>
            </a:r>
            <a:r>
              <a:rPr lang="fr-FR" sz="2700" b="1" dirty="0"/>
              <a:t>Carine LARMITOU, Lycée Alain Fournier, Mirande)</a:t>
            </a:r>
            <a:br>
              <a:rPr lang="fr-FR" b="1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B2C80-41BE-B550-BDDB-31DD9B02B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623290"/>
            <a:ext cx="8915400" cy="409369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E4D2B6-1556-A5AC-29CD-50F4E763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0" t="36608" r="13692" b="11981"/>
          <a:stretch/>
        </p:blipFill>
        <p:spPr>
          <a:xfrm>
            <a:off x="2766392" y="2905988"/>
            <a:ext cx="8564752" cy="33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AE4660-0016-5117-590E-9A9279C80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3" t="20515" r="13453" b="7916"/>
          <a:stretch/>
        </p:blipFill>
        <p:spPr>
          <a:xfrm>
            <a:off x="1799770" y="740229"/>
            <a:ext cx="9608201" cy="51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E5D066-8C9B-D9A0-8139-959724937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2" t="15856" r="13453" b="13845"/>
          <a:stretch/>
        </p:blipFill>
        <p:spPr>
          <a:xfrm>
            <a:off x="1857828" y="304800"/>
            <a:ext cx="9820751" cy="5225143"/>
          </a:xfrm>
          <a:prstGeom prst="rect">
            <a:avLst/>
          </a:prstGeom>
        </p:spPr>
      </p:pic>
      <p:pic>
        <p:nvPicPr>
          <p:cNvPr id="2" name="Podcast Préparer son poste de travail CAP EPC">
            <a:hlinkClick r:id="" action="ppaction://media"/>
            <a:extLst>
              <a:ext uri="{FF2B5EF4-FFF2-40B4-BE49-F238E27FC236}">
                <a16:creationId xmlns:a16="http://schemas.microsoft.com/office/drawing/2014/main" id="{068F22BE-23DE-C6A2-0004-E15C80275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1314" y="4807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DBC28AC-23C5-4067-B9C9-A2318FE5D8CB}">
  <we:reference id="wa104038830" version="1.0.0.3" store="fr-FR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751</TotalTime>
  <Words>807</Words>
  <Application>Microsoft Office PowerPoint</Application>
  <PresentationFormat>Grand écran</PresentationFormat>
  <Paragraphs>106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Brin</vt:lpstr>
      <vt:lpstr>L’alternance pédagogique dans le parcours de formation de la mention complémentaire Vendeur Conseil en Alimentation</vt:lpstr>
      <vt:lpstr>L’alternance pédagogique dans le parcours de formation de la MC VCA</vt:lpstr>
      <vt:lpstr>1-L’alternance pédagogique: un enjeu majeur de formation MC VCA</vt:lpstr>
      <vt:lpstr>2-Des leviers de développement de l’alternance pédagogique</vt:lpstr>
      <vt:lpstr>2-Des leviers de développement de l’alternance pédagogique</vt:lpstr>
      <vt:lpstr>2-Des leviers de développement de l’alternance pédagogique</vt:lpstr>
      <vt:lpstr>3-Un exemple d’exploitation et de valorisation des travaux d’élèves en PFMP: le podcast (Carine LARMITOU, Lycée Alain Fournier, Mirande)  </vt:lpstr>
      <vt:lpstr>Présentation PowerPoint</vt:lpstr>
      <vt:lpstr>Présentation PowerPoint</vt:lpstr>
      <vt:lpstr>Analyse du podcast:  identifier les compétences et les connaissances mobilisées</vt:lpstr>
      <vt:lpstr>Entretien d’explicitation:  amener l’élève à analyser une situation de travail et son activité</vt:lpstr>
      <vt:lpstr>Entretien d’explicitation:  amener l’élève à analyser une situation de travail et l’activité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L’alternance pédagogique dans le parcours de formation de la MC VCA</dc:title>
  <dc:creator>Loïc LE GAD</dc:creator>
  <cp:lastModifiedBy>Prof AGREG 10</cp:lastModifiedBy>
  <cp:revision>21</cp:revision>
  <dcterms:created xsi:type="dcterms:W3CDTF">2022-06-12T09:23:53Z</dcterms:created>
  <dcterms:modified xsi:type="dcterms:W3CDTF">2022-06-17T10:20:19Z</dcterms:modified>
</cp:coreProperties>
</file>