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8" r:id="rId10"/>
    <p:sldId id="263" r:id="rId11"/>
    <p:sldId id="269" r:id="rId12"/>
    <p:sldId id="264" r:id="rId13"/>
    <p:sldId id="270" r:id="rId14"/>
    <p:sldId id="265" r:id="rId15"/>
    <p:sldId id="266" r:id="rId16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97" d="100"/>
          <a:sy n="97" d="100"/>
        </p:scale>
        <p:origin x="732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71980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0029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98991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1180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576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35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6858000" y="-457200"/>
            <a:ext cx="3200400" cy="3200400"/>
          </a:xfrm>
          <a:prstGeom prst="ellipse">
            <a:avLst/>
          </a:prstGeom>
          <a:solidFill>
            <a:srgbClr val="2563A8">
              <a:alpha val="30000"/>
            </a:srgbClr>
          </a:solidFill>
          <a:ln w="12700">
            <a:solidFill>
              <a:srgbClr val="2563A8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Shape 2"/>
          <p:cNvSpPr/>
          <p:nvPr/>
        </p:nvSpPr>
        <p:spPr>
          <a:xfrm>
            <a:off x="7772400" y="2926080"/>
            <a:ext cx="1828800" cy="1828800"/>
          </a:xfrm>
          <a:prstGeom prst="ellipse">
            <a:avLst/>
          </a:prstGeom>
          <a:solidFill>
            <a:srgbClr val="E8722A">
              <a:alpha val="20000"/>
            </a:srgbClr>
          </a:solidFill>
          <a:ln w="12700">
            <a:solidFill>
              <a:srgbClr val="E8722A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5" name="Text 3"/>
          <p:cNvSpPr/>
          <p:nvPr/>
        </p:nvSpPr>
        <p:spPr>
          <a:xfrm>
            <a:off x="502920" y="73152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4200" b="1" kern="0" spc="4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PORTES OUVERTES</a:t>
            </a:r>
            <a:endParaRPr lang="fr-FR" sz="4200" noProof="0" dirty="0"/>
          </a:p>
        </p:txBody>
      </p:sp>
      <p:sp>
        <p:nvSpPr>
          <p:cNvPr id="6" name="Text 4"/>
          <p:cNvSpPr/>
          <p:nvPr/>
        </p:nvSpPr>
        <p:spPr>
          <a:xfrm>
            <a:off x="502920" y="17830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000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 préparer pour représenter son lycée</a:t>
            </a:r>
            <a:endParaRPr lang="fr-FR" sz="2000" noProof="0" dirty="0"/>
          </a:p>
        </p:txBody>
      </p:sp>
      <p:sp>
        <p:nvSpPr>
          <p:cNvPr id="7" name="Shape 5"/>
          <p:cNvSpPr/>
          <p:nvPr/>
        </p:nvSpPr>
        <p:spPr>
          <a:xfrm>
            <a:off x="502920" y="2606040"/>
            <a:ext cx="4114800" cy="36576"/>
          </a:xfrm>
          <a:prstGeom prst="rect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8" name="Text 6"/>
          <p:cNvSpPr/>
          <p:nvPr/>
        </p:nvSpPr>
        <p:spPr>
          <a:xfrm>
            <a:off x="502920" y="288036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500" noProof="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Seconde Bac Pro  •  Séance de 1h30</a:t>
            </a:r>
            <a:endParaRPr lang="fr-FR" sz="1500" noProof="0" dirty="0"/>
          </a:p>
        </p:txBody>
      </p:sp>
      <p:sp>
        <p:nvSpPr>
          <p:cNvPr id="9" name="Shape 7"/>
          <p:cNvSpPr/>
          <p:nvPr/>
        </p:nvSpPr>
        <p:spPr>
          <a:xfrm>
            <a:off x="548640" y="3840480"/>
            <a:ext cx="292608" cy="292608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0" name="Text 8"/>
          <p:cNvSpPr/>
          <p:nvPr/>
        </p:nvSpPr>
        <p:spPr>
          <a:xfrm>
            <a:off x="457200" y="420624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9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Lancement</a:t>
            </a:r>
            <a:endParaRPr lang="fr-FR" sz="900" noProof="0" dirty="0"/>
          </a:p>
        </p:txBody>
      </p:sp>
      <p:sp>
        <p:nvSpPr>
          <p:cNvPr id="11" name="Text 9"/>
          <p:cNvSpPr/>
          <p:nvPr/>
        </p:nvSpPr>
        <p:spPr>
          <a:xfrm>
            <a:off x="457200" y="448056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900" noProof="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fr-FR" sz="900" noProof="0" dirty="0"/>
          </a:p>
        </p:txBody>
      </p:sp>
      <p:sp>
        <p:nvSpPr>
          <p:cNvPr id="12" name="Shape 10"/>
          <p:cNvSpPr/>
          <p:nvPr/>
        </p:nvSpPr>
        <p:spPr>
          <a:xfrm>
            <a:off x="2743200" y="3840480"/>
            <a:ext cx="292608" cy="292608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3" name="Text 11"/>
          <p:cNvSpPr/>
          <p:nvPr/>
        </p:nvSpPr>
        <p:spPr>
          <a:xfrm>
            <a:off x="2651760" y="420624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9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Ateliers</a:t>
            </a:r>
            <a:endParaRPr lang="fr-FR" sz="900" noProof="0" dirty="0"/>
          </a:p>
        </p:txBody>
      </p:sp>
      <p:sp>
        <p:nvSpPr>
          <p:cNvPr id="14" name="Text 12"/>
          <p:cNvSpPr/>
          <p:nvPr/>
        </p:nvSpPr>
        <p:spPr>
          <a:xfrm>
            <a:off x="2651760" y="448056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900" noProof="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 min</a:t>
            </a:r>
            <a:endParaRPr lang="fr-FR" sz="900" noProof="0" dirty="0"/>
          </a:p>
        </p:txBody>
      </p:sp>
      <p:sp>
        <p:nvSpPr>
          <p:cNvPr id="15" name="Shape 13"/>
          <p:cNvSpPr/>
          <p:nvPr/>
        </p:nvSpPr>
        <p:spPr>
          <a:xfrm>
            <a:off x="5029200" y="3840480"/>
            <a:ext cx="292608" cy="292608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6" name="Text 14"/>
          <p:cNvSpPr/>
          <p:nvPr/>
        </p:nvSpPr>
        <p:spPr>
          <a:xfrm>
            <a:off x="4937760" y="420624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9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en commun</a:t>
            </a:r>
            <a:endParaRPr lang="fr-FR" sz="900" noProof="0" dirty="0"/>
          </a:p>
        </p:txBody>
      </p:sp>
      <p:sp>
        <p:nvSpPr>
          <p:cNvPr id="17" name="Text 15"/>
          <p:cNvSpPr/>
          <p:nvPr/>
        </p:nvSpPr>
        <p:spPr>
          <a:xfrm>
            <a:off x="4937760" y="448056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900" noProof="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fr-FR" sz="900" noProof="0" dirty="0"/>
          </a:p>
        </p:txBody>
      </p:sp>
      <p:sp>
        <p:nvSpPr>
          <p:cNvPr id="18" name="Shape 16"/>
          <p:cNvSpPr/>
          <p:nvPr/>
        </p:nvSpPr>
        <p:spPr>
          <a:xfrm>
            <a:off x="7315200" y="3840480"/>
            <a:ext cx="292608" cy="292608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9" name="Text 17"/>
          <p:cNvSpPr/>
          <p:nvPr/>
        </p:nvSpPr>
        <p:spPr>
          <a:xfrm>
            <a:off x="7223760" y="4206240"/>
            <a:ext cx="1371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9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Conclusion</a:t>
            </a:r>
            <a:endParaRPr lang="fr-FR" sz="900" noProof="0" dirty="0"/>
          </a:p>
        </p:txBody>
      </p:sp>
      <p:sp>
        <p:nvSpPr>
          <p:cNvPr id="20" name="Text 18"/>
          <p:cNvSpPr/>
          <p:nvPr/>
        </p:nvSpPr>
        <p:spPr>
          <a:xfrm>
            <a:off x="7223760" y="4480560"/>
            <a:ext cx="13716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900" noProof="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min</a:t>
            </a:r>
            <a:endParaRPr lang="fr-FR" sz="900" noProof="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4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EN COMMUN</a:t>
            </a:r>
            <a:endParaRPr lang="fr-FR" sz="2400" noProof="0" dirty="0"/>
          </a:p>
        </p:txBody>
      </p:sp>
      <p:sp>
        <p:nvSpPr>
          <p:cNvPr id="5" name="Text 3"/>
          <p:cNvSpPr/>
          <p:nvPr/>
        </p:nvSpPr>
        <p:spPr>
          <a:xfrm>
            <a:off x="365760" y="59436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🗣️  Chaque groupe partage ses résultats  •  15 min</a:t>
            </a:r>
            <a:endParaRPr lang="fr-FR" sz="1200" noProof="0" dirty="0"/>
          </a:p>
        </p:txBody>
      </p:sp>
      <p:sp>
        <p:nvSpPr>
          <p:cNvPr id="6" name="Shape 4"/>
          <p:cNvSpPr/>
          <p:nvPr/>
        </p:nvSpPr>
        <p:spPr>
          <a:xfrm>
            <a:off x="7772400" y="201168"/>
            <a:ext cx="1188720" cy="59436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Text 5"/>
          <p:cNvSpPr/>
          <p:nvPr/>
        </p:nvSpPr>
        <p:spPr>
          <a:xfrm>
            <a:off x="7772400" y="201168"/>
            <a:ext cx="1188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6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fr-FR" sz="1600" noProof="0" dirty="0"/>
          </a:p>
        </p:txBody>
      </p:sp>
      <p:sp>
        <p:nvSpPr>
          <p:cNvPr id="8" name="Shape 6"/>
          <p:cNvSpPr/>
          <p:nvPr/>
        </p:nvSpPr>
        <p:spPr>
          <a:xfrm>
            <a:off x="274320" y="1143000"/>
            <a:ext cx="4114800" cy="45720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9" name="Text 7"/>
          <p:cNvSpPr/>
          <p:nvPr/>
        </p:nvSpPr>
        <p:spPr>
          <a:xfrm>
            <a:off x="365760" y="114300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3 CONSEILS IMPORTANTS</a:t>
            </a:r>
            <a:endParaRPr lang="fr-FR" sz="1200" noProof="0" dirty="0"/>
          </a:p>
        </p:txBody>
      </p:sp>
      <p:sp>
        <p:nvSpPr>
          <p:cNvPr id="10" name="Shape 8"/>
          <p:cNvSpPr/>
          <p:nvPr/>
        </p:nvSpPr>
        <p:spPr>
          <a:xfrm>
            <a:off x="274320" y="1719072"/>
            <a:ext cx="4114800" cy="685800"/>
          </a:xfrm>
          <a:prstGeom prst="rect">
            <a:avLst/>
          </a:prstGeom>
          <a:solidFill>
            <a:srgbClr val="E8F5EE"/>
          </a:solidFill>
          <a:ln w="12700">
            <a:solidFill>
              <a:srgbClr val="1A6B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Text 9"/>
          <p:cNvSpPr/>
          <p:nvPr/>
        </p:nvSpPr>
        <p:spPr>
          <a:xfrm>
            <a:off x="457200" y="1810512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300" noProof="0" dirty="0"/>
          </a:p>
        </p:txBody>
      </p:sp>
      <p:sp>
        <p:nvSpPr>
          <p:cNvPr id="12" name="Shape 10"/>
          <p:cNvSpPr/>
          <p:nvPr/>
        </p:nvSpPr>
        <p:spPr>
          <a:xfrm>
            <a:off x="274320" y="2496312"/>
            <a:ext cx="4114800" cy="685800"/>
          </a:xfrm>
          <a:prstGeom prst="rect">
            <a:avLst/>
          </a:prstGeom>
          <a:solidFill>
            <a:srgbClr val="E8F5EE"/>
          </a:solidFill>
          <a:ln w="12700">
            <a:solidFill>
              <a:srgbClr val="1A6B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3" name="Text 11"/>
          <p:cNvSpPr/>
          <p:nvPr/>
        </p:nvSpPr>
        <p:spPr>
          <a:xfrm>
            <a:off x="457200" y="2587752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300" noProof="0" dirty="0"/>
          </a:p>
        </p:txBody>
      </p:sp>
      <p:sp>
        <p:nvSpPr>
          <p:cNvPr id="14" name="Shape 12"/>
          <p:cNvSpPr/>
          <p:nvPr/>
        </p:nvSpPr>
        <p:spPr>
          <a:xfrm>
            <a:off x="274320" y="3273552"/>
            <a:ext cx="4114800" cy="685800"/>
          </a:xfrm>
          <a:prstGeom prst="rect">
            <a:avLst/>
          </a:prstGeom>
          <a:solidFill>
            <a:srgbClr val="E8F5EE"/>
          </a:solidFill>
          <a:ln w="12700">
            <a:solidFill>
              <a:srgbClr val="1A6B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5" name="Text 13"/>
          <p:cNvSpPr/>
          <p:nvPr/>
        </p:nvSpPr>
        <p:spPr>
          <a:xfrm>
            <a:off x="457200" y="3364992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300" noProof="0" dirty="0"/>
          </a:p>
        </p:txBody>
      </p:sp>
      <p:sp>
        <p:nvSpPr>
          <p:cNvPr id="16" name="Shape 14"/>
          <p:cNvSpPr/>
          <p:nvPr/>
        </p:nvSpPr>
        <p:spPr>
          <a:xfrm>
            <a:off x="4663440" y="1143000"/>
            <a:ext cx="4114800" cy="457200"/>
          </a:xfrm>
          <a:prstGeom prst="rect">
            <a:avLst/>
          </a:prstGeom>
          <a:solidFill>
            <a:srgbClr val="9B1C1C"/>
          </a:solidFill>
          <a:ln w="12700">
            <a:solidFill>
              <a:srgbClr val="9B1C1C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7" name="Text 15"/>
          <p:cNvSpPr/>
          <p:nvPr/>
        </p:nvSpPr>
        <p:spPr>
          <a:xfrm>
            <a:off x="4754880" y="114300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3 ERREURS À ÉVITER</a:t>
            </a:r>
            <a:endParaRPr lang="fr-FR" sz="1200" noProof="0" dirty="0"/>
          </a:p>
        </p:txBody>
      </p:sp>
      <p:sp>
        <p:nvSpPr>
          <p:cNvPr id="18" name="Shape 16"/>
          <p:cNvSpPr/>
          <p:nvPr/>
        </p:nvSpPr>
        <p:spPr>
          <a:xfrm>
            <a:off x="4663440" y="1719072"/>
            <a:ext cx="4114800" cy="685800"/>
          </a:xfrm>
          <a:prstGeom prst="rect">
            <a:avLst/>
          </a:prstGeom>
          <a:solidFill>
            <a:srgbClr val="FEF2F2"/>
          </a:solidFill>
          <a:ln w="12700">
            <a:solidFill>
              <a:srgbClr val="9B1C1C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9" name="Text 17"/>
          <p:cNvSpPr/>
          <p:nvPr/>
        </p:nvSpPr>
        <p:spPr>
          <a:xfrm>
            <a:off x="4846320" y="1810512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300" noProof="0" dirty="0"/>
          </a:p>
        </p:txBody>
      </p:sp>
      <p:sp>
        <p:nvSpPr>
          <p:cNvPr id="20" name="Shape 18"/>
          <p:cNvSpPr/>
          <p:nvPr/>
        </p:nvSpPr>
        <p:spPr>
          <a:xfrm>
            <a:off x="4663440" y="2496312"/>
            <a:ext cx="4114800" cy="685800"/>
          </a:xfrm>
          <a:prstGeom prst="rect">
            <a:avLst/>
          </a:prstGeom>
          <a:solidFill>
            <a:srgbClr val="FEF2F2"/>
          </a:solidFill>
          <a:ln w="12700">
            <a:solidFill>
              <a:srgbClr val="9B1C1C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1" name="Text 19"/>
          <p:cNvSpPr/>
          <p:nvPr/>
        </p:nvSpPr>
        <p:spPr>
          <a:xfrm>
            <a:off x="4846320" y="2587752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300" noProof="0" dirty="0"/>
          </a:p>
        </p:txBody>
      </p:sp>
      <p:sp>
        <p:nvSpPr>
          <p:cNvPr id="22" name="Shape 20"/>
          <p:cNvSpPr/>
          <p:nvPr/>
        </p:nvSpPr>
        <p:spPr>
          <a:xfrm>
            <a:off x="4663440" y="3273552"/>
            <a:ext cx="4114800" cy="685800"/>
          </a:xfrm>
          <a:prstGeom prst="rect">
            <a:avLst/>
          </a:prstGeom>
          <a:solidFill>
            <a:srgbClr val="FEF2F2"/>
          </a:solidFill>
          <a:ln w="12700">
            <a:solidFill>
              <a:srgbClr val="9B1C1C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3" name="Text 21"/>
          <p:cNvSpPr/>
          <p:nvPr/>
        </p:nvSpPr>
        <p:spPr>
          <a:xfrm>
            <a:off x="4846320" y="3364992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300" noProof="0" dirty="0"/>
          </a:p>
        </p:txBody>
      </p:sp>
      <p:sp>
        <p:nvSpPr>
          <p:cNvPr id="24" name="Shape 22"/>
          <p:cNvSpPr/>
          <p:nvPr/>
        </p:nvSpPr>
        <p:spPr>
          <a:xfrm>
            <a:off x="274320" y="4069080"/>
            <a:ext cx="8595360" cy="7772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5" name="Text 23"/>
          <p:cNvSpPr/>
          <p:nvPr/>
        </p:nvSpPr>
        <p:spPr>
          <a:xfrm>
            <a:off x="411480" y="4096512"/>
            <a:ext cx="8321040" cy="722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🏆  OBJECTIF : Construire ensemble la Charte des Portes Ouvertes du lycée</a:t>
            </a:r>
            <a:endParaRPr lang="fr-FR" sz="1300" noProof="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4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MISE EN COMMUN </a:t>
            </a:r>
            <a:r>
              <a:rPr lang="fr-FR" sz="2400" b="1" noProof="0" dirty="0">
                <a:solidFill>
                  <a:srgbClr val="FF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EXEMPLES CORRECTION</a:t>
            </a:r>
            <a:endParaRPr lang="fr-FR" sz="2400" noProof="0" dirty="0"/>
          </a:p>
        </p:txBody>
      </p:sp>
      <p:sp>
        <p:nvSpPr>
          <p:cNvPr id="5" name="Text 3"/>
          <p:cNvSpPr/>
          <p:nvPr/>
        </p:nvSpPr>
        <p:spPr>
          <a:xfrm>
            <a:off x="365760" y="594360"/>
            <a:ext cx="6400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🗣️  Chaque groupe partage ses résultats  •  15 min</a:t>
            </a:r>
            <a:endParaRPr lang="fr-FR" sz="1200" noProof="0" dirty="0"/>
          </a:p>
        </p:txBody>
      </p:sp>
      <p:sp>
        <p:nvSpPr>
          <p:cNvPr id="6" name="Shape 4"/>
          <p:cNvSpPr/>
          <p:nvPr/>
        </p:nvSpPr>
        <p:spPr>
          <a:xfrm>
            <a:off x="7772400" y="201168"/>
            <a:ext cx="1188720" cy="59436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Text 5"/>
          <p:cNvSpPr/>
          <p:nvPr/>
        </p:nvSpPr>
        <p:spPr>
          <a:xfrm>
            <a:off x="7772400" y="201168"/>
            <a:ext cx="1188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6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fr-FR" sz="1600" noProof="0" dirty="0"/>
          </a:p>
        </p:txBody>
      </p:sp>
      <p:sp>
        <p:nvSpPr>
          <p:cNvPr id="8" name="Shape 6"/>
          <p:cNvSpPr/>
          <p:nvPr/>
        </p:nvSpPr>
        <p:spPr>
          <a:xfrm>
            <a:off x="274320" y="1143000"/>
            <a:ext cx="4114800" cy="45720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9" name="Text 7"/>
          <p:cNvSpPr/>
          <p:nvPr/>
        </p:nvSpPr>
        <p:spPr>
          <a:xfrm>
            <a:off x="365760" y="114300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3 CONSEILS IMPORTANTS</a:t>
            </a:r>
            <a:endParaRPr lang="fr-FR" sz="1200" noProof="0" dirty="0"/>
          </a:p>
        </p:txBody>
      </p:sp>
      <p:sp>
        <p:nvSpPr>
          <p:cNvPr id="10" name="Shape 8"/>
          <p:cNvSpPr/>
          <p:nvPr/>
        </p:nvSpPr>
        <p:spPr>
          <a:xfrm>
            <a:off x="274320" y="1719072"/>
            <a:ext cx="4114800" cy="685800"/>
          </a:xfrm>
          <a:prstGeom prst="rect">
            <a:avLst/>
          </a:prstGeom>
          <a:solidFill>
            <a:srgbClr val="E8F5EE"/>
          </a:solidFill>
          <a:ln w="12700">
            <a:solidFill>
              <a:srgbClr val="1A6B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Text 9"/>
          <p:cNvSpPr/>
          <p:nvPr/>
        </p:nvSpPr>
        <p:spPr>
          <a:xfrm>
            <a:off x="457200" y="1810512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Sourire et se montrer disponible</a:t>
            </a:r>
            <a:endParaRPr lang="fr-FR" sz="1300" noProof="0" dirty="0"/>
          </a:p>
        </p:txBody>
      </p:sp>
      <p:sp>
        <p:nvSpPr>
          <p:cNvPr id="12" name="Shape 10"/>
          <p:cNvSpPr/>
          <p:nvPr/>
        </p:nvSpPr>
        <p:spPr>
          <a:xfrm>
            <a:off x="274320" y="2496312"/>
            <a:ext cx="4114800" cy="685800"/>
          </a:xfrm>
          <a:prstGeom prst="rect">
            <a:avLst/>
          </a:prstGeom>
          <a:solidFill>
            <a:srgbClr val="E8F5EE"/>
          </a:solidFill>
          <a:ln w="12700">
            <a:solidFill>
              <a:srgbClr val="1A6B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3" name="Text 11"/>
          <p:cNvSpPr/>
          <p:nvPr/>
        </p:nvSpPr>
        <p:spPr>
          <a:xfrm>
            <a:off x="457200" y="2587752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Parler clairement et simplement</a:t>
            </a:r>
            <a:endParaRPr lang="fr-FR" sz="1300" noProof="0" dirty="0"/>
          </a:p>
        </p:txBody>
      </p:sp>
      <p:sp>
        <p:nvSpPr>
          <p:cNvPr id="14" name="Shape 12"/>
          <p:cNvSpPr/>
          <p:nvPr/>
        </p:nvSpPr>
        <p:spPr>
          <a:xfrm>
            <a:off x="274320" y="3273552"/>
            <a:ext cx="4114800" cy="685800"/>
          </a:xfrm>
          <a:prstGeom prst="rect">
            <a:avLst/>
          </a:prstGeom>
          <a:solidFill>
            <a:srgbClr val="E8F5EE"/>
          </a:solidFill>
          <a:ln w="12700">
            <a:solidFill>
              <a:srgbClr val="1A6B3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5" name="Text 13"/>
          <p:cNvSpPr/>
          <p:nvPr/>
        </p:nvSpPr>
        <p:spPr>
          <a:xfrm>
            <a:off x="457200" y="3364992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Orienter vers un adulte si besoin</a:t>
            </a:r>
            <a:endParaRPr lang="fr-FR" sz="1300" noProof="0" dirty="0"/>
          </a:p>
        </p:txBody>
      </p:sp>
      <p:sp>
        <p:nvSpPr>
          <p:cNvPr id="16" name="Shape 14"/>
          <p:cNvSpPr/>
          <p:nvPr/>
        </p:nvSpPr>
        <p:spPr>
          <a:xfrm>
            <a:off x="4663440" y="1143000"/>
            <a:ext cx="4114800" cy="457200"/>
          </a:xfrm>
          <a:prstGeom prst="rect">
            <a:avLst/>
          </a:prstGeom>
          <a:solidFill>
            <a:srgbClr val="9B1C1C"/>
          </a:solidFill>
          <a:ln w="12700">
            <a:solidFill>
              <a:srgbClr val="9B1C1C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7" name="Text 15"/>
          <p:cNvSpPr/>
          <p:nvPr/>
        </p:nvSpPr>
        <p:spPr>
          <a:xfrm>
            <a:off x="4754880" y="1143000"/>
            <a:ext cx="3931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3 ERREURS À ÉVITER</a:t>
            </a:r>
            <a:endParaRPr lang="fr-FR" sz="1200" noProof="0" dirty="0"/>
          </a:p>
        </p:txBody>
      </p:sp>
      <p:sp>
        <p:nvSpPr>
          <p:cNvPr id="18" name="Shape 16"/>
          <p:cNvSpPr/>
          <p:nvPr/>
        </p:nvSpPr>
        <p:spPr>
          <a:xfrm>
            <a:off x="4663440" y="1719072"/>
            <a:ext cx="4114800" cy="685800"/>
          </a:xfrm>
          <a:prstGeom prst="rect">
            <a:avLst/>
          </a:prstGeom>
          <a:solidFill>
            <a:srgbClr val="FEF2F2"/>
          </a:solidFill>
          <a:ln w="12700">
            <a:solidFill>
              <a:srgbClr val="9B1C1C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9" name="Text 17"/>
          <p:cNvSpPr/>
          <p:nvPr/>
        </p:nvSpPr>
        <p:spPr>
          <a:xfrm>
            <a:off x="4846320" y="1810512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Ignorer une famille qui hésite</a:t>
            </a:r>
            <a:endParaRPr lang="fr-FR" sz="1300" noProof="0" dirty="0"/>
          </a:p>
        </p:txBody>
      </p:sp>
      <p:sp>
        <p:nvSpPr>
          <p:cNvPr id="20" name="Shape 18"/>
          <p:cNvSpPr/>
          <p:nvPr/>
        </p:nvSpPr>
        <p:spPr>
          <a:xfrm>
            <a:off x="4663440" y="2496312"/>
            <a:ext cx="4114800" cy="685800"/>
          </a:xfrm>
          <a:prstGeom prst="rect">
            <a:avLst/>
          </a:prstGeom>
          <a:solidFill>
            <a:srgbClr val="FEF2F2"/>
          </a:solidFill>
          <a:ln w="12700">
            <a:solidFill>
              <a:srgbClr val="9B1C1C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1" name="Text 19"/>
          <p:cNvSpPr/>
          <p:nvPr/>
        </p:nvSpPr>
        <p:spPr>
          <a:xfrm>
            <a:off x="4846320" y="2587752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Répondre sans savoir et inventer</a:t>
            </a:r>
            <a:endParaRPr lang="fr-FR" sz="1300" noProof="0" dirty="0"/>
          </a:p>
        </p:txBody>
      </p:sp>
      <p:sp>
        <p:nvSpPr>
          <p:cNvPr id="22" name="Shape 20"/>
          <p:cNvSpPr/>
          <p:nvPr/>
        </p:nvSpPr>
        <p:spPr>
          <a:xfrm>
            <a:off x="4663440" y="3273552"/>
            <a:ext cx="4114800" cy="685800"/>
          </a:xfrm>
          <a:prstGeom prst="rect">
            <a:avLst/>
          </a:prstGeom>
          <a:solidFill>
            <a:srgbClr val="FEF2F2"/>
          </a:solidFill>
          <a:ln w="12700">
            <a:solidFill>
              <a:srgbClr val="9B1C1C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3" name="Text 21"/>
          <p:cNvSpPr/>
          <p:nvPr/>
        </p:nvSpPr>
        <p:spPr>
          <a:xfrm>
            <a:off x="4846320" y="3364992"/>
            <a:ext cx="37490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Avoir une attitude désinvolte</a:t>
            </a:r>
            <a:endParaRPr lang="fr-FR" sz="1300" noProof="0" dirty="0"/>
          </a:p>
        </p:txBody>
      </p:sp>
      <p:sp>
        <p:nvSpPr>
          <p:cNvPr id="24" name="Shape 22"/>
          <p:cNvSpPr/>
          <p:nvPr/>
        </p:nvSpPr>
        <p:spPr>
          <a:xfrm>
            <a:off x="274320" y="4069080"/>
            <a:ext cx="8595360" cy="7772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5" name="Text 23"/>
          <p:cNvSpPr/>
          <p:nvPr/>
        </p:nvSpPr>
        <p:spPr>
          <a:xfrm>
            <a:off x="411480" y="4096512"/>
            <a:ext cx="8321040" cy="7223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🏆  OBJECTIF : Construire ensemble la Charte des Portes Ouvertes du lycée</a:t>
            </a:r>
            <a:endParaRPr lang="fr-FR" sz="1300" noProof="0" dirty="0"/>
          </a:p>
        </p:txBody>
      </p:sp>
    </p:spTree>
    <p:extLst>
      <p:ext uri="{BB962C8B-B14F-4D97-AF65-F5344CB8AC3E}">
        <p14:creationId xmlns:p14="http://schemas.microsoft.com/office/powerpoint/2010/main" val="28399664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65760" y="182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MOTS QUI FONT LA DIFFÉRENCE</a:t>
            </a:r>
            <a:endParaRPr lang="fr-FR" sz="2200" noProof="0" dirty="0"/>
          </a:p>
        </p:txBody>
      </p:sp>
      <p:sp>
        <p:nvSpPr>
          <p:cNvPr id="5" name="Shape 3"/>
          <p:cNvSpPr/>
          <p:nvPr/>
        </p:nvSpPr>
        <p:spPr>
          <a:xfrm>
            <a:off x="274320" y="1115568"/>
            <a:ext cx="4069080" cy="411480"/>
          </a:xfrm>
          <a:prstGeom prst="rect">
            <a:avLst/>
          </a:prstGeom>
          <a:solidFill>
            <a:srgbClr val="9B1C1C"/>
          </a:solidFill>
          <a:ln w="12700">
            <a:solidFill>
              <a:srgbClr val="9B1C1C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6" name="Text 4"/>
          <p:cNvSpPr/>
          <p:nvPr/>
        </p:nvSpPr>
        <p:spPr>
          <a:xfrm>
            <a:off x="274320" y="1115568"/>
            <a:ext cx="4069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4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À ÉVITER</a:t>
            </a:r>
            <a:endParaRPr lang="fr-FR" sz="1400" noProof="0" dirty="0"/>
          </a:p>
        </p:txBody>
      </p:sp>
      <p:sp>
        <p:nvSpPr>
          <p:cNvPr id="7" name="Shape 5"/>
          <p:cNvSpPr/>
          <p:nvPr/>
        </p:nvSpPr>
        <p:spPr>
          <a:xfrm>
            <a:off x="4800600" y="1115568"/>
            <a:ext cx="4069080" cy="41148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8" name="Text 6"/>
          <p:cNvSpPr/>
          <p:nvPr/>
        </p:nvSpPr>
        <p:spPr>
          <a:xfrm>
            <a:off x="4800600" y="1115568"/>
            <a:ext cx="4069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4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À PRIVILÉGIER</a:t>
            </a:r>
            <a:endParaRPr lang="fr-FR" sz="1400" noProof="0" dirty="0"/>
          </a:p>
        </p:txBody>
      </p:sp>
      <p:sp>
        <p:nvSpPr>
          <p:cNvPr id="9" name="Shape 7"/>
          <p:cNvSpPr/>
          <p:nvPr/>
        </p:nvSpPr>
        <p:spPr>
          <a:xfrm>
            <a:off x="274320" y="1664208"/>
            <a:ext cx="4069080" cy="7315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0" name="Text 8"/>
          <p:cNvSpPr/>
          <p:nvPr/>
        </p:nvSpPr>
        <p:spPr>
          <a:xfrm>
            <a:off x="411480" y="1755648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i="1" noProof="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Je sais pas »</a:t>
            </a:r>
            <a:endParaRPr lang="fr-FR" sz="1300" noProof="0" dirty="0"/>
          </a:p>
        </p:txBody>
      </p:sp>
      <p:sp>
        <p:nvSpPr>
          <p:cNvPr id="11" name="Shape 9"/>
          <p:cNvSpPr/>
          <p:nvPr/>
        </p:nvSpPr>
        <p:spPr>
          <a:xfrm>
            <a:off x="4800600" y="1664208"/>
            <a:ext cx="4069080" cy="731520"/>
          </a:xfrm>
          <a:prstGeom prst="rect">
            <a:avLst/>
          </a:prstGeom>
          <a:solidFill>
            <a:srgbClr val="E8F5EE"/>
          </a:solidFill>
          <a:ln w="12700">
            <a:solidFill>
              <a:srgbClr val="86EFAC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Text 10"/>
          <p:cNvSpPr/>
          <p:nvPr/>
        </p:nvSpPr>
        <p:spPr>
          <a:xfrm>
            <a:off x="4937760" y="1755648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300" noProof="0" dirty="0"/>
          </a:p>
        </p:txBody>
      </p:sp>
      <p:sp>
        <p:nvSpPr>
          <p:cNvPr id="13" name="Text 11"/>
          <p:cNvSpPr/>
          <p:nvPr/>
        </p:nvSpPr>
        <p:spPr>
          <a:xfrm>
            <a:off x="4251960" y="1865376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000" b="1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fr-FR" sz="2000" noProof="0" dirty="0"/>
          </a:p>
        </p:txBody>
      </p:sp>
      <p:sp>
        <p:nvSpPr>
          <p:cNvPr id="14" name="Shape 12"/>
          <p:cNvSpPr/>
          <p:nvPr/>
        </p:nvSpPr>
        <p:spPr>
          <a:xfrm>
            <a:off x="274320" y="2505456"/>
            <a:ext cx="4069080" cy="7315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5" name="Text 13"/>
          <p:cNvSpPr/>
          <p:nvPr/>
        </p:nvSpPr>
        <p:spPr>
          <a:xfrm>
            <a:off x="411480" y="2596896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i="1" noProof="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C'est nul ici »</a:t>
            </a:r>
            <a:endParaRPr lang="fr-FR" sz="1300" noProof="0" dirty="0"/>
          </a:p>
        </p:txBody>
      </p:sp>
      <p:sp>
        <p:nvSpPr>
          <p:cNvPr id="16" name="Shape 14"/>
          <p:cNvSpPr/>
          <p:nvPr/>
        </p:nvSpPr>
        <p:spPr>
          <a:xfrm>
            <a:off x="4800600" y="2505456"/>
            <a:ext cx="4069080" cy="731520"/>
          </a:xfrm>
          <a:prstGeom prst="rect">
            <a:avLst/>
          </a:prstGeom>
          <a:solidFill>
            <a:srgbClr val="E8F5EE"/>
          </a:solidFill>
          <a:ln w="12700">
            <a:solidFill>
              <a:srgbClr val="86EFAC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7" name="Text 15"/>
          <p:cNvSpPr/>
          <p:nvPr/>
        </p:nvSpPr>
        <p:spPr>
          <a:xfrm>
            <a:off x="4937760" y="2596896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300" noProof="0" dirty="0"/>
          </a:p>
        </p:txBody>
      </p:sp>
      <p:sp>
        <p:nvSpPr>
          <p:cNvPr id="18" name="Text 16"/>
          <p:cNvSpPr/>
          <p:nvPr/>
        </p:nvSpPr>
        <p:spPr>
          <a:xfrm>
            <a:off x="4251960" y="2706624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000" b="1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fr-FR" sz="2000" noProof="0" dirty="0"/>
          </a:p>
        </p:txBody>
      </p:sp>
      <p:sp>
        <p:nvSpPr>
          <p:cNvPr id="19" name="Shape 17"/>
          <p:cNvSpPr/>
          <p:nvPr/>
        </p:nvSpPr>
        <p:spPr>
          <a:xfrm>
            <a:off x="274320" y="3346704"/>
            <a:ext cx="4069080" cy="7315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0" name="Text 18"/>
          <p:cNvSpPr/>
          <p:nvPr/>
        </p:nvSpPr>
        <p:spPr>
          <a:xfrm>
            <a:off x="411480" y="3438144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i="1" noProof="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J'en ai marre de ce lycée »</a:t>
            </a:r>
            <a:endParaRPr lang="fr-FR" sz="1300" noProof="0" dirty="0"/>
          </a:p>
        </p:txBody>
      </p:sp>
      <p:sp>
        <p:nvSpPr>
          <p:cNvPr id="21" name="Shape 19"/>
          <p:cNvSpPr/>
          <p:nvPr/>
        </p:nvSpPr>
        <p:spPr>
          <a:xfrm>
            <a:off x="4800600" y="3346704"/>
            <a:ext cx="4069080" cy="731520"/>
          </a:xfrm>
          <a:prstGeom prst="rect">
            <a:avLst/>
          </a:prstGeom>
          <a:solidFill>
            <a:srgbClr val="E8F5EE"/>
          </a:solidFill>
          <a:ln w="12700">
            <a:solidFill>
              <a:srgbClr val="86EFAC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2" name="Text 20"/>
          <p:cNvSpPr/>
          <p:nvPr/>
        </p:nvSpPr>
        <p:spPr>
          <a:xfrm>
            <a:off x="4937760" y="3438144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300" noProof="0" dirty="0"/>
          </a:p>
        </p:txBody>
      </p:sp>
      <p:sp>
        <p:nvSpPr>
          <p:cNvPr id="23" name="Text 21"/>
          <p:cNvSpPr/>
          <p:nvPr/>
        </p:nvSpPr>
        <p:spPr>
          <a:xfrm>
            <a:off x="4251960" y="3547872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000" b="1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fr-FR" sz="2000" noProof="0" dirty="0"/>
          </a:p>
        </p:txBody>
      </p:sp>
      <p:sp>
        <p:nvSpPr>
          <p:cNvPr id="24" name="Shape 22"/>
          <p:cNvSpPr/>
          <p:nvPr/>
        </p:nvSpPr>
        <p:spPr>
          <a:xfrm>
            <a:off x="274320" y="4187952"/>
            <a:ext cx="4069080" cy="7315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5" name="Text 23"/>
          <p:cNvSpPr/>
          <p:nvPr/>
        </p:nvSpPr>
        <p:spPr>
          <a:xfrm>
            <a:off x="411480" y="4279392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i="1" noProof="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Regarder son téléphone</a:t>
            </a:r>
            <a:endParaRPr lang="fr-FR" sz="1300" noProof="0" dirty="0"/>
          </a:p>
        </p:txBody>
      </p:sp>
      <p:sp>
        <p:nvSpPr>
          <p:cNvPr id="26" name="Shape 24"/>
          <p:cNvSpPr/>
          <p:nvPr/>
        </p:nvSpPr>
        <p:spPr>
          <a:xfrm>
            <a:off x="4800600" y="4187952"/>
            <a:ext cx="4069080" cy="731520"/>
          </a:xfrm>
          <a:prstGeom prst="rect">
            <a:avLst/>
          </a:prstGeom>
          <a:solidFill>
            <a:srgbClr val="E8F5EE"/>
          </a:solidFill>
          <a:ln w="12700">
            <a:solidFill>
              <a:srgbClr val="86EFAC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7" name="Text 25"/>
          <p:cNvSpPr/>
          <p:nvPr/>
        </p:nvSpPr>
        <p:spPr>
          <a:xfrm>
            <a:off x="4937760" y="4279392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300" noProof="0" dirty="0"/>
          </a:p>
        </p:txBody>
      </p:sp>
      <p:sp>
        <p:nvSpPr>
          <p:cNvPr id="28" name="Text 26"/>
          <p:cNvSpPr/>
          <p:nvPr/>
        </p:nvSpPr>
        <p:spPr>
          <a:xfrm>
            <a:off x="4251960" y="4389120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000" b="1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fr-FR" sz="2000" noProof="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65760" y="18288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MOTS QUI FONT LA DIFFÉRENCE </a:t>
            </a:r>
            <a:r>
              <a:rPr lang="fr-FR" sz="2400" b="1" noProof="0" dirty="0">
                <a:solidFill>
                  <a:srgbClr val="FF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EXEMPLES CORRECTION</a:t>
            </a:r>
            <a:endParaRPr lang="fr-FR" sz="2200" noProof="0" dirty="0"/>
          </a:p>
        </p:txBody>
      </p:sp>
      <p:sp>
        <p:nvSpPr>
          <p:cNvPr id="5" name="Shape 3"/>
          <p:cNvSpPr/>
          <p:nvPr/>
        </p:nvSpPr>
        <p:spPr>
          <a:xfrm>
            <a:off x="274320" y="1115568"/>
            <a:ext cx="4069080" cy="411480"/>
          </a:xfrm>
          <a:prstGeom prst="rect">
            <a:avLst/>
          </a:prstGeom>
          <a:solidFill>
            <a:srgbClr val="9B1C1C"/>
          </a:solidFill>
          <a:ln w="12700">
            <a:solidFill>
              <a:srgbClr val="9B1C1C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6" name="Text 4"/>
          <p:cNvSpPr/>
          <p:nvPr/>
        </p:nvSpPr>
        <p:spPr>
          <a:xfrm>
            <a:off x="274320" y="1115568"/>
            <a:ext cx="4069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4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❌  À ÉVITER</a:t>
            </a:r>
            <a:endParaRPr lang="fr-FR" sz="1400" noProof="0" dirty="0"/>
          </a:p>
        </p:txBody>
      </p:sp>
      <p:sp>
        <p:nvSpPr>
          <p:cNvPr id="7" name="Shape 5"/>
          <p:cNvSpPr/>
          <p:nvPr/>
        </p:nvSpPr>
        <p:spPr>
          <a:xfrm>
            <a:off x="4800600" y="1115568"/>
            <a:ext cx="4069080" cy="411480"/>
          </a:xfrm>
          <a:prstGeom prst="rect">
            <a:avLst/>
          </a:prstGeom>
          <a:solidFill>
            <a:srgbClr val="1A6B3A"/>
          </a:solidFill>
          <a:ln w="12700">
            <a:solidFill>
              <a:srgbClr val="1A6B3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8" name="Text 6"/>
          <p:cNvSpPr/>
          <p:nvPr/>
        </p:nvSpPr>
        <p:spPr>
          <a:xfrm>
            <a:off x="4800600" y="1115568"/>
            <a:ext cx="40690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4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À PRIVILÉGIER</a:t>
            </a:r>
            <a:endParaRPr lang="fr-FR" sz="1400" noProof="0" dirty="0"/>
          </a:p>
        </p:txBody>
      </p:sp>
      <p:sp>
        <p:nvSpPr>
          <p:cNvPr id="9" name="Shape 7"/>
          <p:cNvSpPr/>
          <p:nvPr/>
        </p:nvSpPr>
        <p:spPr>
          <a:xfrm>
            <a:off x="274320" y="1664208"/>
            <a:ext cx="4069080" cy="7315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0" name="Text 8"/>
          <p:cNvSpPr/>
          <p:nvPr/>
        </p:nvSpPr>
        <p:spPr>
          <a:xfrm>
            <a:off x="411480" y="1755648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i="1" noProof="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Je sais pas »</a:t>
            </a:r>
            <a:endParaRPr lang="fr-FR" sz="1300" noProof="0" dirty="0"/>
          </a:p>
        </p:txBody>
      </p:sp>
      <p:sp>
        <p:nvSpPr>
          <p:cNvPr id="11" name="Shape 9"/>
          <p:cNvSpPr/>
          <p:nvPr/>
        </p:nvSpPr>
        <p:spPr>
          <a:xfrm>
            <a:off x="4800600" y="1664208"/>
            <a:ext cx="4069080" cy="731520"/>
          </a:xfrm>
          <a:prstGeom prst="rect">
            <a:avLst/>
          </a:prstGeom>
          <a:solidFill>
            <a:srgbClr val="E8F5EE"/>
          </a:solidFill>
          <a:ln w="12700">
            <a:solidFill>
              <a:srgbClr val="86EFAC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Text 10"/>
          <p:cNvSpPr/>
          <p:nvPr/>
        </p:nvSpPr>
        <p:spPr>
          <a:xfrm>
            <a:off x="4937760" y="1755648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453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Je vais me renseigner pour vous. »</a:t>
            </a:r>
            <a:endParaRPr lang="fr-FR" sz="1300" noProof="0" dirty="0"/>
          </a:p>
        </p:txBody>
      </p:sp>
      <p:sp>
        <p:nvSpPr>
          <p:cNvPr id="13" name="Text 11"/>
          <p:cNvSpPr/>
          <p:nvPr/>
        </p:nvSpPr>
        <p:spPr>
          <a:xfrm>
            <a:off x="4251960" y="1865376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000" b="1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fr-FR" sz="2000" noProof="0" dirty="0"/>
          </a:p>
        </p:txBody>
      </p:sp>
      <p:sp>
        <p:nvSpPr>
          <p:cNvPr id="14" name="Shape 12"/>
          <p:cNvSpPr/>
          <p:nvPr/>
        </p:nvSpPr>
        <p:spPr>
          <a:xfrm>
            <a:off x="274320" y="2505456"/>
            <a:ext cx="4069080" cy="7315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5" name="Text 13"/>
          <p:cNvSpPr/>
          <p:nvPr/>
        </p:nvSpPr>
        <p:spPr>
          <a:xfrm>
            <a:off x="411480" y="2596896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i="1" noProof="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C'est nul ici »</a:t>
            </a:r>
            <a:endParaRPr lang="fr-FR" sz="1300" noProof="0" dirty="0"/>
          </a:p>
        </p:txBody>
      </p:sp>
      <p:sp>
        <p:nvSpPr>
          <p:cNvPr id="16" name="Shape 14"/>
          <p:cNvSpPr/>
          <p:nvPr/>
        </p:nvSpPr>
        <p:spPr>
          <a:xfrm>
            <a:off x="4800600" y="2505456"/>
            <a:ext cx="4069080" cy="731520"/>
          </a:xfrm>
          <a:prstGeom prst="rect">
            <a:avLst/>
          </a:prstGeom>
          <a:solidFill>
            <a:srgbClr val="E8F5EE"/>
          </a:solidFill>
          <a:ln w="12700">
            <a:solidFill>
              <a:srgbClr val="86EFAC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7" name="Text 15"/>
          <p:cNvSpPr/>
          <p:nvPr/>
        </p:nvSpPr>
        <p:spPr>
          <a:xfrm>
            <a:off x="4937760" y="2596896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453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Cela dépend des goûts et du projet de votre enfant. »</a:t>
            </a:r>
            <a:endParaRPr lang="fr-FR" sz="1300" noProof="0" dirty="0"/>
          </a:p>
        </p:txBody>
      </p:sp>
      <p:sp>
        <p:nvSpPr>
          <p:cNvPr id="18" name="Text 16"/>
          <p:cNvSpPr/>
          <p:nvPr/>
        </p:nvSpPr>
        <p:spPr>
          <a:xfrm>
            <a:off x="4251960" y="2706624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000" b="1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fr-FR" sz="2000" noProof="0" dirty="0"/>
          </a:p>
        </p:txBody>
      </p:sp>
      <p:sp>
        <p:nvSpPr>
          <p:cNvPr id="19" name="Shape 17"/>
          <p:cNvSpPr/>
          <p:nvPr/>
        </p:nvSpPr>
        <p:spPr>
          <a:xfrm>
            <a:off x="274320" y="3346704"/>
            <a:ext cx="4069080" cy="7315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0" name="Text 18"/>
          <p:cNvSpPr/>
          <p:nvPr/>
        </p:nvSpPr>
        <p:spPr>
          <a:xfrm>
            <a:off x="411480" y="3438144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i="1" noProof="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« J'en ai marre de ce lycée »</a:t>
            </a:r>
            <a:endParaRPr lang="fr-FR" sz="1300" noProof="0" dirty="0"/>
          </a:p>
        </p:txBody>
      </p:sp>
      <p:sp>
        <p:nvSpPr>
          <p:cNvPr id="21" name="Shape 19"/>
          <p:cNvSpPr/>
          <p:nvPr/>
        </p:nvSpPr>
        <p:spPr>
          <a:xfrm>
            <a:off x="4800600" y="3346704"/>
            <a:ext cx="4069080" cy="731520"/>
          </a:xfrm>
          <a:prstGeom prst="rect">
            <a:avLst/>
          </a:prstGeom>
          <a:solidFill>
            <a:srgbClr val="E8F5EE"/>
          </a:solidFill>
          <a:ln w="12700">
            <a:solidFill>
              <a:srgbClr val="86EFAC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2" name="Text 20"/>
          <p:cNvSpPr/>
          <p:nvPr/>
        </p:nvSpPr>
        <p:spPr>
          <a:xfrm>
            <a:off x="4937760" y="3438144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453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Garder une posture professionnelle en toutes circonstances.</a:t>
            </a:r>
            <a:endParaRPr lang="fr-FR" sz="1300" noProof="0" dirty="0"/>
          </a:p>
        </p:txBody>
      </p:sp>
      <p:sp>
        <p:nvSpPr>
          <p:cNvPr id="23" name="Text 21"/>
          <p:cNvSpPr/>
          <p:nvPr/>
        </p:nvSpPr>
        <p:spPr>
          <a:xfrm>
            <a:off x="4251960" y="3547872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000" b="1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fr-FR" sz="2000" noProof="0" dirty="0"/>
          </a:p>
        </p:txBody>
      </p:sp>
      <p:sp>
        <p:nvSpPr>
          <p:cNvPr id="24" name="Shape 22"/>
          <p:cNvSpPr/>
          <p:nvPr/>
        </p:nvSpPr>
        <p:spPr>
          <a:xfrm>
            <a:off x="274320" y="4187952"/>
            <a:ext cx="4069080" cy="731520"/>
          </a:xfrm>
          <a:prstGeom prst="rect">
            <a:avLst/>
          </a:prstGeom>
          <a:solidFill>
            <a:srgbClr val="FEF2F2"/>
          </a:solidFill>
          <a:ln w="12700">
            <a:solidFill>
              <a:srgbClr val="FECAC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5" name="Text 23"/>
          <p:cNvSpPr/>
          <p:nvPr/>
        </p:nvSpPr>
        <p:spPr>
          <a:xfrm>
            <a:off x="411480" y="4279392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i="1" noProof="0" dirty="0">
                <a:solidFill>
                  <a:srgbClr val="7F1D1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Regarder son téléphone</a:t>
            </a:r>
            <a:endParaRPr lang="fr-FR" sz="1300" noProof="0" dirty="0"/>
          </a:p>
        </p:txBody>
      </p:sp>
      <p:sp>
        <p:nvSpPr>
          <p:cNvPr id="26" name="Shape 24"/>
          <p:cNvSpPr/>
          <p:nvPr/>
        </p:nvSpPr>
        <p:spPr>
          <a:xfrm>
            <a:off x="4800600" y="4187952"/>
            <a:ext cx="4069080" cy="731520"/>
          </a:xfrm>
          <a:prstGeom prst="rect">
            <a:avLst/>
          </a:prstGeom>
          <a:solidFill>
            <a:srgbClr val="E8F5EE"/>
          </a:solidFill>
          <a:ln w="12700">
            <a:solidFill>
              <a:srgbClr val="86EFAC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7" name="Text 25"/>
          <p:cNvSpPr/>
          <p:nvPr/>
        </p:nvSpPr>
        <p:spPr>
          <a:xfrm>
            <a:off x="4937760" y="4279392"/>
            <a:ext cx="379476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453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Rester attentif(</a:t>
            </a:r>
            <a:r>
              <a:rPr lang="fr-FR" sz="1300" noProof="0" dirty="0" err="1">
                <a:solidFill>
                  <a:srgbClr val="1453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</a:t>
            </a:r>
            <a:r>
              <a:rPr lang="fr-FR" sz="1300" noProof="0" dirty="0">
                <a:solidFill>
                  <a:srgbClr val="1453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 et disponible pour les visiteurs.</a:t>
            </a:r>
            <a:endParaRPr lang="fr-FR" sz="1300" noProof="0" dirty="0"/>
          </a:p>
        </p:txBody>
      </p:sp>
      <p:sp>
        <p:nvSpPr>
          <p:cNvPr id="28" name="Text 26"/>
          <p:cNvSpPr/>
          <p:nvPr/>
        </p:nvSpPr>
        <p:spPr>
          <a:xfrm>
            <a:off x="4251960" y="4389120"/>
            <a:ext cx="6400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000" b="1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fr-FR" sz="2000" noProof="0" dirty="0"/>
          </a:p>
        </p:txBody>
      </p:sp>
    </p:spTree>
    <p:extLst>
      <p:ext uri="{BB962C8B-B14F-4D97-AF65-F5344CB8AC3E}">
        <p14:creationId xmlns:p14="http://schemas.microsoft.com/office/powerpoint/2010/main" val="37996866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4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RÉPARTITION DES RÔLES</a:t>
            </a:r>
            <a:endParaRPr lang="fr-FR" sz="2400" noProof="0" dirty="0"/>
          </a:p>
        </p:txBody>
      </p:sp>
      <p:sp>
        <p:nvSpPr>
          <p:cNvPr id="5" name="Text 3"/>
          <p:cNvSpPr/>
          <p:nvPr/>
        </p:nvSpPr>
        <p:spPr>
          <a:xfrm>
            <a:off x="365760" y="594360"/>
            <a:ext cx="6858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👤  Chaque élève repart avec une mission claire  •  5 min</a:t>
            </a:r>
            <a:endParaRPr lang="fr-FR" sz="1200" noProof="0" dirty="0"/>
          </a:p>
        </p:txBody>
      </p:sp>
      <p:sp>
        <p:nvSpPr>
          <p:cNvPr id="6" name="Shape 4"/>
          <p:cNvSpPr/>
          <p:nvPr/>
        </p:nvSpPr>
        <p:spPr>
          <a:xfrm>
            <a:off x="7772400" y="201168"/>
            <a:ext cx="1188720" cy="59436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Text 5"/>
          <p:cNvSpPr/>
          <p:nvPr/>
        </p:nvSpPr>
        <p:spPr>
          <a:xfrm>
            <a:off x="7772400" y="201168"/>
            <a:ext cx="1188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6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min</a:t>
            </a:r>
            <a:endParaRPr lang="fr-FR" sz="1600" noProof="0" dirty="0"/>
          </a:p>
        </p:txBody>
      </p:sp>
      <p:sp>
        <p:nvSpPr>
          <p:cNvPr id="8" name="Shape 6"/>
          <p:cNvSpPr/>
          <p:nvPr/>
        </p:nvSpPr>
        <p:spPr>
          <a:xfrm>
            <a:off x="274320" y="1170432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9" name="Shape 7"/>
          <p:cNvSpPr/>
          <p:nvPr/>
        </p:nvSpPr>
        <p:spPr>
          <a:xfrm>
            <a:off x="274320" y="1170432"/>
            <a:ext cx="91440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0" name="Text 8"/>
          <p:cNvSpPr/>
          <p:nvPr/>
        </p:nvSpPr>
        <p:spPr>
          <a:xfrm>
            <a:off x="438912" y="137160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6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🚪</a:t>
            </a:r>
            <a:endParaRPr lang="fr-FR" sz="2600" noProof="0" dirty="0"/>
          </a:p>
        </p:txBody>
      </p:sp>
      <p:sp>
        <p:nvSpPr>
          <p:cNvPr id="11" name="Text 9"/>
          <p:cNvSpPr/>
          <p:nvPr/>
        </p:nvSpPr>
        <p:spPr>
          <a:xfrm>
            <a:off x="1097280" y="1261872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b="1" noProof="0" dirty="0">
                <a:solidFill>
                  <a:srgbClr val="1A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Accueil entrée</a:t>
            </a:r>
            <a:endParaRPr lang="fr-FR" sz="1300" noProof="0" dirty="0"/>
          </a:p>
        </p:txBody>
      </p:sp>
      <p:sp>
        <p:nvSpPr>
          <p:cNvPr id="12" name="Text 10"/>
          <p:cNvSpPr/>
          <p:nvPr/>
        </p:nvSpPr>
        <p:spPr>
          <a:xfrm>
            <a:off x="1097280" y="1627632"/>
            <a:ext cx="3108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100" noProof="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Accueillir et orienter les premiers visiteurs dès l'entrée du lycée.</a:t>
            </a:r>
            <a:endParaRPr lang="fr-FR" sz="1100" noProof="0" dirty="0"/>
          </a:p>
        </p:txBody>
      </p:sp>
      <p:sp>
        <p:nvSpPr>
          <p:cNvPr id="13" name="Shape 11"/>
          <p:cNvSpPr/>
          <p:nvPr/>
        </p:nvSpPr>
        <p:spPr>
          <a:xfrm>
            <a:off x="4663440" y="1170432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4" name="Shape 12"/>
          <p:cNvSpPr/>
          <p:nvPr/>
        </p:nvSpPr>
        <p:spPr>
          <a:xfrm>
            <a:off x="4663440" y="1170432"/>
            <a:ext cx="91440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5" name="Text 13"/>
          <p:cNvSpPr/>
          <p:nvPr/>
        </p:nvSpPr>
        <p:spPr>
          <a:xfrm>
            <a:off x="4828032" y="137160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6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🧭</a:t>
            </a:r>
            <a:endParaRPr lang="fr-FR" sz="2600" noProof="0" dirty="0"/>
          </a:p>
        </p:txBody>
      </p:sp>
      <p:sp>
        <p:nvSpPr>
          <p:cNvPr id="16" name="Text 14"/>
          <p:cNvSpPr/>
          <p:nvPr/>
        </p:nvSpPr>
        <p:spPr>
          <a:xfrm>
            <a:off x="5486400" y="1261872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b="1" noProof="0" dirty="0">
                <a:solidFill>
                  <a:srgbClr val="1A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Accompagnement</a:t>
            </a:r>
            <a:endParaRPr lang="fr-FR" sz="1300" noProof="0" dirty="0"/>
          </a:p>
        </p:txBody>
      </p:sp>
      <p:sp>
        <p:nvSpPr>
          <p:cNvPr id="17" name="Text 15"/>
          <p:cNvSpPr/>
          <p:nvPr/>
        </p:nvSpPr>
        <p:spPr>
          <a:xfrm>
            <a:off x="5486400" y="1627632"/>
            <a:ext cx="3108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100" noProof="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Guider les familles dans les espaces et répondre à leurs questions.</a:t>
            </a:r>
            <a:endParaRPr lang="fr-FR" sz="1100" noProof="0" dirty="0"/>
          </a:p>
        </p:txBody>
      </p:sp>
      <p:sp>
        <p:nvSpPr>
          <p:cNvPr id="18" name="Shape 16"/>
          <p:cNvSpPr/>
          <p:nvPr/>
        </p:nvSpPr>
        <p:spPr>
          <a:xfrm>
            <a:off x="274320" y="2359152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9" name="Shape 17"/>
          <p:cNvSpPr/>
          <p:nvPr/>
        </p:nvSpPr>
        <p:spPr>
          <a:xfrm>
            <a:off x="274320" y="2359152"/>
            <a:ext cx="91440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0" name="Text 18"/>
          <p:cNvSpPr/>
          <p:nvPr/>
        </p:nvSpPr>
        <p:spPr>
          <a:xfrm>
            <a:off x="438912" y="256032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6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🎙️</a:t>
            </a:r>
            <a:endParaRPr lang="fr-FR" sz="2600" noProof="0" dirty="0"/>
          </a:p>
        </p:txBody>
      </p:sp>
      <p:sp>
        <p:nvSpPr>
          <p:cNvPr id="21" name="Text 19"/>
          <p:cNvSpPr/>
          <p:nvPr/>
        </p:nvSpPr>
        <p:spPr>
          <a:xfrm>
            <a:off x="1097280" y="2450592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b="1" noProof="0" dirty="0">
                <a:solidFill>
                  <a:srgbClr val="1A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Présentation ateliers</a:t>
            </a:r>
            <a:endParaRPr lang="fr-FR" sz="1300" noProof="0" dirty="0"/>
          </a:p>
        </p:txBody>
      </p:sp>
      <p:sp>
        <p:nvSpPr>
          <p:cNvPr id="22" name="Text 20"/>
          <p:cNvSpPr/>
          <p:nvPr/>
        </p:nvSpPr>
        <p:spPr>
          <a:xfrm>
            <a:off x="1097280" y="2816352"/>
            <a:ext cx="3108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100" noProof="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Présenter la filière, les projets et les travaux d'élèves.</a:t>
            </a:r>
            <a:endParaRPr lang="fr-FR" sz="1100" noProof="0" dirty="0"/>
          </a:p>
        </p:txBody>
      </p:sp>
      <p:sp>
        <p:nvSpPr>
          <p:cNvPr id="23" name="Shape 21"/>
          <p:cNvSpPr/>
          <p:nvPr/>
        </p:nvSpPr>
        <p:spPr>
          <a:xfrm>
            <a:off x="4663440" y="2359152"/>
            <a:ext cx="411480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4" name="Shape 22"/>
          <p:cNvSpPr/>
          <p:nvPr/>
        </p:nvSpPr>
        <p:spPr>
          <a:xfrm>
            <a:off x="4663440" y="2359152"/>
            <a:ext cx="91440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5" name="Text 23"/>
          <p:cNvSpPr/>
          <p:nvPr/>
        </p:nvSpPr>
        <p:spPr>
          <a:xfrm>
            <a:off x="4828032" y="256032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6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🔧</a:t>
            </a:r>
            <a:endParaRPr lang="fr-FR" sz="2600" noProof="0" dirty="0"/>
          </a:p>
        </p:txBody>
      </p:sp>
      <p:sp>
        <p:nvSpPr>
          <p:cNvPr id="26" name="Text 24"/>
          <p:cNvSpPr/>
          <p:nvPr/>
        </p:nvSpPr>
        <p:spPr>
          <a:xfrm>
            <a:off x="5486400" y="2450592"/>
            <a:ext cx="31089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b="1" noProof="0" dirty="0">
                <a:solidFill>
                  <a:srgbClr val="1A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Aide logistique</a:t>
            </a:r>
            <a:endParaRPr lang="fr-FR" sz="1300" noProof="0" dirty="0"/>
          </a:p>
        </p:txBody>
      </p:sp>
      <p:sp>
        <p:nvSpPr>
          <p:cNvPr id="27" name="Text 25"/>
          <p:cNvSpPr/>
          <p:nvPr/>
        </p:nvSpPr>
        <p:spPr>
          <a:xfrm>
            <a:off x="5486400" y="2816352"/>
            <a:ext cx="310896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100" noProof="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Assurer le bon déroulement matériel de la journée.</a:t>
            </a:r>
            <a:endParaRPr lang="fr-FR" sz="1100" noProof="0" dirty="0"/>
          </a:p>
        </p:txBody>
      </p:sp>
      <p:sp>
        <p:nvSpPr>
          <p:cNvPr id="28" name="Shape 26"/>
          <p:cNvSpPr/>
          <p:nvPr/>
        </p:nvSpPr>
        <p:spPr>
          <a:xfrm>
            <a:off x="274320" y="4005072"/>
            <a:ext cx="8595360" cy="10058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9" name="Shape 27"/>
          <p:cNvSpPr/>
          <p:nvPr/>
        </p:nvSpPr>
        <p:spPr>
          <a:xfrm>
            <a:off x="274320" y="4005072"/>
            <a:ext cx="91440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0" name="Text 28"/>
          <p:cNvSpPr/>
          <p:nvPr/>
        </p:nvSpPr>
        <p:spPr>
          <a:xfrm>
            <a:off x="438912" y="420624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6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🧹</a:t>
            </a:r>
            <a:endParaRPr lang="fr-FR" sz="2600" noProof="0" dirty="0"/>
          </a:p>
        </p:txBody>
      </p:sp>
      <p:sp>
        <p:nvSpPr>
          <p:cNvPr id="31" name="Text 29"/>
          <p:cNvSpPr/>
          <p:nvPr/>
        </p:nvSpPr>
        <p:spPr>
          <a:xfrm>
            <a:off x="1097280" y="4096512"/>
            <a:ext cx="75895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b="1" noProof="0" dirty="0">
                <a:solidFill>
                  <a:srgbClr val="1A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Rangement / </a:t>
            </a:r>
            <a:r>
              <a:rPr lang="fr-FR" sz="1300" b="1" noProof="0" dirty="0" err="1">
                <a:solidFill>
                  <a:srgbClr val="1A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Prép</a:t>
            </a:r>
            <a:r>
              <a:rPr lang="fr-FR" sz="1300" b="1" noProof="0" dirty="0">
                <a:solidFill>
                  <a:srgbClr val="1A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.</a:t>
            </a:r>
            <a:endParaRPr lang="fr-FR" sz="1300" noProof="0" dirty="0"/>
          </a:p>
        </p:txBody>
      </p:sp>
      <p:sp>
        <p:nvSpPr>
          <p:cNvPr id="32" name="Text 30"/>
          <p:cNvSpPr/>
          <p:nvPr/>
        </p:nvSpPr>
        <p:spPr>
          <a:xfrm>
            <a:off x="1097280" y="4462272"/>
            <a:ext cx="75895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100" noProof="0" dirty="0">
                <a:solidFill>
                  <a:srgbClr val="6B7A8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Préparer les espaces avant et remettre en ordre après la visite.</a:t>
            </a:r>
            <a:endParaRPr lang="fr-FR" sz="1100" noProof="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A355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01168" cy="514350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6583680" y="-731520"/>
            <a:ext cx="3657600" cy="3657600"/>
          </a:xfrm>
          <a:prstGeom prst="ellipse">
            <a:avLst/>
          </a:prstGeom>
          <a:solidFill>
            <a:srgbClr val="2563A8">
              <a:alpha val="30000"/>
            </a:srgbClr>
          </a:solidFill>
          <a:ln w="12700">
            <a:solidFill>
              <a:srgbClr val="2563A8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Shape 2"/>
          <p:cNvSpPr/>
          <p:nvPr/>
        </p:nvSpPr>
        <p:spPr>
          <a:xfrm>
            <a:off x="7772400" y="3474720"/>
            <a:ext cx="1828800" cy="1828800"/>
          </a:xfrm>
          <a:prstGeom prst="ellipse">
            <a:avLst/>
          </a:prstGeom>
          <a:solidFill>
            <a:srgbClr val="E8722A">
              <a:alpha val="20000"/>
            </a:srgbClr>
          </a:solidFill>
          <a:ln w="12700">
            <a:solidFill>
              <a:srgbClr val="E8722A">
                <a:alpha val="20000"/>
              </a:srgbClr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5" name="Text 3"/>
          <p:cNvSpPr/>
          <p:nvPr/>
        </p:nvSpPr>
        <p:spPr>
          <a:xfrm>
            <a:off x="502920" y="914400"/>
            <a:ext cx="77724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36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VOUS ÊTES PRÊTS ! 🎉</a:t>
            </a:r>
            <a:endParaRPr lang="fr-FR" sz="3600" noProof="0" dirty="0"/>
          </a:p>
        </p:txBody>
      </p:sp>
      <p:sp>
        <p:nvSpPr>
          <p:cNvPr id="6" name="Text 4"/>
          <p:cNvSpPr/>
          <p:nvPr/>
        </p:nvSpPr>
        <p:spPr>
          <a:xfrm>
            <a:off x="502920" y="1965960"/>
            <a:ext cx="68580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600" i="1" noProof="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 lycée vous fait confiance pour représenter</a:t>
            </a:r>
            <a:endParaRPr lang="fr-FR" sz="1600" noProof="0" dirty="0"/>
          </a:p>
          <a:p>
            <a:pPr marL="0" indent="0" algn="l">
              <a:buNone/>
            </a:pPr>
            <a:r>
              <a:rPr lang="fr-FR" sz="1600" i="1" noProof="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votre filière avec fierté et professionnalisme.</a:t>
            </a:r>
            <a:endParaRPr lang="fr-FR" sz="1600" noProof="0" dirty="0"/>
          </a:p>
        </p:txBody>
      </p:sp>
      <p:sp>
        <p:nvSpPr>
          <p:cNvPr id="7" name="Shape 5"/>
          <p:cNvSpPr/>
          <p:nvPr/>
        </p:nvSpPr>
        <p:spPr>
          <a:xfrm>
            <a:off x="502920" y="3063240"/>
            <a:ext cx="4114800" cy="36576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8" name="Text 6"/>
          <p:cNvSpPr/>
          <p:nvPr/>
        </p:nvSpPr>
        <p:spPr>
          <a:xfrm>
            <a:off x="502920" y="3291840"/>
            <a:ext cx="6400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800" b="1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Bonne journée Portes Ouvertes !</a:t>
            </a:r>
            <a:endParaRPr lang="fr-FR" sz="1800" noProof="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65760" y="201168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4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OBJECTIFS DE LA SÉANCE</a:t>
            </a:r>
            <a:endParaRPr lang="fr-FR" sz="2400" noProof="0" dirty="0"/>
          </a:p>
        </p:txBody>
      </p:sp>
      <p:sp>
        <p:nvSpPr>
          <p:cNvPr id="5" name="Shape 3"/>
          <p:cNvSpPr/>
          <p:nvPr/>
        </p:nvSpPr>
        <p:spPr>
          <a:xfrm>
            <a:off x="274320" y="1234440"/>
            <a:ext cx="30632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6" name="Shape 4"/>
          <p:cNvSpPr/>
          <p:nvPr/>
        </p:nvSpPr>
        <p:spPr>
          <a:xfrm>
            <a:off x="274320" y="1234440"/>
            <a:ext cx="91440" cy="86868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Text 5"/>
          <p:cNvSpPr/>
          <p:nvPr/>
        </p:nvSpPr>
        <p:spPr>
          <a:xfrm>
            <a:off x="438912" y="13990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2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👋</a:t>
            </a:r>
            <a:endParaRPr lang="fr-FR" sz="2200" noProof="0" dirty="0"/>
          </a:p>
        </p:txBody>
      </p:sp>
      <p:sp>
        <p:nvSpPr>
          <p:cNvPr id="8" name="Text 6"/>
          <p:cNvSpPr/>
          <p:nvPr/>
        </p:nvSpPr>
        <p:spPr>
          <a:xfrm>
            <a:off x="960120" y="1344168"/>
            <a:ext cx="2286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Accueillir les familles</a:t>
            </a:r>
            <a:endParaRPr lang="fr-FR" sz="1300" noProof="0" dirty="0"/>
          </a:p>
        </p:txBody>
      </p:sp>
      <p:sp>
        <p:nvSpPr>
          <p:cNvPr id="9" name="Shape 7"/>
          <p:cNvSpPr/>
          <p:nvPr/>
        </p:nvSpPr>
        <p:spPr>
          <a:xfrm>
            <a:off x="3520440" y="1234440"/>
            <a:ext cx="30632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0" name="Shape 8"/>
          <p:cNvSpPr/>
          <p:nvPr/>
        </p:nvSpPr>
        <p:spPr>
          <a:xfrm>
            <a:off x="3520440" y="1234440"/>
            <a:ext cx="91440" cy="86868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Text 9"/>
          <p:cNvSpPr/>
          <p:nvPr/>
        </p:nvSpPr>
        <p:spPr>
          <a:xfrm>
            <a:off x="3685032" y="13990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2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🎙️</a:t>
            </a:r>
            <a:endParaRPr lang="fr-FR" sz="2200" noProof="0" dirty="0"/>
          </a:p>
        </p:txBody>
      </p:sp>
      <p:sp>
        <p:nvSpPr>
          <p:cNvPr id="12" name="Text 10"/>
          <p:cNvSpPr/>
          <p:nvPr/>
        </p:nvSpPr>
        <p:spPr>
          <a:xfrm>
            <a:off x="4206240" y="1344168"/>
            <a:ext cx="2286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Présenter la filière et l'établissement</a:t>
            </a:r>
            <a:endParaRPr lang="fr-FR" sz="1300" noProof="0" dirty="0"/>
          </a:p>
        </p:txBody>
      </p:sp>
      <p:sp>
        <p:nvSpPr>
          <p:cNvPr id="13" name="Shape 11"/>
          <p:cNvSpPr/>
          <p:nvPr/>
        </p:nvSpPr>
        <p:spPr>
          <a:xfrm>
            <a:off x="274320" y="2350008"/>
            <a:ext cx="30632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4" name="Shape 12"/>
          <p:cNvSpPr/>
          <p:nvPr/>
        </p:nvSpPr>
        <p:spPr>
          <a:xfrm>
            <a:off x="274320" y="2350008"/>
            <a:ext cx="91440" cy="86868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5" name="Text 13"/>
          <p:cNvSpPr/>
          <p:nvPr/>
        </p:nvSpPr>
        <p:spPr>
          <a:xfrm>
            <a:off x="438912" y="25146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2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💬</a:t>
            </a:r>
            <a:endParaRPr lang="fr-FR" sz="2200" noProof="0" dirty="0"/>
          </a:p>
        </p:txBody>
      </p:sp>
      <p:sp>
        <p:nvSpPr>
          <p:cNvPr id="16" name="Text 14"/>
          <p:cNvSpPr/>
          <p:nvPr/>
        </p:nvSpPr>
        <p:spPr>
          <a:xfrm>
            <a:off x="960120" y="2459736"/>
            <a:ext cx="2286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Répondre aux questions simples</a:t>
            </a:r>
            <a:endParaRPr lang="fr-FR" sz="1300" noProof="0" dirty="0"/>
          </a:p>
        </p:txBody>
      </p:sp>
      <p:sp>
        <p:nvSpPr>
          <p:cNvPr id="17" name="Shape 15"/>
          <p:cNvSpPr/>
          <p:nvPr/>
        </p:nvSpPr>
        <p:spPr>
          <a:xfrm>
            <a:off x="3520440" y="2350008"/>
            <a:ext cx="30632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8" name="Shape 16"/>
          <p:cNvSpPr/>
          <p:nvPr/>
        </p:nvSpPr>
        <p:spPr>
          <a:xfrm>
            <a:off x="3520440" y="2350008"/>
            <a:ext cx="91440" cy="86868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9" name="Text 17"/>
          <p:cNvSpPr/>
          <p:nvPr/>
        </p:nvSpPr>
        <p:spPr>
          <a:xfrm>
            <a:off x="3685032" y="25146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2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🤝</a:t>
            </a:r>
            <a:endParaRPr lang="fr-FR" sz="2200" noProof="0" dirty="0"/>
          </a:p>
        </p:txBody>
      </p:sp>
      <p:sp>
        <p:nvSpPr>
          <p:cNvPr id="20" name="Text 18"/>
          <p:cNvSpPr/>
          <p:nvPr/>
        </p:nvSpPr>
        <p:spPr>
          <a:xfrm>
            <a:off x="4206240" y="2459736"/>
            <a:ext cx="2286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Adopter une posture professionnelle</a:t>
            </a:r>
            <a:endParaRPr lang="fr-FR" sz="1300" noProof="0" dirty="0"/>
          </a:p>
        </p:txBody>
      </p:sp>
      <p:sp>
        <p:nvSpPr>
          <p:cNvPr id="21" name="Shape 19"/>
          <p:cNvSpPr/>
          <p:nvPr/>
        </p:nvSpPr>
        <p:spPr>
          <a:xfrm>
            <a:off x="274320" y="3465576"/>
            <a:ext cx="3063240" cy="86868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2" name="Shape 20"/>
          <p:cNvSpPr/>
          <p:nvPr/>
        </p:nvSpPr>
        <p:spPr>
          <a:xfrm>
            <a:off x="274320" y="3465576"/>
            <a:ext cx="91440" cy="86868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3" name="Text 21"/>
          <p:cNvSpPr/>
          <p:nvPr/>
        </p:nvSpPr>
        <p:spPr>
          <a:xfrm>
            <a:off x="438912" y="363016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2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✅</a:t>
            </a:r>
            <a:endParaRPr lang="fr-FR" sz="2200" noProof="0" dirty="0"/>
          </a:p>
        </p:txBody>
      </p:sp>
      <p:sp>
        <p:nvSpPr>
          <p:cNvPr id="24" name="Text 22"/>
          <p:cNvSpPr/>
          <p:nvPr/>
        </p:nvSpPr>
        <p:spPr>
          <a:xfrm>
            <a:off x="960120" y="3575304"/>
            <a:ext cx="22860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Préparer un espace d'accueil propre et organisé</a:t>
            </a:r>
            <a:endParaRPr lang="fr-FR" sz="1300" noProof="0" dirty="0"/>
          </a:p>
        </p:txBody>
      </p:sp>
      <p:sp>
        <p:nvSpPr>
          <p:cNvPr id="25" name="Shape 23"/>
          <p:cNvSpPr/>
          <p:nvPr/>
        </p:nvSpPr>
        <p:spPr>
          <a:xfrm>
            <a:off x="6766560" y="1234440"/>
            <a:ext cx="2103120" cy="32918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6" name="Text 24"/>
          <p:cNvSpPr/>
          <p:nvPr/>
        </p:nvSpPr>
        <p:spPr>
          <a:xfrm>
            <a:off x="6903720" y="1554480"/>
            <a:ext cx="182880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200" i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À la fin de cette séance, vous serez prêts à représenter le  lycée avec fierté et professionnalisme.</a:t>
            </a:r>
            <a:endParaRPr lang="fr-FR" sz="1200" noProof="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4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LANCEMENT</a:t>
            </a:r>
            <a:endParaRPr lang="fr-FR" sz="2400" noProof="0" dirty="0"/>
          </a:p>
        </p:txBody>
      </p:sp>
      <p:sp>
        <p:nvSpPr>
          <p:cNvPr id="5" name="Text 3"/>
          <p:cNvSpPr/>
          <p:nvPr/>
        </p:nvSpPr>
        <p:spPr>
          <a:xfrm>
            <a:off x="365760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Pourquoi les Portes Ouvertes ?</a:t>
            </a:r>
            <a:endParaRPr lang="fr-FR" sz="1300" noProof="0" dirty="0"/>
          </a:p>
        </p:txBody>
      </p:sp>
      <p:sp>
        <p:nvSpPr>
          <p:cNvPr id="6" name="Shape 4"/>
          <p:cNvSpPr/>
          <p:nvPr/>
        </p:nvSpPr>
        <p:spPr>
          <a:xfrm>
            <a:off x="7772400" y="201168"/>
            <a:ext cx="1188720" cy="59436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Text 5"/>
          <p:cNvSpPr/>
          <p:nvPr/>
        </p:nvSpPr>
        <p:spPr>
          <a:xfrm>
            <a:off x="7772400" y="201168"/>
            <a:ext cx="1188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6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fr-FR" sz="1600" noProof="0" dirty="0"/>
          </a:p>
        </p:txBody>
      </p:sp>
      <p:sp>
        <p:nvSpPr>
          <p:cNvPr id="8" name="Text 6"/>
          <p:cNvSpPr/>
          <p:nvPr/>
        </p:nvSpPr>
        <p:spPr>
          <a:xfrm>
            <a:off x="365760" y="1143000"/>
            <a:ext cx="5943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400" b="1" noProof="0" dirty="0">
                <a:solidFill>
                  <a:srgbClr val="1A355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à débattre en classe :</a:t>
            </a:r>
            <a:endParaRPr lang="fr-FR" sz="1400" noProof="0" dirty="0"/>
          </a:p>
        </p:txBody>
      </p:sp>
      <p:sp>
        <p:nvSpPr>
          <p:cNvPr id="9" name="Shape 7"/>
          <p:cNvSpPr/>
          <p:nvPr/>
        </p:nvSpPr>
        <p:spPr>
          <a:xfrm>
            <a:off x="320040" y="1645920"/>
            <a:ext cx="61264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0" name="Shape 8"/>
          <p:cNvSpPr/>
          <p:nvPr/>
        </p:nvSpPr>
        <p:spPr>
          <a:xfrm>
            <a:off x="384048" y="1810512"/>
            <a:ext cx="320040" cy="32004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Text 9"/>
          <p:cNvSpPr/>
          <p:nvPr/>
        </p:nvSpPr>
        <p:spPr>
          <a:xfrm>
            <a:off x="384048" y="181051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fr-FR" sz="1200" noProof="0" dirty="0"/>
          </a:p>
        </p:txBody>
      </p:sp>
      <p:sp>
        <p:nvSpPr>
          <p:cNvPr id="12" name="Text 10"/>
          <p:cNvSpPr/>
          <p:nvPr/>
        </p:nvSpPr>
        <p:spPr>
          <a:xfrm>
            <a:off x="822960" y="1737360"/>
            <a:ext cx="5394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Qu’elles sont les raisons qui poussent </a:t>
            </a:r>
            <a:r>
              <a:rPr lang="fr-FR" sz="13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 familles à venir aux portes ouvertes ?</a:t>
            </a:r>
            <a:endParaRPr lang="fr-FR" sz="1300" noProof="0" dirty="0"/>
          </a:p>
        </p:txBody>
      </p:sp>
      <p:sp>
        <p:nvSpPr>
          <p:cNvPr id="13" name="Shape 11"/>
          <p:cNvSpPr/>
          <p:nvPr/>
        </p:nvSpPr>
        <p:spPr>
          <a:xfrm>
            <a:off x="320040" y="2404872"/>
            <a:ext cx="61264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4" name="Shape 12"/>
          <p:cNvSpPr/>
          <p:nvPr/>
        </p:nvSpPr>
        <p:spPr>
          <a:xfrm>
            <a:off x="384048" y="2569464"/>
            <a:ext cx="320040" cy="32004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5" name="Text 13"/>
          <p:cNvSpPr/>
          <p:nvPr/>
        </p:nvSpPr>
        <p:spPr>
          <a:xfrm>
            <a:off x="384048" y="2569464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fr-FR" sz="1200" noProof="0" dirty="0"/>
          </a:p>
        </p:txBody>
      </p:sp>
      <p:sp>
        <p:nvSpPr>
          <p:cNvPr id="16" name="Text 14"/>
          <p:cNvSpPr/>
          <p:nvPr/>
        </p:nvSpPr>
        <p:spPr>
          <a:xfrm>
            <a:off x="822960" y="2496312"/>
            <a:ext cx="5394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Qu'attendent-elles vraiment ?</a:t>
            </a:r>
            <a:endParaRPr lang="fr-FR" sz="1300" noProof="0" dirty="0"/>
          </a:p>
        </p:txBody>
      </p:sp>
      <p:sp>
        <p:nvSpPr>
          <p:cNvPr id="17" name="Shape 15"/>
          <p:cNvSpPr/>
          <p:nvPr/>
        </p:nvSpPr>
        <p:spPr>
          <a:xfrm>
            <a:off x="320040" y="3163824"/>
            <a:ext cx="61264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8" name="Shape 16"/>
          <p:cNvSpPr/>
          <p:nvPr/>
        </p:nvSpPr>
        <p:spPr>
          <a:xfrm>
            <a:off x="384048" y="3328416"/>
            <a:ext cx="320040" cy="32004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9" name="Text 17"/>
          <p:cNvSpPr/>
          <p:nvPr/>
        </p:nvSpPr>
        <p:spPr>
          <a:xfrm>
            <a:off x="384048" y="332841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fr-FR" sz="1200" noProof="0" dirty="0"/>
          </a:p>
        </p:txBody>
      </p:sp>
      <p:sp>
        <p:nvSpPr>
          <p:cNvPr id="20" name="Text 18"/>
          <p:cNvSpPr/>
          <p:nvPr/>
        </p:nvSpPr>
        <p:spPr>
          <a:xfrm>
            <a:off x="822960" y="3255264"/>
            <a:ext cx="5394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Quels sont les détails qui font qu'un visiteur a une opinion</a:t>
            </a:r>
          </a:p>
          <a:p>
            <a:pPr marL="0" indent="0" algn="l">
              <a:buNone/>
            </a:pPr>
            <a:r>
              <a:rPr lang="fr-FR" sz="13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positive ou négative du lycée ?</a:t>
            </a:r>
            <a:endParaRPr lang="fr-FR" sz="1300" noProof="0" dirty="0"/>
          </a:p>
        </p:txBody>
      </p:sp>
      <p:sp>
        <p:nvSpPr>
          <p:cNvPr id="21" name="Shape 19"/>
          <p:cNvSpPr/>
          <p:nvPr/>
        </p:nvSpPr>
        <p:spPr>
          <a:xfrm>
            <a:off x="320040" y="3922776"/>
            <a:ext cx="612648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2" name="Shape 20"/>
          <p:cNvSpPr/>
          <p:nvPr/>
        </p:nvSpPr>
        <p:spPr>
          <a:xfrm>
            <a:off x="384048" y="4087368"/>
            <a:ext cx="320040" cy="320040"/>
          </a:xfrm>
          <a:prstGeom prst="ellipse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3" name="Text 21"/>
          <p:cNvSpPr/>
          <p:nvPr/>
        </p:nvSpPr>
        <p:spPr>
          <a:xfrm>
            <a:off x="384048" y="408736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fr-FR" sz="1200" noProof="0" dirty="0"/>
          </a:p>
        </p:txBody>
      </p:sp>
      <p:sp>
        <p:nvSpPr>
          <p:cNvPr id="24" name="Text 22"/>
          <p:cNvSpPr/>
          <p:nvPr/>
        </p:nvSpPr>
        <p:spPr>
          <a:xfrm>
            <a:off x="822960" y="4014216"/>
            <a:ext cx="53949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Qu'est-ce qui peut rassurer une famille hésitante ?</a:t>
            </a:r>
            <a:endParaRPr lang="fr-FR" sz="1300" noProof="0" dirty="0"/>
          </a:p>
        </p:txBody>
      </p:sp>
      <p:sp>
        <p:nvSpPr>
          <p:cNvPr id="25" name="Shape 23"/>
          <p:cNvSpPr/>
          <p:nvPr/>
        </p:nvSpPr>
        <p:spPr>
          <a:xfrm>
            <a:off x="6629400" y="1143000"/>
            <a:ext cx="2286000" cy="370332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6" name="Text 24"/>
          <p:cNvSpPr/>
          <p:nvPr/>
        </p:nvSpPr>
        <p:spPr>
          <a:xfrm>
            <a:off x="6629400" y="1325880"/>
            <a:ext cx="22860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8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🎯</a:t>
            </a:r>
            <a:endParaRPr lang="fr-FR" sz="2800" noProof="0" dirty="0"/>
          </a:p>
        </p:txBody>
      </p:sp>
      <p:sp>
        <p:nvSpPr>
          <p:cNvPr id="27" name="Text 25"/>
          <p:cNvSpPr/>
          <p:nvPr/>
        </p:nvSpPr>
        <p:spPr>
          <a:xfrm>
            <a:off x="6629400" y="1920240"/>
            <a:ext cx="22860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OBJECTIF</a:t>
            </a:r>
            <a:endParaRPr lang="fr-FR" sz="1300" noProof="0" dirty="0"/>
          </a:p>
        </p:txBody>
      </p:sp>
      <p:sp>
        <p:nvSpPr>
          <p:cNvPr id="28" name="Text 24">
            <a:extLst>
              <a:ext uri="{FF2B5EF4-FFF2-40B4-BE49-F238E27FC236}">
                <a16:creationId xmlns:a16="http://schemas.microsoft.com/office/drawing/2014/main" id="{66A8F21E-2EDE-E332-71C6-67B62E030305}"/>
              </a:ext>
            </a:extLst>
          </p:cNvPr>
          <p:cNvSpPr/>
          <p:nvPr/>
        </p:nvSpPr>
        <p:spPr>
          <a:xfrm>
            <a:off x="6903720" y="1554480"/>
            <a:ext cx="1828800" cy="2651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200" i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Répondre professionnellement aux questions et attentes des familles</a:t>
            </a:r>
            <a:endParaRPr lang="fr-FR" sz="1200" noProof="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6400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4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ATELIERS TOURNANTS</a:t>
            </a:r>
            <a:endParaRPr lang="fr-FR" sz="2400" noProof="0" dirty="0"/>
          </a:p>
        </p:txBody>
      </p:sp>
      <p:sp>
        <p:nvSpPr>
          <p:cNvPr id="5" name="Text 3"/>
          <p:cNvSpPr/>
          <p:nvPr/>
        </p:nvSpPr>
        <p:spPr>
          <a:xfrm>
            <a:off x="365760" y="566928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300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ateliers de 20 minutes</a:t>
            </a:r>
            <a:endParaRPr lang="fr-FR" sz="1300" noProof="0" dirty="0"/>
          </a:p>
        </p:txBody>
      </p:sp>
      <p:sp>
        <p:nvSpPr>
          <p:cNvPr id="6" name="Shape 4"/>
          <p:cNvSpPr/>
          <p:nvPr/>
        </p:nvSpPr>
        <p:spPr>
          <a:xfrm>
            <a:off x="7772400" y="201168"/>
            <a:ext cx="1188720" cy="59436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Text 5"/>
          <p:cNvSpPr/>
          <p:nvPr/>
        </p:nvSpPr>
        <p:spPr>
          <a:xfrm>
            <a:off x="7772400" y="201168"/>
            <a:ext cx="118872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6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60 min</a:t>
            </a:r>
            <a:endParaRPr lang="fr-FR" sz="1600" noProof="0" dirty="0"/>
          </a:p>
        </p:txBody>
      </p:sp>
      <p:sp>
        <p:nvSpPr>
          <p:cNvPr id="8" name="Shape 6"/>
          <p:cNvSpPr/>
          <p:nvPr/>
        </p:nvSpPr>
        <p:spPr>
          <a:xfrm>
            <a:off x="274320" y="1143000"/>
            <a:ext cx="2743200" cy="370332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9" name="Shape 7"/>
          <p:cNvSpPr/>
          <p:nvPr/>
        </p:nvSpPr>
        <p:spPr>
          <a:xfrm>
            <a:off x="1280160" y="1280160"/>
            <a:ext cx="731520" cy="731520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0" name="Text 8"/>
          <p:cNvSpPr/>
          <p:nvPr/>
        </p:nvSpPr>
        <p:spPr>
          <a:xfrm>
            <a:off x="1261872" y="128016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6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🎭</a:t>
            </a:r>
            <a:endParaRPr lang="fr-FR" sz="2600" noProof="0" dirty="0"/>
          </a:p>
        </p:txBody>
      </p:sp>
      <p:sp>
        <p:nvSpPr>
          <p:cNvPr id="11" name="Text 9"/>
          <p:cNvSpPr/>
          <p:nvPr/>
        </p:nvSpPr>
        <p:spPr>
          <a:xfrm>
            <a:off x="365760" y="21488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000" b="1" kern="0" spc="200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ATELIER 1</a:t>
            </a:r>
            <a:endParaRPr lang="fr-FR" sz="1000" noProof="0" dirty="0"/>
          </a:p>
        </p:txBody>
      </p:sp>
      <p:sp>
        <p:nvSpPr>
          <p:cNvPr id="12" name="Text 10"/>
          <p:cNvSpPr/>
          <p:nvPr/>
        </p:nvSpPr>
        <p:spPr>
          <a:xfrm>
            <a:off x="365760" y="2487168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6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Jeu de rôle</a:t>
            </a:r>
            <a:endParaRPr lang="fr-FR" sz="1600" noProof="0" dirty="0"/>
          </a:p>
        </p:txBody>
      </p:sp>
      <p:sp>
        <p:nvSpPr>
          <p:cNvPr id="13" name="Text 11"/>
          <p:cNvSpPr/>
          <p:nvPr/>
        </p:nvSpPr>
        <p:spPr>
          <a:xfrm>
            <a:off x="365760" y="2907792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100" i="1" noProof="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Accueillir une famille</a:t>
            </a:r>
            <a:endParaRPr lang="fr-FR" sz="1100" noProof="0" dirty="0"/>
          </a:p>
        </p:txBody>
      </p:sp>
      <p:sp>
        <p:nvSpPr>
          <p:cNvPr id="14" name="Shape 12"/>
          <p:cNvSpPr/>
          <p:nvPr/>
        </p:nvSpPr>
        <p:spPr>
          <a:xfrm>
            <a:off x="822960" y="3291840"/>
            <a:ext cx="1645920" cy="27432"/>
          </a:xfrm>
          <a:prstGeom prst="rect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5" name="Text 13"/>
          <p:cNvSpPr/>
          <p:nvPr/>
        </p:nvSpPr>
        <p:spPr>
          <a:xfrm>
            <a:off x="411480" y="3401568"/>
            <a:ext cx="24688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fr-FR" sz="11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 binômes, simuler des situations d'accueil avec inversions des rôles.</a:t>
            </a:r>
            <a:endParaRPr lang="fr-FR" sz="1100" noProof="0" dirty="0"/>
          </a:p>
        </p:txBody>
      </p:sp>
      <p:sp>
        <p:nvSpPr>
          <p:cNvPr id="16" name="Shape 14"/>
          <p:cNvSpPr/>
          <p:nvPr/>
        </p:nvSpPr>
        <p:spPr>
          <a:xfrm>
            <a:off x="3200400" y="1143000"/>
            <a:ext cx="2743200" cy="3703320"/>
          </a:xfrm>
          <a:prstGeom prst="rect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7" name="Shape 15"/>
          <p:cNvSpPr/>
          <p:nvPr/>
        </p:nvSpPr>
        <p:spPr>
          <a:xfrm>
            <a:off x="4206240" y="1280160"/>
            <a:ext cx="731520" cy="731520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8" name="Text 16"/>
          <p:cNvSpPr/>
          <p:nvPr/>
        </p:nvSpPr>
        <p:spPr>
          <a:xfrm>
            <a:off x="4187952" y="128016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6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❓</a:t>
            </a:r>
            <a:endParaRPr lang="fr-FR" sz="2600" noProof="0" dirty="0"/>
          </a:p>
        </p:txBody>
      </p:sp>
      <p:sp>
        <p:nvSpPr>
          <p:cNvPr id="19" name="Text 17"/>
          <p:cNvSpPr/>
          <p:nvPr/>
        </p:nvSpPr>
        <p:spPr>
          <a:xfrm>
            <a:off x="3291840" y="21488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000" b="1" kern="0" spc="200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ATELIER 2</a:t>
            </a:r>
            <a:endParaRPr lang="fr-FR" sz="1000" noProof="0" dirty="0"/>
          </a:p>
        </p:txBody>
      </p:sp>
      <p:sp>
        <p:nvSpPr>
          <p:cNvPr id="20" name="Text 18"/>
          <p:cNvSpPr/>
          <p:nvPr/>
        </p:nvSpPr>
        <p:spPr>
          <a:xfrm>
            <a:off x="3291840" y="2487168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6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 fréquentes</a:t>
            </a:r>
            <a:endParaRPr lang="fr-FR" sz="1600" noProof="0" dirty="0"/>
          </a:p>
        </p:txBody>
      </p:sp>
      <p:sp>
        <p:nvSpPr>
          <p:cNvPr id="21" name="Text 19"/>
          <p:cNvSpPr/>
          <p:nvPr/>
        </p:nvSpPr>
        <p:spPr>
          <a:xfrm>
            <a:off x="3291840" y="2907792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100" i="1" noProof="0" dirty="0">
                <a:solidFill>
                  <a:srgbClr val="A8C4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Préparer les réponses</a:t>
            </a:r>
            <a:endParaRPr lang="fr-FR" sz="1100" noProof="0" dirty="0"/>
          </a:p>
        </p:txBody>
      </p:sp>
      <p:sp>
        <p:nvSpPr>
          <p:cNvPr id="22" name="Shape 20"/>
          <p:cNvSpPr/>
          <p:nvPr/>
        </p:nvSpPr>
        <p:spPr>
          <a:xfrm>
            <a:off x="3749040" y="3291840"/>
            <a:ext cx="1645920" cy="27432"/>
          </a:xfrm>
          <a:prstGeom prst="rect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3" name="Text 21"/>
          <p:cNvSpPr/>
          <p:nvPr/>
        </p:nvSpPr>
        <p:spPr>
          <a:xfrm>
            <a:off x="3337560" y="3401568"/>
            <a:ext cx="24688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fr-FR" sz="11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 groupes de 3-4, lister 10 questions et rédiger des réponses claires et honnêtes.</a:t>
            </a:r>
            <a:endParaRPr lang="fr-FR" sz="1100" noProof="0" dirty="0"/>
          </a:p>
        </p:txBody>
      </p:sp>
      <p:sp>
        <p:nvSpPr>
          <p:cNvPr id="24" name="Shape 22"/>
          <p:cNvSpPr/>
          <p:nvPr/>
        </p:nvSpPr>
        <p:spPr>
          <a:xfrm>
            <a:off x="6126480" y="1143000"/>
            <a:ext cx="2743200" cy="370332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5" name="Shape 23"/>
          <p:cNvSpPr/>
          <p:nvPr/>
        </p:nvSpPr>
        <p:spPr>
          <a:xfrm>
            <a:off x="7132320" y="1280160"/>
            <a:ext cx="731520" cy="731520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>
                <a:alpha val="80000"/>
              </a:srgbClr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6" name="Text 24"/>
          <p:cNvSpPr/>
          <p:nvPr/>
        </p:nvSpPr>
        <p:spPr>
          <a:xfrm>
            <a:off x="7114032" y="1280160"/>
            <a:ext cx="7315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26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📋</a:t>
            </a:r>
            <a:endParaRPr lang="fr-FR" sz="2600" noProof="0" dirty="0"/>
          </a:p>
        </p:txBody>
      </p:sp>
      <p:sp>
        <p:nvSpPr>
          <p:cNvPr id="27" name="Text 25"/>
          <p:cNvSpPr/>
          <p:nvPr/>
        </p:nvSpPr>
        <p:spPr>
          <a:xfrm>
            <a:off x="6217920" y="2148840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000" b="1" kern="0" spc="200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ATELIER 3</a:t>
            </a:r>
            <a:endParaRPr lang="fr-FR" sz="1000" noProof="0" dirty="0"/>
          </a:p>
        </p:txBody>
      </p:sp>
      <p:sp>
        <p:nvSpPr>
          <p:cNvPr id="28" name="Text 26"/>
          <p:cNvSpPr/>
          <p:nvPr/>
        </p:nvSpPr>
        <p:spPr>
          <a:xfrm>
            <a:off x="6217920" y="2487168"/>
            <a:ext cx="25603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6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Audit des espaces</a:t>
            </a:r>
            <a:endParaRPr lang="fr-FR" sz="1600" noProof="0" dirty="0"/>
          </a:p>
        </p:txBody>
      </p:sp>
      <p:sp>
        <p:nvSpPr>
          <p:cNvPr id="29" name="Text 27"/>
          <p:cNvSpPr/>
          <p:nvPr/>
        </p:nvSpPr>
        <p:spPr>
          <a:xfrm>
            <a:off x="6217920" y="2907792"/>
            <a:ext cx="2560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100" i="1" noProof="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Check-list accueil</a:t>
            </a:r>
            <a:endParaRPr lang="fr-FR" sz="1100" noProof="0" dirty="0"/>
          </a:p>
        </p:txBody>
      </p:sp>
      <p:sp>
        <p:nvSpPr>
          <p:cNvPr id="30" name="Shape 28"/>
          <p:cNvSpPr/>
          <p:nvPr/>
        </p:nvSpPr>
        <p:spPr>
          <a:xfrm>
            <a:off x="6675120" y="3291840"/>
            <a:ext cx="1645920" cy="27432"/>
          </a:xfrm>
          <a:prstGeom prst="rect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1" name="Text 29"/>
          <p:cNvSpPr/>
          <p:nvPr/>
        </p:nvSpPr>
        <p:spPr>
          <a:xfrm>
            <a:off x="6263640" y="3401568"/>
            <a:ext cx="246888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fr-FR" sz="11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Vérifier tout ce qui doit être prêt avant l'arrivée des familles.</a:t>
            </a:r>
            <a:endParaRPr lang="fr-FR" sz="1100" noProof="0" dirty="0"/>
          </a:p>
        </p:txBody>
      </p:sp>
      <p:sp>
        <p:nvSpPr>
          <p:cNvPr id="32" name="Text 30"/>
          <p:cNvSpPr/>
          <p:nvPr/>
        </p:nvSpPr>
        <p:spPr>
          <a:xfrm>
            <a:off x="2944368" y="2697480"/>
            <a:ext cx="201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800" b="1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fr-FR" sz="1800" noProof="0" dirty="0"/>
          </a:p>
        </p:txBody>
      </p:sp>
      <p:sp>
        <p:nvSpPr>
          <p:cNvPr id="33" name="Text 31"/>
          <p:cNvSpPr/>
          <p:nvPr/>
        </p:nvSpPr>
        <p:spPr>
          <a:xfrm>
            <a:off x="5870448" y="2697480"/>
            <a:ext cx="20116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800" b="1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fr-FR" sz="1800" noProof="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6858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ATELIER 1 – JEU DE RÔLE</a:t>
            </a:r>
            <a:endParaRPr lang="fr-FR" sz="2200" noProof="0" dirty="0"/>
          </a:p>
        </p:txBody>
      </p:sp>
      <p:sp>
        <p:nvSpPr>
          <p:cNvPr id="5" name="Text 3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🎭  Accueillir une famille  •  Par binômes  •  20 min</a:t>
            </a:r>
            <a:endParaRPr lang="fr-FR" sz="1200" noProof="0" dirty="0"/>
          </a:p>
        </p:txBody>
      </p:sp>
      <p:sp>
        <p:nvSpPr>
          <p:cNvPr id="6" name="Shape 4"/>
          <p:cNvSpPr/>
          <p:nvPr/>
        </p:nvSpPr>
        <p:spPr>
          <a:xfrm>
            <a:off x="274320" y="1143000"/>
            <a:ext cx="4114800" cy="41148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Text 5"/>
          <p:cNvSpPr/>
          <p:nvPr/>
        </p:nvSpPr>
        <p:spPr>
          <a:xfrm>
            <a:off x="274320" y="114300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200" b="1" kern="0" spc="15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SITUATIONS À JOUER</a:t>
            </a:r>
            <a:endParaRPr lang="fr-FR" sz="1200" noProof="0" dirty="0"/>
          </a:p>
        </p:txBody>
      </p:sp>
      <p:sp>
        <p:nvSpPr>
          <p:cNvPr id="8" name="Shape 6"/>
          <p:cNvSpPr/>
          <p:nvPr/>
        </p:nvSpPr>
        <p:spPr>
          <a:xfrm>
            <a:off x="274320" y="1664208"/>
            <a:ext cx="41148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9" name="Shape 7"/>
          <p:cNvSpPr/>
          <p:nvPr/>
        </p:nvSpPr>
        <p:spPr>
          <a:xfrm>
            <a:off x="274320" y="1664208"/>
            <a:ext cx="91440" cy="713232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0" name="Text 8"/>
          <p:cNvSpPr/>
          <p:nvPr/>
        </p:nvSpPr>
        <p:spPr>
          <a:xfrm>
            <a:off x="475488" y="1755648"/>
            <a:ext cx="363931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parent inquiet pour l'orientation de son enfant</a:t>
            </a:r>
            <a:endParaRPr lang="fr-FR" sz="1200" noProof="0" dirty="0"/>
          </a:p>
        </p:txBody>
      </p:sp>
      <p:sp>
        <p:nvSpPr>
          <p:cNvPr id="11" name="Shape 9"/>
          <p:cNvSpPr/>
          <p:nvPr/>
        </p:nvSpPr>
        <p:spPr>
          <a:xfrm>
            <a:off x="274320" y="2468880"/>
            <a:ext cx="41148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Shape 10"/>
          <p:cNvSpPr/>
          <p:nvPr/>
        </p:nvSpPr>
        <p:spPr>
          <a:xfrm>
            <a:off x="274320" y="2468880"/>
            <a:ext cx="91440" cy="713232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3" name="Text 11"/>
          <p:cNvSpPr/>
          <p:nvPr/>
        </p:nvSpPr>
        <p:spPr>
          <a:xfrm>
            <a:off x="475488" y="2560320"/>
            <a:ext cx="363931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élève timide qui hésite à s'inscrire</a:t>
            </a:r>
            <a:endParaRPr lang="fr-FR" sz="1200" noProof="0" dirty="0"/>
          </a:p>
        </p:txBody>
      </p:sp>
      <p:sp>
        <p:nvSpPr>
          <p:cNvPr id="14" name="Shape 12"/>
          <p:cNvSpPr/>
          <p:nvPr/>
        </p:nvSpPr>
        <p:spPr>
          <a:xfrm>
            <a:off x="274320" y="3273552"/>
            <a:ext cx="41148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5" name="Shape 13"/>
          <p:cNvSpPr/>
          <p:nvPr/>
        </p:nvSpPr>
        <p:spPr>
          <a:xfrm>
            <a:off x="274320" y="3273552"/>
            <a:ext cx="91440" cy="713232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6" name="Text 14"/>
          <p:cNvSpPr/>
          <p:nvPr/>
        </p:nvSpPr>
        <p:spPr>
          <a:xfrm>
            <a:off x="475488" y="3364992"/>
            <a:ext cx="363931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parent qui pose beaucoup de questions</a:t>
            </a:r>
            <a:endParaRPr lang="fr-FR" sz="1200" noProof="0" dirty="0"/>
          </a:p>
        </p:txBody>
      </p:sp>
      <p:sp>
        <p:nvSpPr>
          <p:cNvPr id="17" name="Shape 15"/>
          <p:cNvSpPr/>
          <p:nvPr/>
        </p:nvSpPr>
        <p:spPr>
          <a:xfrm>
            <a:off x="274320" y="4078224"/>
            <a:ext cx="4114800" cy="713232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8" name="Shape 16"/>
          <p:cNvSpPr/>
          <p:nvPr/>
        </p:nvSpPr>
        <p:spPr>
          <a:xfrm>
            <a:off x="274320" y="4078224"/>
            <a:ext cx="91440" cy="713232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9" name="Text 17"/>
          <p:cNvSpPr/>
          <p:nvPr/>
        </p:nvSpPr>
        <p:spPr>
          <a:xfrm>
            <a:off x="475488" y="4169664"/>
            <a:ext cx="3639312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Une famille qui arrive sans savoir où aller</a:t>
            </a:r>
            <a:endParaRPr lang="fr-FR" sz="1200" noProof="0" dirty="0"/>
          </a:p>
        </p:txBody>
      </p:sp>
      <p:sp>
        <p:nvSpPr>
          <p:cNvPr id="20" name="Shape 18"/>
          <p:cNvSpPr/>
          <p:nvPr/>
        </p:nvSpPr>
        <p:spPr>
          <a:xfrm>
            <a:off x="4663440" y="1143000"/>
            <a:ext cx="4206240" cy="41148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1" name="Text 19"/>
          <p:cNvSpPr/>
          <p:nvPr/>
        </p:nvSpPr>
        <p:spPr>
          <a:xfrm>
            <a:off x="4663440" y="1143000"/>
            <a:ext cx="42062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200" b="1" kern="0" spc="15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 QUE VOUS DEVEZ FAIRE</a:t>
            </a:r>
            <a:endParaRPr lang="fr-FR" sz="1200" noProof="0" dirty="0"/>
          </a:p>
        </p:txBody>
      </p:sp>
      <p:sp>
        <p:nvSpPr>
          <p:cNvPr id="22" name="Shape 20"/>
          <p:cNvSpPr/>
          <p:nvPr/>
        </p:nvSpPr>
        <p:spPr>
          <a:xfrm>
            <a:off x="4663440" y="1664208"/>
            <a:ext cx="42062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3" name="Text 21"/>
          <p:cNvSpPr/>
          <p:nvPr/>
        </p:nvSpPr>
        <p:spPr>
          <a:xfrm>
            <a:off x="4736592" y="1737360"/>
            <a:ext cx="457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8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1️⃣</a:t>
            </a:r>
            <a:endParaRPr lang="fr-FR" sz="1800" noProof="0" dirty="0"/>
          </a:p>
        </p:txBody>
      </p:sp>
      <p:sp>
        <p:nvSpPr>
          <p:cNvPr id="24" name="Text 22"/>
          <p:cNvSpPr/>
          <p:nvPr/>
        </p:nvSpPr>
        <p:spPr>
          <a:xfrm>
            <a:off x="5230368" y="1737360"/>
            <a:ext cx="3493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Dire bonjour et vous présenter</a:t>
            </a:r>
            <a:endParaRPr lang="fr-FR" sz="1200" noProof="0" dirty="0"/>
          </a:p>
        </p:txBody>
      </p:sp>
      <p:sp>
        <p:nvSpPr>
          <p:cNvPr id="25" name="Shape 23"/>
          <p:cNvSpPr/>
          <p:nvPr/>
        </p:nvSpPr>
        <p:spPr>
          <a:xfrm>
            <a:off x="4663440" y="2304288"/>
            <a:ext cx="42062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6" name="Text 24"/>
          <p:cNvSpPr/>
          <p:nvPr/>
        </p:nvSpPr>
        <p:spPr>
          <a:xfrm>
            <a:off x="4736592" y="2377440"/>
            <a:ext cx="457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8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2️⃣</a:t>
            </a:r>
            <a:endParaRPr lang="fr-FR" sz="1800" noProof="0" dirty="0"/>
          </a:p>
        </p:txBody>
      </p:sp>
      <p:sp>
        <p:nvSpPr>
          <p:cNvPr id="27" name="Text 25"/>
          <p:cNvSpPr/>
          <p:nvPr/>
        </p:nvSpPr>
        <p:spPr>
          <a:xfrm>
            <a:off x="5230368" y="2377440"/>
            <a:ext cx="3493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Guider la personne</a:t>
            </a:r>
            <a:endParaRPr lang="fr-FR" sz="1200" noProof="0" dirty="0"/>
          </a:p>
        </p:txBody>
      </p:sp>
      <p:sp>
        <p:nvSpPr>
          <p:cNvPr id="28" name="Shape 26"/>
          <p:cNvSpPr/>
          <p:nvPr/>
        </p:nvSpPr>
        <p:spPr>
          <a:xfrm>
            <a:off x="4663440" y="2944368"/>
            <a:ext cx="42062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9" name="Text 27"/>
          <p:cNvSpPr/>
          <p:nvPr/>
        </p:nvSpPr>
        <p:spPr>
          <a:xfrm>
            <a:off x="4736592" y="3017520"/>
            <a:ext cx="457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8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3️⃣</a:t>
            </a:r>
            <a:endParaRPr lang="fr-FR" sz="1800" noProof="0" dirty="0"/>
          </a:p>
        </p:txBody>
      </p:sp>
      <p:sp>
        <p:nvSpPr>
          <p:cNvPr id="30" name="Text 28"/>
          <p:cNvSpPr/>
          <p:nvPr/>
        </p:nvSpPr>
        <p:spPr>
          <a:xfrm>
            <a:off x="5230368" y="3017520"/>
            <a:ext cx="3493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Répondre simplement et clairement</a:t>
            </a:r>
            <a:endParaRPr lang="fr-FR" sz="1200" noProof="0" dirty="0"/>
          </a:p>
        </p:txBody>
      </p:sp>
      <p:sp>
        <p:nvSpPr>
          <p:cNvPr id="31" name="Shape 29"/>
          <p:cNvSpPr/>
          <p:nvPr/>
        </p:nvSpPr>
        <p:spPr>
          <a:xfrm>
            <a:off x="4663440" y="3584448"/>
            <a:ext cx="4206240" cy="548640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32" name="Text 30"/>
          <p:cNvSpPr/>
          <p:nvPr/>
        </p:nvSpPr>
        <p:spPr>
          <a:xfrm>
            <a:off x="4736592" y="3657600"/>
            <a:ext cx="457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8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4️⃣</a:t>
            </a:r>
            <a:endParaRPr lang="fr-FR" sz="1800" noProof="0" dirty="0"/>
          </a:p>
        </p:txBody>
      </p:sp>
      <p:sp>
        <p:nvSpPr>
          <p:cNvPr id="33" name="Text 31"/>
          <p:cNvSpPr/>
          <p:nvPr/>
        </p:nvSpPr>
        <p:spPr>
          <a:xfrm>
            <a:off x="5230368" y="3657600"/>
            <a:ext cx="3493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Conclure poliment</a:t>
            </a:r>
            <a:endParaRPr lang="fr-FR" sz="1200" noProof="0" dirty="0"/>
          </a:p>
        </p:txBody>
      </p:sp>
      <p:sp>
        <p:nvSpPr>
          <p:cNvPr id="34" name="Shape 32"/>
          <p:cNvSpPr/>
          <p:nvPr/>
        </p:nvSpPr>
        <p:spPr>
          <a:xfrm>
            <a:off x="4663440" y="4224528"/>
            <a:ext cx="4206240" cy="5486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35" name="Text 33"/>
          <p:cNvSpPr/>
          <p:nvPr/>
        </p:nvSpPr>
        <p:spPr>
          <a:xfrm>
            <a:off x="4736592" y="4297680"/>
            <a:ext cx="45720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8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🔄</a:t>
            </a:r>
            <a:endParaRPr lang="fr-FR" sz="1800" noProof="0" dirty="0"/>
          </a:p>
        </p:txBody>
      </p:sp>
      <p:sp>
        <p:nvSpPr>
          <p:cNvPr id="36" name="Text 34"/>
          <p:cNvSpPr/>
          <p:nvPr/>
        </p:nvSpPr>
        <p:spPr>
          <a:xfrm>
            <a:off x="5230368" y="4297680"/>
            <a:ext cx="349300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Puis inverser les rôles !</a:t>
            </a:r>
            <a:endParaRPr lang="fr-FR" sz="1200" noProof="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0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ATELIER 2 – QUESTIONS FRÉQUENTES</a:t>
            </a:r>
            <a:endParaRPr lang="fr-FR" sz="2000" noProof="0" dirty="0"/>
          </a:p>
        </p:txBody>
      </p:sp>
      <p:sp>
        <p:nvSpPr>
          <p:cNvPr id="5" name="Text 3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❓  Préparer les réponses  •  Groupes de 3 à 4  •  20 min</a:t>
            </a:r>
            <a:endParaRPr lang="fr-FR" sz="1200" noProof="0" dirty="0"/>
          </a:p>
        </p:txBody>
      </p:sp>
      <p:sp>
        <p:nvSpPr>
          <p:cNvPr id="6" name="Shape 4"/>
          <p:cNvSpPr/>
          <p:nvPr/>
        </p:nvSpPr>
        <p:spPr>
          <a:xfrm>
            <a:off x="274320" y="1143000"/>
            <a:ext cx="8595360" cy="5486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Text 5"/>
          <p:cNvSpPr/>
          <p:nvPr/>
        </p:nvSpPr>
        <p:spPr>
          <a:xfrm>
            <a:off x="411480" y="1170432"/>
            <a:ext cx="83210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  Lister les 10 questions que les familles vont sûrement poser, puis préparer des réponses simples, claires et honnêtes.</a:t>
            </a:r>
            <a:endParaRPr lang="fr-FR" sz="1200" noProof="0" dirty="0"/>
          </a:p>
        </p:txBody>
      </p:sp>
      <p:sp>
        <p:nvSpPr>
          <p:cNvPr id="8" name="Shape 6"/>
          <p:cNvSpPr/>
          <p:nvPr/>
        </p:nvSpPr>
        <p:spPr>
          <a:xfrm>
            <a:off x="274320" y="1920240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9" name="Shape 7"/>
          <p:cNvSpPr/>
          <p:nvPr/>
        </p:nvSpPr>
        <p:spPr>
          <a:xfrm>
            <a:off x="347472" y="2084832"/>
            <a:ext cx="320040" cy="32004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0" name="Text 8"/>
          <p:cNvSpPr/>
          <p:nvPr/>
        </p:nvSpPr>
        <p:spPr>
          <a:xfrm>
            <a:off x="347472" y="208483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fr-FR" sz="1300" noProof="0" dirty="0"/>
          </a:p>
        </p:txBody>
      </p:sp>
      <p:sp>
        <p:nvSpPr>
          <p:cNvPr id="11" name="Text 9"/>
          <p:cNvSpPr/>
          <p:nvPr/>
        </p:nvSpPr>
        <p:spPr>
          <a:xfrm>
            <a:off x="749808" y="2011680"/>
            <a:ext cx="3611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  <p:sp>
        <p:nvSpPr>
          <p:cNvPr id="12" name="Shape 10"/>
          <p:cNvSpPr/>
          <p:nvPr/>
        </p:nvSpPr>
        <p:spPr>
          <a:xfrm>
            <a:off x="4709160" y="1920240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3" name="Shape 11"/>
          <p:cNvSpPr/>
          <p:nvPr/>
        </p:nvSpPr>
        <p:spPr>
          <a:xfrm>
            <a:off x="4782312" y="2084832"/>
            <a:ext cx="320040" cy="32004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4" name="Text 12"/>
          <p:cNvSpPr/>
          <p:nvPr/>
        </p:nvSpPr>
        <p:spPr>
          <a:xfrm>
            <a:off x="4782312" y="208483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fr-FR" sz="1300" noProof="0" dirty="0"/>
          </a:p>
        </p:txBody>
      </p:sp>
      <p:sp>
        <p:nvSpPr>
          <p:cNvPr id="15" name="Text 13"/>
          <p:cNvSpPr/>
          <p:nvPr/>
        </p:nvSpPr>
        <p:spPr>
          <a:xfrm>
            <a:off x="5184648" y="2011680"/>
            <a:ext cx="3611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  <p:sp>
        <p:nvSpPr>
          <p:cNvPr id="16" name="Shape 14"/>
          <p:cNvSpPr/>
          <p:nvPr/>
        </p:nvSpPr>
        <p:spPr>
          <a:xfrm>
            <a:off x="274320" y="2670048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7" name="Shape 15"/>
          <p:cNvSpPr/>
          <p:nvPr/>
        </p:nvSpPr>
        <p:spPr>
          <a:xfrm>
            <a:off x="347472" y="2834640"/>
            <a:ext cx="320040" cy="32004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8" name="Text 16"/>
          <p:cNvSpPr/>
          <p:nvPr/>
        </p:nvSpPr>
        <p:spPr>
          <a:xfrm>
            <a:off x="347472" y="28346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fr-FR" sz="1300" noProof="0" dirty="0"/>
          </a:p>
        </p:txBody>
      </p:sp>
      <p:sp>
        <p:nvSpPr>
          <p:cNvPr id="19" name="Text 17"/>
          <p:cNvSpPr/>
          <p:nvPr/>
        </p:nvSpPr>
        <p:spPr>
          <a:xfrm>
            <a:off x="749808" y="2761488"/>
            <a:ext cx="3611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  <p:sp>
        <p:nvSpPr>
          <p:cNvPr id="20" name="Shape 18"/>
          <p:cNvSpPr/>
          <p:nvPr/>
        </p:nvSpPr>
        <p:spPr>
          <a:xfrm>
            <a:off x="4709160" y="2670048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1" name="Shape 19"/>
          <p:cNvSpPr/>
          <p:nvPr/>
        </p:nvSpPr>
        <p:spPr>
          <a:xfrm>
            <a:off x="4782312" y="2834640"/>
            <a:ext cx="320040" cy="32004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2" name="Text 20"/>
          <p:cNvSpPr/>
          <p:nvPr/>
        </p:nvSpPr>
        <p:spPr>
          <a:xfrm>
            <a:off x="4782312" y="28346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fr-FR" sz="1300" noProof="0" dirty="0"/>
          </a:p>
        </p:txBody>
      </p:sp>
      <p:sp>
        <p:nvSpPr>
          <p:cNvPr id="23" name="Text 21"/>
          <p:cNvSpPr/>
          <p:nvPr/>
        </p:nvSpPr>
        <p:spPr>
          <a:xfrm>
            <a:off x="5184648" y="2761488"/>
            <a:ext cx="3611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  <p:sp>
        <p:nvSpPr>
          <p:cNvPr id="24" name="Shape 22"/>
          <p:cNvSpPr/>
          <p:nvPr/>
        </p:nvSpPr>
        <p:spPr>
          <a:xfrm>
            <a:off x="274320" y="3419856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5" name="Shape 23"/>
          <p:cNvSpPr/>
          <p:nvPr/>
        </p:nvSpPr>
        <p:spPr>
          <a:xfrm>
            <a:off x="347472" y="3584448"/>
            <a:ext cx="320040" cy="32004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6" name="Text 24"/>
          <p:cNvSpPr/>
          <p:nvPr/>
        </p:nvSpPr>
        <p:spPr>
          <a:xfrm>
            <a:off x="347472" y="358444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fr-FR" sz="1300" noProof="0" dirty="0"/>
          </a:p>
        </p:txBody>
      </p:sp>
      <p:sp>
        <p:nvSpPr>
          <p:cNvPr id="27" name="Text 25"/>
          <p:cNvSpPr/>
          <p:nvPr/>
        </p:nvSpPr>
        <p:spPr>
          <a:xfrm>
            <a:off x="749808" y="3511296"/>
            <a:ext cx="3611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  <p:sp>
        <p:nvSpPr>
          <p:cNvPr id="28" name="Shape 26"/>
          <p:cNvSpPr/>
          <p:nvPr/>
        </p:nvSpPr>
        <p:spPr>
          <a:xfrm>
            <a:off x="4709160" y="3419856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9" name="Shape 27"/>
          <p:cNvSpPr/>
          <p:nvPr/>
        </p:nvSpPr>
        <p:spPr>
          <a:xfrm>
            <a:off x="4782312" y="3584448"/>
            <a:ext cx="320040" cy="32004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0" name="Text 28"/>
          <p:cNvSpPr/>
          <p:nvPr/>
        </p:nvSpPr>
        <p:spPr>
          <a:xfrm>
            <a:off x="4782312" y="358444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fr-FR" sz="1300" noProof="0" dirty="0"/>
          </a:p>
        </p:txBody>
      </p:sp>
      <p:sp>
        <p:nvSpPr>
          <p:cNvPr id="31" name="Text 29"/>
          <p:cNvSpPr/>
          <p:nvPr/>
        </p:nvSpPr>
        <p:spPr>
          <a:xfrm>
            <a:off x="5184648" y="3511296"/>
            <a:ext cx="3611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  <p:sp>
        <p:nvSpPr>
          <p:cNvPr id="32" name="Shape 30"/>
          <p:cNvSpPr/>
          <p:nvPr/>
        </p:nvSpPr>
        <p:spPr>
          <a:xfrm>
            <a:off x="274320" y="4169664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33" name="Shape 31"/>
          <p:cNvSpPr/>
          <p:nvPr/>
        </p:nvSpPr>
        <p:spPr>
          <a:xfrm>
            <a:off x="347472" y="4334256"/>
            <a:ext cx="320040" cy="32004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4" name="Text 32"/>
          <p:cNvSpPr/>
          <p:nvPr/>
        </p:nvSpPr>
        <p:spPr>
          <a:xfrm>
            <a:off x="347472" y="433425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fr-FR" sz="1300" noProof="0" dirty="0"/>
          </a:p>
        </p:txBody>
      </p:sp>
      <p:sp>
        <p:nvSpPr>
          <p:cNvPr id="35" name="Text 33"/>
          <p:cNvSpPr/>
          <p:nvPr/>
        </p:nvSpPr>
        <p:spPr>
          <a:xfrm>
            <a:off x="749808" y="4261104"/>
            <a:ext cx="3611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  <p:sp>
        <p:nvSpPr>
          <p:cNvPr id="36" name="Shape 34"/>
          <p:cNvSpPr/>
          <p:nvPr/>
        </p:nvSpPr>
        <p:spPr>
          <a:xfrm>
            <a:off x="4709160" y="4169664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37" name="Shape 35"/>
          <p:cNvSpPr/>
          <p:nvPr/>
        </p:nvSpPr>
        <p:spPr>
          <a:xfrm>
            <a:off x="4782312" y="4334256"/>
            <a:ext cx="320040" cy="32004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8" name="Text 36"/>
          <p:cNvSpPr/>
          <p:nvPr/>
        </p:nvSpPr>
        <p:spPr>
          <a:xfrm>
            <a:off x="4782312" y="433425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fr-FR" sz="1300" noProof="0" dirty="0"/>
          </a:p>
        </p:txBody>
      </p:sp>
      <p:sp>
        <p:nvSpPr>
          <p:cNvPr id="39" name="Text 37"/>
          <p:cNvSpPr/>
          <p:nvPr/>
        </p:nvSpPr>
        <p:spPr>
          <a:xfrm>
            <a:off x="5184648" y="4261104"/>
            <a:ext cx="3611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0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ATELIER 2 – QUESTIONS FRÉQUENTES </a:t>
            </a:r>
            <a:r>
              <a:rPr lang="fr-FR" sz="2000" b="1" noProof="0" dirty="0">
                <a:solidFill>
                  <a:srgbClr val="FF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EXEMPLES CORRECTION</a:t>
            </a:r>
            <a:endParaRPr lang="fr-FR" sz="2000" noProof="0" dirty="0">
              <a:solidFill>
                <a:srgbClr val="FF0000"/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❓  Préparer les réponses  •  Groupes de 3 à 4  •  20 min</a:t>
            </a:r>
            <a:endParaRPr lang="fr-FR" sz="1200" noProof="0" dirty="0"/>
          </a:p>
        </p:txBody>
      </p:sp>
      <p:sp>
        <p:nvSpPr>
          <p:cNvPr id="6" name="Shape 4"/>
          <p:cNvSpPr/>
          <p:nvPr/>
        </p:nvSpPr>
        <p:spPr>
          <a:xfrm>
            <a:off x="274320" y="1143000"/>
            <a:ext cx="8595360" cy="5486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Text 5"/>
          <p:cNvSpPr/>
          <p:nvPr/>
        </p:nvSpPr>
        <p:spPr>
          <a:xfrm>
            <a:off x="411480" y="1170432"/>
            <a:ext cx="8321040" cy="49377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📝 Lister les 10 questions que les familles vont sûrement poser, puis préparer des réponses simples, claires et honnêtes.</a:t>
            </a:r>
            <a:endParaRPr lang="fr-FR" sz="1200" noProof="0" dirty="0"/>
          </a:p>
        </p:txBody>
      </p:sp>
      <p:sp>
        <p:nvSpPr>
          <p:cNvPr id="8" name="Shape 6"/>
          <p:cNvSpPr/>
          <p:nvPr/>
        </p:nvSpPr>
        <p:spPr>
          <a:xfrm>
            <a:off x="274320" y="1920240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9" name="Shape 7"/>
          <p:cNvSpPr/>
          <p:nvPr/>
        </p:nvSpPr>
        <p:spPr>
          <a:xfrm>
            <a:off x="347472" y="2084832"/>
            <a:ext cx="320040" cy="32004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0" name="Text 8"/>
          <p:cNvSpPr/>
          <p:nvPr/>
        </p:nvSpPr>
        <p:spPr>
          <a:xfrm>
            <a:off x="347472" y="208483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fr-FR" sz="1300" noProof="0" dirty="0"/>
          </a:p>
        </p:txBody>
      </p:sp>
      <p:sp>
        <p:nvSpPr>
          <p:cNvPr id="11" name="Text 9"/>
          <p:cNvSpPr/>
          <p:nvPr/>
        </p:nvSpPr>
        <p:spPr>
          <a:xfrm>
            <a:off x="749808" y="2011680"/>
            <a:ext cx="3611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Quels sont les stages ?</a:t>
            </a:r>
            <a:endParaRPr lang="fr-FR" sz="1200" noProof="0" dirty="0"/>
          </a:p>
        </p:txBody>
      </p:sp>
      <p:sp>
        <p:nvSpPr>
          <p:cNvPr id="12" name="Shape 10"/>
          <p:cNvSpPr/>
          <p:nvPr/>
        </p:nvSpPr>
        <p:spPr>
          <a:xfrm>
            <a:off x="4709160" y="1920240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3" name="Shape 11"/>
          <p:cNvSpPr/>
          <p:nvPr/>
        </p:nvSpPr>
        <p:spPr>
          <a:xfrm>
            <a:off x="4782312" y="2084832"/>
            <a:ext cx="320040" cy="32004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4" name="Text 12"/>
          <p:cNvSpPr/>
          <p:nvPr/>
        </p:nvSpPr>
        <p:spPr>
          <a:xfrm>
            <a:off x="4782312" y="2084832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fr-FR" sz="1300" noProof="0" dirty="0"/>
          </a:p>
        </p:txBody>
      </p:sp>
      <p:sp>
        <p:nvSpPr>
          <p:cNvPr id="15" name="Text 13"/>
          <p:cNvSpPr/>
          <p:nvPr/>
        </p:nvSpPr>
        <p:spPr>
          <a:xfrm>
            <a:off x="5184648" y="2011680"/>
            <a:ext cx="3611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a-t-il de l'internat ?</a:t>
            </a:r>
            <a:endParaRPr lang="fr-FR" sz="1200" noProof="0" dirty="0"/>
          </a:p>
        </p:txBody>
      </p:sp>
      <p:sp>
        <p:nvSpPr>
          <p:cNvPr id="16" name="Shape 14"/>
          <p:cNvSpPr/>
          <p:nvPr/>
        </p:nvSpPr>
        <p:spPr>
          <a:xfrm>
            <a:off x="274320" y="2670048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7" name="Shape 15"/>
          <p:cNvSpPr/>
          <p:nvPr/>
        </p:nvSpPr>
        <p:spPr>
          <a:xfrm>
            <a:off x="347472" y="2834640"/>
            <a:ext cx="320040" cy="32004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8" name="Text 16"/>
          <p:cNvSpPr/>
          <p:nvPr/>
        </p:nvSpPr>
        <p:spPr>
          <a:xfrm>
            <a:off x="347472" y="28346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fr-FR" sz="1300" noProof="0" dirty="0"/>
          </a:p>
        </p:txBody>
      </p:sp>
      <p:sp>
        <p:nvSpPr>
          <p:cNvPr id="19" name="Text 17"/>
          <p:cNvSpPr/>
          <p:nvPr/>
        </p:nvSpPr>
        <p:spPr>
          <a:xfrm>
            <a:off x="749808" y="2761488"/>
            <a:ext cx="3611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Peut-on poursuivre après le Bac Pro ?</a:t>
            </a:r>
            <a:endParaRPr lang="fr-FR" sz="1200" noProof="0" dirty="0"/>
          </a:p>
        </p:txBody>
      </p:sp>
      <p:sp>
        <p:nvSpPr>
          <p:cNvPr id="20" name="Shape 18"/>
          <p:cNvSpPr/>
          <p:nvPr/>
        </p:nvSpPr>
        <p:spPr>
          <a:xfrm>
            <a:off x="4709160" y="2670048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1" name="Shape 19"/>
          <p:cNvSpPr/>
          <p:nvPr/>
        </p:nvSpPr>
        <p:spPr>
          <a:xfrm>
            <a:off x="4782312" y="2834640"/>
            <a:ext cx="320040" cy="32004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2" name="Text 20"/>
          <p:cNvSpPr/>
          <p:nvPr/>
        </p:nvSpPr>
        <p:spPr>
          <a:xfrm>
            <a:off x="4782312" y="2834640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fr-FR" sz="1300" noProof="0" dirty="0"/>
          </a:p>
        </p:txBody>
      </p:sp>
      <p:sp>
        <p:nvSpPr>
          <p:cNvPr id="23" name="Text 21"/>
          <p:cNvSpPr/>
          <p:nvPr/>
        </p:nvSpPr>
        <p:spPr>
          <a:xfrm>
            <a:off x="5184648" y="2761488"/>
            <a:ext cx="3611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Est-ce difficile ?</a:t>
            </a:r>
            <a:endParaRPr lang="fr-FR" sz="1200" noProof="0" dirty="0"/>
          </a:p>
        </p:txBody>
      </p:sp>
      <p:sp>
        <p:nvSpPr>
          <p:cNvPr id="24" name="Shape 22"/>
          <p:cNvSpPr/>
          <p:nvPr/>
        </p:nvSpPr>
        <p:spPr>
          <a:xfrm>
            <a:off x="274320" y="3419856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5" name="Shape 23"/>
          <p:cNvSpPr/>
          <p:nvPr/>
        </p:nvSpPr>
        <p:spPr>
          <a:xfrm>
            <a:off x="347472" y="3584448"/>
            <a:ext cx="320040" cy="32004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6" name="Text 24"/>
          <p:cNvSpPr/>
          <p:nvPr/>
        </p:nvSpPr>
        <p:spPr>
          <a:xfrm>
            <a:off x="347472" y="358444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fr-FR" sz="1300" noProof="0" dirty="0"/>
          </a:p>
        </p:txBody>
      </p:sp>
      <p:sp>
        <p:nvSpPr>
          <p:cNvPr id="27" name="Text 25"/>
          <p:cNvSpPr/>
          <p:nvPr/>
        </p:nvSpPr>
        <p:spPr>
          <a:xfrm>
            <a:off x="749808" y="3511296"/>
            <a:ext cx="3611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Quelle est l'ambiance dans l'établissement ?</a:t>
            </a:r>
            <a:endParaRPr lang="fr-FR" sz="1200" noProof="0" dirty="0"/>
          </a:p>
        </p:txBody>
      </p:sp>
      <p:sp>
        <p:nvSpPr>
          <p:cNvPr id="28" name="Shape 26"/>
          <p:cNvSpPr/>
          <p:nvPr/>
        </p:nvSpPr>
        <p:spPr>
          <a:xfrm>
            <a:off x="4709160" y="3419856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9" name="Shape 27"/>
          <p:cNvSpPr/>
          <p:nvPr/>
        </p:nvSpPr>
        <p:spPr>
          <a:xfrm>
            <a:off x="4782312" y="3584448"/>
            <a:ext cx="320040" cy="32004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0" name="Text 28"/>
          <p:cNvSpPr/>
          <p:nvPr/>
        </p:nvSpPr>
        <p:spPr>
          <a:xfrm>
            <a:off x="4782312" y="3584448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fr-FR" sz="1300" noProof="0" dirty="0"/>
          </a:p>
        </p:txBody>
      </p:sp>
      <p:sp>
        <p:nvSpPr>
          <p:cNvPr id="31" name="Text 29"/>
          <p:cNvSpPr/>
          <p:nvPr/>
        </p:nvSpPr>
        <p:spPr>
          <a:xfrm>
            <a:off x="5184648" y="3511296"/>
            <a:ext cx="3611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Quels débouchés professionnels ?</a:t>
            </a:r>
            <a:endParaRPr lang="fr-FR" sz="1200" noProof="0" dirty="0"/>
          </a:p>
        </p:txBody>
      </p:sp>
      <p:sp>
        <p:nvSpPr>
          <p:cNvPr id="32" name="Shape 30"/>
          <p:cNvSpPr/>
          <p:nvPr/>
        </p:nvSpPr>
        <p:spPr>
          <a:xfrm>
            <a:off x="274320" y="4169664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33" name="Shape 31"/>
          <p:cNvSpPr/>
          <p:nvPr/>
        </p:nvSpPr>
        <p:spPr>
          <a:xfrm>
            <a:off x="347472" y="4334256"/>
            <a:ext cx="320040" cy="32004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4" name="Text 32"/>
          <p:cNvSpPr/>
          <p:nvPr/>
        </p:nvSpPr>
        <p:spPr>
          <a:xfrm>
            <a:off x="347472" y="433425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fr-FR" sz="1300" noProof="0" dirty="0"/>
          </a:p>
        </p:txBody>
      </p:sp>
      <p:sp>
        <p:nvSpPr>
          <p:cNvPr id="35" name="Text 33"/>
          <p:cNvSpPr/>
          <p:nvPr/>
        </p:nvSpPr>
        <p:spPr>
          <a:xfrm>
            <a:off x="749808" y="4261104"/>
            <a:ext cx="3611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Quels transports pour venir ?</a:t>
            </a:r>
            <a:endParaRPr lang="fr-FR" sz="1200" noProof="0" dirty="0"/>
          </a:p>
        </p:txBody>
      </p:sp>
      <p:sp>
        <p:nvSpPr>
          <p:cNvPr id="36" name="Shape 34"/>
          <p:cNvSpPr/>
          <p:nvPr/>
        </p:nvSpPr>
        <p:spPr>
          <a:xfrm>
            <a:off x="4709160" y="4169664"/>
            <a:ext cx="4206240" cy="65836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37" name="Shape 35"/>
          <p:cNvSpPr/>
          <p:nvPr/>
        </p:nvSpPr>
        <p:spPr>
          <a:xfrm>
            <a:off x="4782312" y="4334256"/>
            <a:ext cx="320040" cy="320040"/>
          </a:xfrm>
          <a:prstGeom prst="ellipse">
            <a:avLst/>
          </a:prstGeom>
          <a:solidFill>
            <a:srgbClr val="2563A8"/>
          </a:solidFill>
          <a:ln w="1270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8" name="Text 36"/>
          <p:cNvSpPr/>
          <p:nvPr/>
        </p:nvSpPr>
        <p:spPr>
          <a:xfrm>
            <a:off x="4782312" y="4334256"/>
            <a:ext cx="320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3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?</a:t>
            </a:r>
            <a:endParaRPr lang="fr-FR" sz="1300" noProof="0" dirty="0"/>
          </a:p>
        </p:txBody>
      </p:sp>
      <p:sp>
        <p:nvSpPr>
          <p:cNvPr id="39" name="Text 37"/>
          <p:cNvSpPr/>
          <p:nvPr/>
        </p:nvSpPr>
        <p:spPr>
          <a:xfrm>
            <a:off x="5184648" y="4261104"/>
            <a:ext cx="3611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 a-t-il des projets ou des sorties ?</a:t>
            </a:r>
            <a:endParaRPr lang="fr-FR" sz="1200" noProof="0" dirty="0"/>
          </a:p>
        </p:txBody>
      </p:sp>
    </p:spTree>
    <p:extLst>
      <p:ext uri="{BB962C8B-B14F-4D97-AF65-F5344CB8AC3E}">
        <p14:creationId xmlns:p14="http://schemas.microsoft.com/office/powerpoint/2010/main" val="21861023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1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ATELIER 3 – AUDIT DES ESPACES</a:t>
            </a:r>
            <a:endParaRPr lang="fr-FR" sz="2100" noProof="0" dirty="0"/>
          </a:p>
        </p:txBody>
      </p:sp>
      <p:sp>
        <p:nvSpPr>
          <p:cNvPr id="5" name="Text 3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Check-list accueil  •  Par groupes  •  20 min</a:t>
            </a:r>
            <a:endParaRPr lang="fr-FR" sz="1200" noProof="0" dirty="0"/>
          </a:p>
        </p:txBody>
      </p:sp>
      <p:sp>
        <p:nvSpPr>
          <p:cNvPr id="6" name="Shape 4"/>
          <p:cNvSpPr/>
          <p:nvPr/>
        </p:nvSpPr>
        <p:spPr>
          <a:xfrm>
            <a:off x="274320" y="1143000"/>
            <a:ext cx="8595360" cy="45720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Text 5"/>
          <p:cNvSpPr/>
          <p:nvPr/>
        </p:nvSpPr>
        <p:spPr>
          <a:xfrm>
            <a:off x="411480" y="1161288"/>
            <a:ext cx="8321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Que faut-il vérifier avant l'arrivée des familles ? Préparer votre check-list complète.</a:t>
            </a:r>
            <a:endParaRPr lang="fr-FR" sz="1200" noProof="0" dirty="0"/>
          </a:p>
        </p:txBody>
      </p:sp>
      <p:sp>
        <p:nvSpPr>
          <p:cNvPr id="8" name="Shape 6"/>
          <p:cNvSpPr/>
          <p:nvPr/>
        </p:nvSpPr>
        <p:spPr>
          <a:xfrm>
            <a:off x="274320" y="1755648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9" name="Shape 7"/>
          <p:cNvSpPr/>
          <p:nvPr/>
        </p:nvSpPr>
        <p:spPr>
          <a:xfrm>
            <a:off x="365760" y="1892808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0" name="Text 8"/>
          <p:cNvSpPr/>
          <p:nvPr/>
        </p:nvSpPr>
        <p:spPr>
          <a:xfrm>
            <a:off x="713232" y="1828800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fr-FR" sz="1700" noProof="0" dirty="0"/>
          </a:p>
        </p:txBody>
      </p:sp>
      <p:sp>
        <p:nvSpPr>
          <p:cNvPr id="11" name="Text 9"/>
          <p:cNvSpPr/>
          <p:nvPr/>
        </p:nvSpPr>
        <p:spPr>
          <a:xfrm>
            <a:off x="1143000" y="1847088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  <p:sp>
        <p:nvSpPr>
          <p:cNvPr id="12" name="Shape 10"/>
          <p:cNvSpPr/>
          <p:nvPr/>
        </p:nvSpPr>
        <p:spPr>
          <a:xfrm>
            <a:off x="4709160" y="1755648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3" name="Shape 11"/>
          <p:cNvSpPr/>
          <p:nvPr/>
        </p:nvSpPr>
        <p:spPr>
          <a:xfrm>
            <a:off x="4800600" y="1892808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4" name="Text 12"/>
          <p:cNvSpPr/>
          <p:nvPr/>
        </p:nvSpPr>
        <p:spPr>
          <a:xfrm>
            <a:off x="5148072" y="1828800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fr-FR" sz="1700" noProof="0" dirty="0"/>
          </a:p>
        </p:txBody>
      </p:sp>
      <p:sp>
        <p:nvSpPr>
          <p:cNvPr id="15" name="Text 13"/>
          <p:cNvSpPr/>
          <p:nvPr/>
        </p:nvSpPr>
        <p:spPr>
          <a:xfrm>
            <a:off x="5577840" y="1847088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  <p:sp>
        <p:nvSpPr>
          <p:cNvPr id="16" name="Shape 14"/>
          <p:cNvSpPr/>
          <p:nvPr/>
        </p:nvSpPr>
        <p:spPr>
          <a:xfrm>
            <a:off x="274320" y="2414016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7" name="Shape 15"/>
          <p:cNvSpPr/>
          <p:nvPr/>
        </p:nvSpPr>
        <p:spPr>
          <a:xfrm>
            <a:off x="365760" y="2551176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8" name="Text 16"/>
          <p:cNvSpPr/>
          <p:nvPr/>
        </p:nvSpPr>
        <p:spPr>
          <a:xfrm>
            <a:off x="713232" y="2487168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fr-FR" sz="1700" noProof="0" dirty="0"/>
          </a:p>
        </p:txBody>
      </p:sp>
      <p:sp>
        <p:nvSpPr>
          <p:cNvPr id="19" name="Text 17"/>
          <p:cNvSpPr/>
          <p:nvPr/>
        </p:nvSpPr>
        <p:spPr>
          <a:xfrm>
            <a:off x="1143000" y="2505456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  <p:sp>
        <p:nvSpPr>
          <p:cNvPr id="20" name="Shape 18"/>
          <p:cNvSpPr/>
          <p:nvPr/>
        </p:nvSpPr>
        <p:spPr>
          <a:xfrm>
            <a:off x="4709160" y="2414016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1" name="Shape 19"/>
          <p:cNvSpPr/>
          <p:nvPr/>
        </p:nvSpPr>
        <p:spPr>
          <a:xfrm>
            <a:off x="4800600" y="2551176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2" name="Text 20"/>
          <p:cNvSpPr/>
          <p:nvPr/>
        </p:nvSpPr>
        <p:spPr>
          <a:xfrm>
            <a:off x="5148072" y="2487168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fr-FR" sz="1700" noProof="0" dirty="0"/>
          </a:p>
        </p:txBody>
      </p:sp>
      <p:sp>
        <p:nvSpPr>
          <p:cNvPr id="23" name="Text 21"/>
          <p:cNvSpPr/>
          <p:nvPr/>
        </p:nvSpPr>
        <p:spPr>
          <a:xfrm>
            <a:off x="5577840" y="2505456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  <p:sp>
        <p:nvSpPr>
          <p:cNvPr id="24" name="Shape 22"/>
          <p:cNvSpPr/>
          <p:nvPr/>
        </p:nvSpPr>
        <p:spPr>
          <a:xfrm>
            <a:off x="274320" y="3072384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5" name="Shape 23"/>
          <p:cNvSpPr/>
          <p:nvPr/>
        </p:nvSpPr>
        <p:spPr>
          <a:xfrm>
            <a:off x="365760" y="3209544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6" name="Text 24"/>
          <p:cNvSpPr/>
          <p:nvPr/>
        </p:nvSpPr>
        <p:spPr>
          <a:xfrm>
            <a:off x="713232" y="3145536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fr-FR" sz="1700" noProof="0" dirty="0"/>
          </a:p>
        </p:txBody>
      </p:sp>
      <p:sp>
        <p:nvSpPr>
          <p:cNvPr id="27" name="Text 25"/>
          <p:cNvSpPr/>
          <p:nvPr/>
        </p:nvSpPr>
        <p:spPr>
          <a:xfrm>
            <a:off x="1143000" y="3163824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  <p:sp>
        <p:nvSpPr>
          <p:cNvPr id="28" name="Shape 26"/>
          <p:cNvSpPr/>
          <p:nvPr/>
        </p:nvSpPr>
        <p:spPr>
          <a:xfrm>
            <a:off x="4709160" y="3072384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9" name="Shape 27"/>
          <p:cNvSpPr/>
          <p:nvPr/>
        </p:nvSpPr>
        <p:spPr>
          <a:xfrm>
            <a:off x="4800600" y="3209544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0" name="Text 28"/>
          <p:cNvSpPr/>
          <p:nvPr/>
        </p:nvSpPr>
        <p:spPr>
          <a:xfrm>
            <a:off x="5148072" y="3145536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fr-FR" sz="1700" noProof="0" dirty="0"/>
          </a:p>
        </p:txBody>
      </p:sp>
      <p:sp>
        <p:nvSpPr>
          <p:cNvPr id="31" name="Text 29"/>
          <p:cNvSpPr/>
          <p:nvPr/>
        </p:nvSpPr>
        <p:spPr>
          <a:xfrm>
            <a:off x="5577840" y="3163824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  <p:sp>
        <p:nvSpPr>
          <p:cNvPr id="32" name="Shape 30"/>
          <p:cNvSpPr/>
          <p:nvPr/>
        </p:nvSpPr>
        <p:spPr>
          <a:xfrm>
            <a:off x="274320" y="3730752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33" name="Shape 31"/>
          <p:cNvSpPr/>
          <p:nvPr/>
        </p:nvSpPr>
        <p:spPr>
          <a:xfrm>
            <a:off x="365760" y="3867912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4" name="Text 32"/>
          <p:cNvSpPr/>
          <p:nvPr/>
        </p:nvSpPr>
        <p:spPr>
          <a:xfrm>
            <a:off x="713232" y="3803904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fr-FR" sz="1700" noProof="0" dirty="0"/>
          </a:p>
        </p:txBody>
      </p:sp>
      <p:sp>
        <p:nvSpPr>
          <p:cNvPr id="35" name="Text 33"/>
          <p:cNvSpPr/>
          <p:nvPr/>
        </p:nvSpPr>
        <p:spPr>
          <a:xfrm>
            <a:off x="1143000" y="3822192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  <p:sp>
        <p:nvSpPr>
          <p:cNvPr id="36" name="Shape 34"/>
          <p:cNvSpPr/>
          <p:nvPr/>
        </p:nvSpPr>
        <p:spPr>
          <a:xfrm>
            <a:off x="4709160" y="3730752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37" name="Shape 35"/>
          <p:cNvSpPr/>
          <p:nvPr/>
        </p:nvSpPr>
        <p:spPr>
          <a:xfrm>
            <a:off x="4800600" y="3867912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8" name="Text 36"/>
          <p:cNvSpPr/>
          <p:nvPr/>
        </p:nvSpPr>
        <p:spPr>
          <a:xfrm>
            <a:off x="5148072" y="3803904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fr-FR" sz="1700" noProof="0" dirty="0"/>
          </a:p>
        </p:txBody>
      </p:sp>
      <p:sp>
        <p:nvSpPr>
          <p:cNvPr id="39" name="Text 37"/>
          <p:cNvSpPr/>
          <p:nvPr/>
        </p:nvSpPr>
        <p:spPr>
          <a:xfrm>
            <a:off x="5577840" y="3822192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  <p:sp>
        <p:nvSpPr>
          <p:cNvPr id="40" name="Shape 38"/>
          <p:cNvSpPr/>
          <p:nvPr/>
        </p:nvSpPr>
        <p:spPr>
          <a:xfrm>
            <a:off x="274320" y="4389120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41" name="Shape 39"/>
          <p:cNvSpPr/>
          <p:nvPr/>
        </p:nvSpPr>
        <p:spPr>
          <a:xfrm>
            <a:off x="365760" y="4526280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2" name="Text 40"/>
          <p:cNvSpPr/>
          <p:nvPr/>
        </p:nvSpPr>
        <p:spPr>
          <a:xfrm>
            <a:off x="713232" y="4462272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fr-FR" sz="1700" noProof="0" dirty="0"/>
          </a:p>
        </p:txBody>
      </p:sp>
      <p:sp>
        <p:nvSpPr>
          <p:cNvPr id="43" name="Text 41"/>
          <p:cNvSpPr/>
          <p:nvPr/>
        </p:nvSpPr>
        <p:spPr>
          <a:xfrm>
            <a:off x="1143000" y="4480560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  <p:sp>
        <p:nvSpPr>
          <p:cNvPr id="44" name="Shape 42"/>
          <p:cNvSpPr/>
          <p:nvPr/>
        </p:nvSpPr>
        <p:spPr>
          <a:xfrm>
            <a:off x="4709160" y="4389120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45" name="Shape 43"/>
          <p:cNvSpPr/>
          <p:nvPr/>
        </p:nvSpPr>
        <p:spPr>
          <a:xfrm>
            <a:off x="4800600" y="4526280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6" name="Text 44"/>
          <p:cNvSpPr/>
          <p:nvPr/>
        </p:nvSpPr>
        <p:spPr>
          <a:xfrm>
            <a:off x="5148072" y="4462272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fr-FR" sz="1700" noProof="0" dirty="0"/>
          </a:p>
        </p:txBody>
      </p:sp>
      <p:sp>
        <p:nvSpPr>
          <p:cNvPr id="47" name="Text 45"/>
          <p:cNvSpPr/>
          <p:nvPr/>
        </p:nvSpPr>
        <p:spPr>
          <a:xfrm>
            <a:off x="5577840" y="4480560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endParaRPr lang="fr-FR" sz="1200" noProof="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4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164592" cy="1005840"/>
          </a:xfrm>
          <a:prstGeom prst="rect">
            <a:avLst/>
          </a:prstGeom>
          <a:solidFill>
            <a:srgbClr val="E8722A"/>
          </a:solidFill>
          <a:ln w="12700">
            <a:solidFill>
              <a:srgbClr val="E8722A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" name="Text 2"/>
          <p:cNvSpPr/>
          <p:nvPr/>
        </p:nvSpPr>
        <p:spPr>
          <a:xfrm>
            <a:off x="365760" y="9144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2100" b="1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ATELIER 3 – AUDIT DES ESPACES </a:t>
            </a:r>
            <a:r>
              <a:rPr lang="fr-FR" sz="2400" b="1" noProof="0" dirty="0">
                <a:solidFill>
                  <a:srgbClr val="FF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EXEMPLES CORRECTION</a:t>
            </a:r>
            <a:endParaRPr lang="fr-FR" sz="2100" noProof="0" dirty="0"/>
          </a:p>
        </p:txBody>
      </p:sp>
      <p:sp>
        <p:nvSpPr>
          <p:cNvPr id="5" name="Text 3"/>
          <p:cNvSpPr/>
          <p:nvPr/>
        </p:nvSpPr>
        <p:spPr>
          <a:xfrm>
            <a:off x="365760" y="594360"/>
            <a:ext cx="7315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E872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Check-list accueil  •  Par groupes  •  20 min</a:t>
            </a:r>
            <a:endParaRPr lang="fr-FR" sz="1200" noProof="0" dirty="0"/>
          </a:p>
        </p:txBody>
      </p:sp>
      <p:sp>
        <p:nvSpPr>
          <p:cNvPr id="6" name="Shape 4"/>
          <p:cNvSpPr/>
          <p:nvPr/>
        </p:nvSpPr>
        <p:spPr>
          <a:xfrm>
            <a:off x="274320" y="1143000"/>
            <a:ext cx="8595360" cy="457200"/>
          </a:xfrm>
          <a:prstGeom prst="rect">
            <a:avLst/>
          </a:prstGeom>
          <a:solidFill>
            <a:srgbClr val="1A3557"/>
          </a:solidFill>
          <a:ln w="12700">
            <a:solidFill>
              <a:srgbClr val="1A3557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7" name="Text 5"/>
          <p:cNvSpPr/>
          <p:nvPr/>
        </p:nvSpPr>
        <p:spPr>
          <a:xfrm>
            <a:off x="411480" y="1161288"/>
            <a:ext cx="832104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Que faut-il vérifier avant l'arrivée des familles ? Préparer votre check-list complète.</a:t>
            </a:r>
            <a:endParaRPr lang="fr-FR" sz="1200" noProof="0" dirty="0"/>
          </a:p>
        </p:txBody>
      </p:sp>
      <p:sp>
        <p:nvSpPr>
          <p:cNvPr id="8" name="Shape 6"/>
          <p:cNvSpPr/>
          <p:nvPr/>
        </p:nvSpPr>
        <p:spPr>
          <a:xfrm>
            <a:off x="274320" y="1755648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9" name="Shape 7"/>
          <p:cNvSpPr/>
          <p:nvPr/>
        </p:nvSpPr>
        <p:spPr>
          <a:xfrm>
            <a:off x="365760" y="1892808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0" name="Text 8"/>
          <p:cNvSpPr/>
          <p:nvPr/>
        </p:nvSpPr>
        <p:spPr>
          <a:xfrm>
            <a:off x="713232" y="1828800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7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🧹</a:t>
            </a:r>
            <a:endParaRPr lang="fr-FR" sz="1700" noProof="0" dirty="0"/>
          </a:p>
        </p:txBody>
      </p:sp>
      <p:sp>
        <p:nvSpPr>
          <p:cNvPr id="11" name="Text 9"/>
          <p:cNvSpPr/>
          <p:nvPr/>
        </p:nvSpPr>
        <p:spPr>
          <a:xfrm>
            <a:off x="1143000" y="1847088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Propreté des espaces</a:t>
            </a:r>
            <a:endParaRPr lang="fr-FR" sz="1200" noProof="0" dirty="0"/>
          </a:p>
        </p:txBody>
      </p:sp>
      <p:sp>
        <p:nvSpPr>
          <p:cNvPr id="12" name="Shape 10"/>
          <p:cNvSpPr/>
          <p:nvPr/>
        </p:nvSpPr>
        <p:spPr>
          <a:xfrm>
            <a:off x="4709160" y="1755648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3" name="Shape 11"/>
          <p:cNvSpPr/>
          <p:nvPr/>
        </p:nvSpPr>
        <p:spPr>
          <a:xfrm>
            <a:off x="4800600" y="1892808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4" name="Text 12"/>
          <p:cNvSpPr/>
          <p:nvPr/>
        </p:nvSpPr>
        <p:spPr>
          <a:xfrm>
            <a:off x="5148072" y="1828800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7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📌</a:t>
            </a:r>
            <a:endParaRPr lang="fr-FR" sz="1700" noProof="0" dirty="0"/>
          </a:p>
        </p:txBody>
      </p:sp>
      <p:sp>
        <p:nvSpPr>
          <p:cNvPr id="15" name="Text 13"/>
          <p:cNvSpPr/>
          <p:nvPr/>
        </p:nvSpPr>
        <p:spPr>
          <a:xfrm>
            <a:off x="5577840" y="1847088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Affichages visibles</a:t>
            </a:r>
            <a:endParaRPr lang="fr-FR" sz="1200" noProof="0" dirty="0"/>
          </a:p>
        </p:txBody>
      </p:sp>
      <p:sp>
        <p:nvSpPr>
          <p:cNvPr id="16" name="Shape 14"/>
          <p:cNvSpPr/>
          <p:nvPr/>
        </p:nvSpPr>
        <p:spPr>
          <a:xfrm>
            <a:off x="274320" y="2414016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17" name="Shape 15"/>
          <p:cNvSpPr/>
          <p:nvPr/>
        </p:nvSpPr>
        <p:spPr>
          <a:xfrm>
            <a:off x="365760" y="2551176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8" name="Text 16"/>
          <p:cNvSpPr/>
          <p:nvPr/>
        </p:nvSpPr>
        <p:spPr>
          <a:xfrm>
            <a:off x="713232" y="2487168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7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🗂️</a:t>
            </a:r>
            <a:endParaRPr lang="fr-FR" sz="1700" noProof="0" dirty="0"/>
          </a:p>
        </p:txBody>
      </p:sp>
      <p:sp>
        <p:nvSpPr>
          <p:cNvPr id="19" name="Text 17"/>
          <p:cNvSpPr/>
          <p:nvPr/>
        </p:nvSpPr>
        <p:spPr>
          <a:xfrm>
            <a:off x="1143000" y="2505456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Salles rangées</a:t>
            </a:r>
            <a:endParaRPr lang="fr-FR" sz="1200" noProof="0" dirty="0"/>
          </a:p>
        </p:txBody>
      </p:sp>
      <p:sp>
        <p:nvSpPr>
          <p:cNvPr id="20" name="Shape 18"/>
          <p:cNvSpPr/>
          <p:nvPr/>
        </p:nvSpPr>
        <p:spPr>
          <a:xfrm>
            <a:off x="4709160" y="2414016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1" name="Shape 19"/>
          <p:cNvSpPr/>
          <p:nvPr/>
        </p:nvSpPr>
        <p:spPr>
          <a:xfrm>
            <a:off x="4800600" y="2551176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2" name="Text 20"/>
          <p:cNvSpPr/>
          <p:nvPr/>
        </p:nvSpPr>
        <p:spPr>
          <a:xfrm>
            <a:off x="5148072" y="2487168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7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🔧</a:t>
            </a:r>
            <a:endParaRPr lang="fr-FR" sz="1700" noProof="0" dirty="0"/>
          </a:p>
        </p:txBody>
      </p:sp>
      <p:sp>
        <p:nvSpPr>
          <p:cNvPr id="23" name="Text 21"/>
          <p:cNvSpPr/>
          <p:nvPr/>
        </p:nvSpPr>
        <p:spPr>
          <a:xfrm>
            <a:off x="5577840" y="2505456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Matériel prêt</a:t>
            </a:r>
            <a:endParaRPr lang="fr-FR" sz="1200" noProof="0" dirty="0"/>
          </a:p>
        </p:txBody>
      </p:sp>
      <p:sp>
        <p:nvSpPr>
          <p:cNvPr id="24" name="Shape 22"/>
          <p:cNvSpPr/>
          <p:nvPr/>
        </p:nvSpPr>
        <p:spPr>
          <a:xfrm>
            <a:off x="274320" y="3072384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5" name="Shape 23"/>
          <p:cNvSpPr/>
          <p:nvPr/>
        </p:nvSpPr>
        <p:spPr>
          <a:xfrm>
            <a:off x="365760" y="3209544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26" name="Text 24"/>
          <p:cNvSpPr/>
          <p:nvPr/>
        </p:nvSpPr>
        <p:spPr>
          <a:xfrm>
            <a:off x="713232" y="3145536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7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🚶</a:t>
            </a:r>
            <a:endParaRPr lang="fr-FR" sz="1700" noProof="0" dirty="0"/>
          </a:p>
        </p:txBody>
      </p:sp>
      <p:sp>
        <p:nvSpPr>
          <p:cNvPr id="27" name="Text 25"/>
          <p:cNvSpPr/>
          <p:nvPr/>
        </p:nvSpPr>
        <p:spPr>
          <a:xfrm>
            <a:off x="1143000" y="3163824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Circulation claire</a:t>
            </a:r>
            <a:endParaRPr lang="fr-FR" sz="1200" noProof="0" dirty="0"/>
          </a:p>
        </p:txBody>
      </p:sp>
      <p:sp>
        <p:nvSpPr>
          <p:cNvPr id="28" name="Shape 26"/>
          <p:cNvSpPr/>
          <p:nvPr/>
        </p:nvSpPr>
        <p:spPr>
          <a:xfrm>
            <a:off x="4709160" y="3072384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29" name="Shape 27"/>
          <p:cNvSpPr/>
          <p:nvPr/>
        </p:nvSpPr>
        <p:spPr>
          <a:xfrm>
            <a:off x="4800600" y="3209544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0" name="Text 28"/>
          <p:cNvSpPr/>
          <p:nvPr/>
        </p:nvSpPr>
        <p:spPr>
          <a:xfrm>
            <a:off x="5148072" y="3145536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7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🗺️</a:t>
            </a:r>
            <a:endParaRPr lang="fr-FR" sz="1700" noProof="0" dirty="0"/>
          </a:p>
        </p:txBody>
      </p:sp>
      <p:sp>
        <p:nvSpPr>
          <p:cNvPr id="31" name="Text 29"/>
          <p:cNvSpPr/>
          <p:nvPr/>
        </p:nvSpPr>
        <p:spPr>
          <a:xfrm>
            <a:off x="5577840" y="3163824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Affiches directionnelles</a:t>
            </a:r>
            <a:endParaRPr lang="fr-FR" sz="1200" noProof="0" dirty="0"/>
          </a:p>
        </p:txBody>
      </p:sp>
      <p:sp>
        <p:nvSpPr>
          <p:cNvPr id="32" name="Shape 30"/>
          <p:cNvSpPr/>
          <p:nvPr/>
        </p:nvSpPr>
        <p:spPr>
          <a:xfrm>
            <a:off x="274320" y="3730752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33" name="Shape 31"/>
          <p:cNvSpPr/>
          <p:nvPr/>
        </p:nvSpPr>
        <p:spPr>
          <a:xfrm>
            <a:off x="365760" y="3867912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4" name="Text 32"/>
          <p:cNvSpPr/>
          <p:nvPr/>
        </p:nvSpPr>
        <p:spPr>
          <a:xfrm>
            <a:off x="713232" y="3803904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7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🪑</a:t>
            </a:r>
            <a:endParaRPr lang="fr-FR" sz="1700" noProof="0" dirty="0"/>
          </a:p>
        </p:txBody>
      </p:sp>
      <p:sp>
        <p:nvSpPr>
          <p:cNvPr id="35" name="Text 33"/>
          <p:cNvSpPr/>
          <p:nvPr/>
        </p:nvSpPr>
        <p:spPr>
          <a:xfrm>
            <a:off x="1143000" y="3822192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Tables d'accueil</a:t>
            </a:r>
            <a:endParaRPr lang="fr-FR" sz="1200" noProof="0" dirty="0"/>
          </a:p>
        </p:txBody>
      </p:sp>
      <p:sp>
        <p:nvSpPr>
          <p:cNvPr id="36" name="Shape 34"/>
          <p:cNvSpPr/>
          <p:nvPr/>
        </p:nvSpPr>
        <p:spPr>
          <a:xfrm>
            <a:off x="4709160" y="3730752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37" name="Shape 35"/>
          <p:cNvSpPr/>
          <p:nvPr/>
        </p:nvSpPr>
        <p:spPr>
          <a:xfrm>
            <a:off x="4800600" y="3867912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38" name="Text 36"/>
          <p:cNvSpPr/>
          <p:nvPr/>
        </p:nvSpPr>
        <p:spPr>
          <a:xfrm>
            <a:off x="5148072" y="3803904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7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📄</a:t>
            </a:r>
            <a:endParaRPr lang="fr-FR" sz="1700" noProof="0" dirty="0"/>
          </a:p>
        </p:txBody>
      </p:sp>
      <p:sp>
        <p:nvSpPr>
          <p:cNvPr id="39" name="Text 37"/>
          <p:cNvSpPr/>
          <p:nvPr/>
        </p:nvSpPr>
        <p:spPr>
          <a:xfrm>
            <a:off x="5577840" y="3822192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Documents disponibles</a:t>
            </a:r>
            <a:endParaRPr lang="fr-FR" sz="1200" noProof="0" dirty="0"/>
          </a:p>
        </p:txBody>
      </p:sp>
      <p:sp>
        <p:nvSpPr>
          <p:cNvPr id="40" name="Shape 38"/>
          <p:cNvSpPr/>
          <p:nvPr/>
        </p:nvSpPr>
        <p:spPr>
          <a:xfrm>
            <a:off x="274320" y="4389120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41" name="Shape 39"/>
          <p:cNvSpPr/>
          <p:nvPr/>
        </p:nvSpPr>
        <p:spPr>
          <a:xfrm>
            <a:off x="365760" y="4526280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2" name="Text 40"/>
          <p:cNvSpPr/>
          <p:nvPr/>
        </p:nvSpPr>
        <p:spPr>
          <a:xfrm>
            <a:off x="713232" y="4462272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7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🖼️</a:t>
            </a:r>
            <a:endParaRPr lang="fr-FR" sz="1700" noProof="0" dirty="0"/>
          </a:p>
        </p:txBody>
      </p:sp>
      <p:sp>
        <p:nvSpPr>
          <p:cNvPr id="43" name="Text 41"/>
          <p:cNvSpPr/>
          <p:nvPr/>
        </p:nvSpPr>
        <p:spPr>
          <a:xfrm>
            <a:off x="1143000" y="4480560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Travaux d'élèves exposés</a:t>
            </a:r>
            <a:endParaRPr lang="fr-FR" sz="1200" noProof="0" dirty="0"/>
          </a:p>
        </p:txBody>
      </p:sp>
      <p:sp>
        <p:nvSpPr>
          <p:cNvPr id="44" name="Shape 42"/>
          <p:cNvSpPr/>
          <p:nvPr/>
        </p:nvSpPr>
        <p:spPr>
          <a:xfrm>
            <a:off x="4709160" y="4389120"/>
            <a:ext cx="4206240" cy="566928"/>
          </a:xfrm>
          <a:prstGeom prst="rect">
            <a:avLst/>
          </a:prstGeom>
          <a:solidFill>
            <a:srgbClr val="FFFFFF"/>
          </a:solidFill>
          <a:ln w="12700">
            <a:solidFill>
              <a:srgbClr val="D0DCF0"/>
            </a:solidFill>
            <a:prstDash val="solid"/>
          </a:ln>
          <a:effectLst>
            <a:outerShdw blurRad="101600" dist="38100" dir="8100000" algn="bl" rotWithShape="0">
              <a:srgbClr val="000000">
                <a:alpha val="13000"/>
              </a:srgbClr>
            </a:outerShdw>
          </a:effectLst>
        </p:spPr>
        <p:txBody>
          <a:bodyPr/>
          <a:lstStyle/>
          <a:p>
            <a:endParaRPr lang="fr-FR" noProof="0" dirty="0"/>
          </a:p>
        </p:txBody>
      </p:sp>
      <p:sp>
        <p:nvSpPr>
          <p:cNvPr id="45" name="Shape 43"/>
          <p:cNvSpPr/>
          <p:nvPr/>
        </p:nvSpPr>
        <p:spPr>
          <a:xfrm>
            <a:off x="4800600" y="4526280"/>
            <a:ext cx="292608" cy="292608"/>
          </a:xfrm>
          <a:prstGeom prst="rect">
            <a:avLst/>
          </a:prstGeom>
          <a:solidFill>
            <a:srgbClr val="F0F4FA"/>
          </a:solidFill>
          <a:ln w="19050">
            <a:solidFill>
              <a:srgbClr val="2563A8"/>
            </a:solidFill>
            <a:prstDash val="solid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46" name="Text 44"/>
          <p:cNvSpPr/>
          <p:nvPr/>
        </p:nvSpPr>
        <p:spPr>
          <a:xfrm>
            <a:off x="5148072" y="4462272"/>
            <a:ext cx="384048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fr-FR" sz="1700" noProof="0" dirty="0">
                <a:solidFill>
                  <a:srgbClr val="000000"/>
                </a:solidFill>
                <a:latin typeface="Segoe UI Emoji" pitchFamily="34" charset="0"/>
                <a:ea typeface="Segoe UI Emoji" pitchFamily="34" charset="-122"/>
                <a:cs typeface="Segoe UI Emoji" pitchFamily="34" charset="-120"/>
              </a:rPr>
              <a:t>👔</a:t>
            </a:r>
            <a:endParaRPr lang="fr-FR" sz="1700" noProof="0" dirty="0"/>
          </a:p>
        </p:txBody>
      </p:sp>
      <p:sp>
        <p:nvSpPr>
          <p:cNvPr id="47" name="Text 45"/>
          <p:cNvSpPr/>
          <p:nvPr/>
        </p:nvSpPr>
        <p:spPr>
          <a:xfrm>
            <a:off x="5577840" y="4480560"/>
            <a:ext cx="32186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fr-FR" sz="1200" noProof="0" dirty="0">
                <a:solidFill>
                  <a:srgbClr val="1A24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Tenue adaptée</a:t>
            </a:r>
            <a:endParaRPr lang="fr-FR" sz="1200" noProof="0" dirty="0"/>
          </a:p>
        </p:txBody>
      </p:sp>
    </p:spTree>
    <p:extLst>
      <p:ext uri="{BB962C8B-B14F-4D97-AF65-F5344CB8AC3E}">
        <p14:creationId xmlns:p14="http://schemas.microsoft.com/office/powerpoint/2010/main" val="28670990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882</Words>
  <Application>Microsoft Office PowerPoint</Application>
  <PresentationFormat>Affichage à l'écran (16:9)</PresentationFormat>
  <Paragraphs>214</Paragraphs>
  <Slides>15</Slides>
  <Notes>15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15</vt:i4>
      </vt:variant>
    </vt:vector>
  </HeadingPairs>
  <TitlesOfParts>
    <vt:vector size="19" baseType="lpstr">
      <vt:lpstr>Arial</vt:lpstr>
      <vt:lpstr>Calibri</vt:lpstr>
      <vt:lpstr>Segoe UI Emoji</vt:lpstr>
      <vt:lpstr>Office Theme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Préparation des Portes Ouvertes – Seconde Bac Pro</dc:title>
  <dc:subject>PptxGenJS Presentation</dc:subject>
  <dc:creator>Jocelyne Perrier</dc:creator>
  <cp:lastModifiedBy>fabienne fabienne</cp:lastModifiedBy>
  <cp:revision>8</cp:revision>
  <dcterms:created xsi:type="dcterms:W3CDTF">2026-04-21T11:00:32Z</dcterms:created>
  <dcterms:modified xsi:type="dcterms:W3CDTF">2026-05-05T07:00:27Z</dcterms:modified>
</cp:coreProperties>
</file>